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5"/>
  </p:notesMasterIdLst>
  <p:sldIdLst>
    <p:sldId id="256" r:id="rId2"/>
    <p:sldId id="279" r:id="rId3"/>
    <p:sldId id="258" r:id="rId4"/>
    <p:sldId id="260" r:id="rId5"/>
    <p:sldId id="261" r:id="rId6"/>
    <p:sldId id="263" r:id="rId7"/>
    <p:sldId id="264" r:id="rId8"/>
    <p:sldId id="286" r:id="rId9"/>
    <p:sldId id="285" r:id="rId10"/>
    <p:sldId id="265" r:id="rId11"/>
    <p:sldId id="266" r:id="rId12"/>
    <p:sldId id="268" r:id="rId13"/>
    <p:sldId id="262" r:id="rId14"/>
    <p:sldId id="278" r:id="rId15"/>
    <p:sldId id="277" r:id="rId16"/>
    <p:sldId id="281" r:id="rId17"/>
    <p:sldId id="271" r:id="rId18"/>
    <p:sldId id="272" r:id="rId19"/>
    <p:sldId id="273" r:id="rId20"/>
    <p:sldId id="274" r:id="rId21"/>
    <p:sldId id="282" r:id="rId22"/>
    <p:sldId id="257" r:id="rId23"/>
    <p:sldId id="28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03" autoAdjust="0"/>
    <p:restoredTop sz="78256" autoAdjust="0"/>
  </p:normalViewPr>
  <p:slideViewPr>
    <p:cSldViewPr snapToGrid="0">
      <p:cViewPr varScale="1">
        <p:scale>
          <a:sx n="94" d="100"/>
          <a:sy n="94" d="100"/>
        </p:scale>
        <p:origin x="78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C0DE8-F84B-489A-A00B-457C65067406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A7C4B-D592-41E9-BF4C-14F427BC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16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17BC8-8A79-E144-9A60-DDE6970C02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68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17BC8-8A79-E144-9A60-DDE6970C02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31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17BC8-8A79-E144-9A60-DDE6970C02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63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B5301-5010-4285-A80B-4A1FD299D91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63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D91B4EE-69A5-42FC-BFB4-1A7E7A50F101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1EA4F87-2A29-47DC-A113-42CC6DFAC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6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B4EE-69A5-42FC-BFB4-1A7E7A50F101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4F87-2A29-47DC-A113-42CC6DFAC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4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D91B4EE-69A5-42FC-BFB4-1A7E7A50F101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1EA4F87-2A29-47DC-A113-42CC6DFAC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3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B4EE-69A5-42FC-BFB4-1A7E7A50F101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1EA4F87-2A29-47DC-A113-42CC6DFAC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5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D91B4EE-69A5-42FC-BFB4-1A7E7A50F101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1EA4F87-2A29-47DC-A113-42CC6DFAC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4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B4EE-69A5-42FC-BFB4-1A7E7A50F101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4F87-2A29-47DC-A113-42CC6DFAC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57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B4EE-69A5-42FC-BFB4-1A7E7A50F101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4F87-2A29-47DC-A113-42CC6DFAC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25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B4EE-69A5-42FC-BFB4-1A7E7A50F101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4F87-2A29-47DC-A113-42CC6DFAC4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6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B4EE-69A5-42FC-BFB4-1A7E7A50F101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4F87-2A29-47DC-A113-42CC6DFAC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9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D91B4EE-69A5-42FC-BFB4-1A7E7A50F101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1EA4F87-2A29-47DC-A113-42CC6DFAC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9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B4EE-69A5-42FC-BFB4-1A7E7A50F101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4F87-2A29-47DC-A113-42CC6DFAC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8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D91B4EE-69A5-42FC-BFB4-1A7E7A50F101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1EA4F87-2A29-47DC-A113-42CC6DFAC4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2275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5.safelinks.protection.outlook.com/?url=http%3A%2F%2Fwww.tinyurl.com%2FAcademicSupportKnox&amp;data=02%7C01%7Cchristopher.harrison%40lmunet.edu%7C1ebf3003bb4f45ff759a08d706c6c039%7Cd3ef1a875daf4bdfa11b40412f4a2b3c%7C0%7C0%7C636985323003254714&amp;sdata=iVvPZ4USg6Z1PPL55KNLxohtX18qVdBHJUPVezAFQjg%3D&amp;reserved=0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e.kahoot.it/share/which-logo-is-correct/74855505-4700-42b9-b1cc-502920e7a10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679772"/>
            <a:ext cx="10993549" cy="1475013"/>
          </a:xfrm>
        </p:spPr>
        <p:txBody>
          <a:bodyPr/>
          <a:lstStyle/>
          <a:p>
            <a:r>
              <a:rPr lang="en-US" dirty="0"/>
              <a:t>From Surviving to Thriving: </a:t>
            </a:r>
            <a:br>
              <a:rPr lang="en-US" dirty="0"/>
            </a:br>
            <a:r>
              <a:rPr lang="en-US" dirty="0"/>
              <a:t>Study Strategies for Active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154785"/>
            <a:ext cx="10993546" cy="930981"/>
          </a:xfrm>
        </p:spPr>
        <p:txBody>
          <a:bodyPr>
            <a:noAutofit/>
          </a:bodyPr>
          <a:lstStyle/>
          <a:p>
            <a:r>
              <a:rPr lang="en-US" sz="2400" dirty="0" smtClean="0"/>
              <a:t>Cody Harrison</a:t>
            </a:r>
            <a:endParaRPr lang="en-US" sz="2400" dirty="0"/>
          </a:p>
          <a:p>
            <a:r>
              <a:rPr lang="en-US" sz="2400" dirty="0"/>
              <a:t>Director of Academic Support</a:t>
            </a:r>
          </a:p>
        </p:txBody>
      </p:sp>
    </p:spTree>
    <p:extLst>
      <p:ext uri="{BB962C8B-B14F-4D97-AF65-F5344CB8AC3E}">
        <p14:creationId xmlns:p14="http://schemas.microsoft.com/office/powerpoint/2010/main" val="20520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Before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89116"/>
          </a:xfrm>
        </p:spPr>
        <p:txBody>
          <a:bodyPr>
            <a:normAutofit/>
          </a:bodyPr>
          <a:lstStyle/>
          <a:p>
            <a:r>
              <a:rPr lang="en-US" sz="4000" dirty="0"/>
              <a:t>Preview </a:t>
            </a:r>
            <a:endParaRPr lang="en-US" sz="4000" dirty="0" smtClean="0"/>
          </a:p>
          <a:p>
            <a:pPr lvl="1"/>
            <a:r>
              <a:rPr lang="en-US" sz="3400" dirty="0" smtClean="0"/>
              <a:t>Don’t be surprised – but don’t think you know everything</a:t>
            </a:r>
            <a:endParaRPr lang="en-US" sz="3400" dirty="0"/>
          </a:p>
          <a:p>
            <a:pPr lvl="1"/>
            <a:r>
              <a:rPr lang="en-US" sz="3600" dirty="0" smtClean="0"/>
              <a:t>Get </a:t>
            </a:r>
            <a:r>
              <a:rPr lang="en-US" sz="3600" dirty="0"/>
              <a:t>a “big picture” </a:t>
            </a:r>
            <a:r>
              <a:rPr lang="en-US" sz="3600" dirty="0" smtClean="0"/>
              <a:t>perspective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326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During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5"/>
            <a:ext cx="11029615" cy="4363739"/>
          </a:xfrm>
        </p:spPr>
        <p:txBody>
          <a:bodyPr>
            <a:normAutofit/>
          </a:bodyPr>
          <a:lstStyle/>
          <a:p>
            <a:r>
              <a:rPr lang="en-US" sz="4000" dirty="0"/>
              <a:t>Actively </a:t>
            </a:r>
            <a:r>
              <a:rPr lang="en-US" sz="4000" dirty="0" smtClean="0"/>
              <a:t>listen, don’t just sit and stare</a:t>
            </a:r>
            <a:endParaRPr lang="en-US" sz="3800" i="1" dirty="0"/>
          </a:p>
          <a:p>
            <a:r>
              <a:rPr lang="en-US" sz="4000" dirty="0"/>
              <a:t>Take </a:t>
            </a:r>
            <a:r>
              <a:rPr lang="en-US" sz="4000" dirty="0" smtClean="0"/>
              <a:t>notes not novels</a:t>
            </a:r>
          </a:p>
          <a:p>
            <a:r>
              <a:rPr lang="en-US" sz="4000" dirty="0" smtClean="0"/>
              <a:t>Monitor your engagement</a:t>
            </a:r>
          </a:p>
          <a:p>
            <a:r>
              <a:rPr lang="en-US" sz="4000" dirty="0" smtClean="0"/>
              <a:t>Ask questions</a:t>
            </a:r>
            <a:endParaRPr lang="en-US" sz="36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8011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After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92022"/>
          </a:xfrm>
        </p:spPr>
        <p:txBody>
          <a:bodyPr>
            <a:normAutofit/>
          </a:bodyPr>
          <a:lstStyle/>
          <a:p>
            <a:r>
              <a:rPr lang="en-US" sz="4000" dirty="0"/>
              <a:t>Within 24 hours:</a:t>
            </a:r>
          </a:p>
          <a:p>
            <a:pPr lvl="1"/>
            <a:r>
              <a:rPr lang="en-US" sz="3600" dirty="0"/>
              <a:t>Review and summarize</a:t>
            </a:r>
          </a:p>
          <a:p>
            <a:pPr lvl="1"/>
            <a:r>
              <a:rPr lang="en-US" sz="3600" dirty="0" smtClean="0"/>
              <a:t>Note what’s still confusing</a:t>
            </a:r>
            <a:endParaRPr lang="en-US" sz="3600" dirty="0"/>
          </a:p>
          <a:p>
            <a:pPr lvl="1"/>
            <a:r>
              <a:rPr lang="en-US" sz="3600" dirty="0" smtClean="0"/>
              <a:t>Put major concepts into your own words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4014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Active </a:t>
            </a:r>
            <a:r>
              <a:rPr lang="en-US" sz="6000" dirty="0" smtClean="0"/>
              <a:t>Studying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99598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Spaced Practice </a:t>
            </a:r>
            <a:r>
              <a:rPr lang="en-US" sz="2400" dirty="0" smtClean="0"/>
              <a:t>– Space your studying out over time; cramming doesn’t work</a:t>
            </a:r>
          </a:p>
          <a:p>
            <a:r>
              <a:rPr lang="en-US" sz="2400" b="1" dirty="0" smtClean="0"/>
              <a:t>Retrieval Practice</a:t>
            </a:r>
            <a:r>
              <a:rPr lang="en-US" sz="2400" dirty="0" smtClean="0"/>
              <a:t> – Study without your notes/materials; try to bring information forward without looking</a:t>
            </a:r>
          </a:p>
          <a:p>
            <a:r>
              <a:rPr lang="en-US" sz="2400" b="1" dirty="0" smtClean="0"/>
              <a:t>Elaboration </a:t>
            </a:r>
            <a:r>
              <a:rPr lang="en-US" sz="2400" dirty="0" smtClean="0"/>
              <a:t>– Explain things with as many details as possible</a:t>
            </a:r>
          </a:p>
          <a:p>
            <a:r>
              <a:rPr lang="en-US" sz="2400" b="1" dirty="0" smtClean="0"/>
              <a:t>Interleaving </a:t>
            </a:r>
            <a:r>
              <a:rPr lang="en-US" sz="2400" dirty="0" smtClean="0"/>
              <a:t>– Weave other information in while you’re studying; switch between subjects</a:t>
            </a:r>
          </a:p>
          <a:p>
            <a:r>
              <a:rPr lang="en-US" sz="2400" b="1" dirty="0" smtClean="0"/>
              <a:t>Concrete Examples</a:t>
            </a:r>
            <a:r>
              <a:rPr lang="en-US" sz="2400" dirty="0" smtClean="0"/>
              <a:t> – Don’t be abstract; relate to lab, videos, your own life.</a:t>
            </a:r>
          </a:p>
          <a:p>
            <a:r>
              <a:rPr lang="en-US" sz="2400" b="1" dirty="0" smtClean="0"/>
              <a:t>Dual Coding </a:t>
            </a:r>
            <a:r>
              <a:rPr lang="en-US" sz="2400" dirty="0" smtClean="0"/>
              <a:t>– Utilize visuals and words, not just one or the other.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0582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Group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96504"/>
          </a:xfrm>
        </p:spPr>
        <p:txBody>
          <a:bodyPr>
            <a:noAutofit/>
          </a:bodyPr>
          <a:lstStyle/>
          <a:p>
            <a:r>
              <a:rPr lang="en-US" sz="3600" dirty="0"/>
              <a:t>Start it early and engage in it often</a:t>
            </a:r>
          </a:p>
          <a:p>
            <a:r>
              <a:rPr lang="en-US" sz="3600" dirty="0" smtClean="0"/>
              <a:t>Share </a:t>
            </a:r>
            <a:r>
              <a:rPr lang="en-US" sz="3600" dirty="0"/>
              <a:t>talents</a:t>
            </a:r>
          </a:p>
          <a:p>
            <a:r>
              <a:rPr lang="en-US" sz="3600" dirty="0"/>
              <a:t>Keep it small</a:t>
            </a:r>
          </a:p>
          <a:p>
            <a:r>
              <a:rPr lang="en-US" sz="3600" dirty="0" smtClean="0"/>
              <a:t>Recognize when it changes from academic to just friends and fun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78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Time management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Schedule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It is necessary to roughly plan your schedule </a:t>
            </a:r>
          </a:p>
          <a:p>
            <a:r>
              <a:rPr lang="en-US" sz="4000" dirty="0"/>
              <a:t>Consider your preferences</a:t>
            </a:r>
          </a:p>
        </p:txBody>
      </p:sp>
    </p:spTree>
    <p:extLst>
      <p:ext uri="{BB962C8B-B14F-4D97-AF65-F5344CB8AC3E}">
        <p14:creationId xmlns:p14="http://schemas.microsoft.com/office/powerpoint/2010/main" val="211688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Sample Weekly Schedule</a:t>
            </a:r>
          </a:p>
        </p:txBody>
      </p:sp>
      <p:pic>
        <p:nvPicPr>
          <p:cNvPr id="3074" name="Picture 2" descr="Image result for hourly weekly schedule template fillab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372" y="1836756"/>
            <a:ext cx="9337183" cy="5021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77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Sample weekly schedule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834349"/>
              </p:ext>
            </p:extLst>
          </p:nvPr>
        </p:nvGraphicFramePr>
        <p:xfrm>
          <a:off x="914402" y="1941340"/>
          <a:ext cx="10396024" cy="4932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7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7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1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9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53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98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Date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5/5/17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5/6/17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5/7/17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5/8/17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5/9/17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8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Morning (7am-8am)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8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Lunch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8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Afternoon (4pm-6pm)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8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Break (exercise/dinner)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8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Evening (8pm-9pm)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8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Study guide review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8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8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Week 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8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83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Sample Daily Schedule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397911"/>
              </p:ext>
            </p:extLst>
          </p:nvPr>
        </p:nvGraphicFramePr>
        <p:xfrm>
          <a:off x="675113" y="1969479"/>
          <a:ext cx="10841774" cy="4375052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0841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6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Thursday 8/9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9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91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Condense</a:t>
                      </a:r>
                      <a:r>
                        <a:rPr lang="en-US" sz="2400" baseline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notes from today’s Anatomy lecture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913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Test</a:t>
                      </a:r>
                      <a:r>
                        <a:rPr lang="en-US" sz="2400" baseline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self with 20 MFMI flashcards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913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Spend 1.5 hours in Anatomy lab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91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Call home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913"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Go to gym (45 minutes)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291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59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92022"/>
          </a:xfrm>
        </p:spPr>
        <p:txBody>
          <a:bodyPr>
            <a:noAutofit/>
          </a:bodyPr>
          <a:lstStyle/>
          <a:p>
            <a:r>
              <a:rPr lang="en-US" sz="3600" dirty="0"/>
              <a:t>Goal: provide you with strategies you can start using today</a:t>
            </a:r>
          </a:p>
          <a:p>
            <a:r>
              <a:rPr lang="en-US" sz="3600" dirty="0"/>
              <a:t>This is a </a:t>
            </a:r>
            <a:r>
              <a:rPr lang="en-US" sz="3600" i="1" dirty="0"/>
              <a:t>general </a:t>
            </a:r>
            <a:r>
              <a:rPr lang="en-US" sz="3600" dirty="0"/>
              <a:t>overview</a:t>
            </a:r>
          </a:p>
          <a:p>
            <a:r>
              <a:rPr lang="en-US" sz="3600" dirty="0"/>
              <a:t>Next presentation: August </a:t>
            </a:r>
            <a:r>
              <a:rPr lang="en-US" sz="3600" dirty="0" smtClean="0"/>
              <a:t>16</a:t>
            </a:r>
            <a:r>
              <a:rPr lang="en-US" sz="3600" baseline="30000" dirty="0" smtClean="0"/>
              <a:t>th</a:t>
            </a:r>
            <a:endParaRPr lang="en-US" sz="3600" dirty="0"/>
          </a:p>
          <a:p>
            <a:pPr lvl="1"/>
            <a:r>
              <a:rPr lang="en-US" sz="3200" dirty="0"/>
              <a:t>Study Skills Part II</a:t>
            </a:r>
          </a:p>
          <a:p>
            <a:pPr lvl="1"/>
            <a:r>
              <a:rPr lang="en-US" sz="3200" dirty="0"/>
              <a:t>Test Taking Strategies </a:t>
            </a:r>
          </a:p>
        </p:txBody>
      </p:sp>
    </p:spTree>
    <p:extLst>
      <p:ext uri="{BB962C8B-B14F-4D97-AF65-F5344CB8AC3E}">
        <p14:creationId xmlns:p14="http://schemas.microsoft.com/office/powerpoint/2010/main" val="124552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Time management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35629"/>
            <a:ext cx="11029615" cy="4669971"/>
          </a:xfrm>
        </p:spPr>
        <p:txBody>
          <a:bodyPr>
            <a:noAutofit/>
          </a:bodyPr>
          <a:lstStyle/>
          <a:p>
            <a:r>
              <a:rPr lang="en-US" sz="3200" dirty="0" smtClean="0"/>
              <a:t>Be </a:t>
            </a:r>
            <a:r>
              <a:rPr lang="en-US" sz="3200" dirty="0"/>
              <a:t>strict </a:t>
            </a:r>
            <a:r>
              <a:rPr lang="en-US" sz="3200" dirty="0" smtClean="0"/>
              <a:t>AND </a:t>
            </a:r>
            <a:r>
              <a:rPr lang="en-US" sz="3200" dirty="0"/>
              <a:t>flexible</a:t>
            </a:r>
          </a:p>
          <a:p>
            <a:r>
              <a:rPr lang="en-US" sz="3200" dirty="0" smtClean="0"/>
              <a:t>Be </a:t>
            </a:r>
            <a:r>
              <a:rPr lang="en-US" sz="3200" dirty="0"/>
              <a:t>realistic </a:t>
            </a:r>
          </a:p>
          <a:p>
            <a:r>
              <a:rPr lang="en-US" sz="3200" dirty="0"/>
              <a:t>Set </a:t>
            </a:r>
            <a:r>
              <a:rPr lang="en-US" sz="3200" dirty="0" smtClean="0"/>
              <a:t>goals with time limits</a:t>
            </a:r>
            <a:endParaRPr lang="en-US" sz="3200" dirty="0"/>
          </a:p>
          <a:p>
            <a:r>
              <a:rPr lang="en-US" sz="3200" dirty="0"/>
              <a:t>Prioritize</a:t>
            </a:r>
          </a:p>
          <a:p>
            <a:pPr lvl="1"/>
            <a:r>
              <a:rPr lang="en-US" sz="2800" i="1" dirty="0"/>
              <a:t>Need to / Like to / Would be nice</a:t>
            </a:r>
          </a:p>
          <a:p>
            <a:r>
              <a:rPr lang="en-US" sz="3200" dirty="0" smtClean="0"/>
              <a:t>Take </a:t>
            </a:r>
            <a:r>
              <a:rPr lang="en-US" sz="3200" dirty="0"/>
              <a:t>advantage of down time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8281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90165"/>
            <a:ext cx="11029615" cy="4518211"/>
          </a:xfrm>
        </p:spPr>
        <p:txBody>
          <a:bodyPr>
            <a:noAutofit/>
          </a:bodyPr>
          <a:lstStyle/>
          <a:p>
            <a:r>
              <a:rPr lang="en-US" sz="3600" dirty="0" smtClean="0"/>
              <a:t>Self-Care is SEXY</a:t>
            </a:r>
            <a:endParaRPr lang="en-US" sz="3600" dirty="0"/>
          </a:p>
          <a:p>
            <a:pPr lvl="1"/>
            <a:r>
              <a:rPr lang="en-US" sz="3600" dirty="0" smtClean="0"/>
              <a:t>S</a:t>
            </a:r>
            <a:r>
              <a:rPr lang="en-US" sz="2800" dirty="0" smtClean="0"/>
              <a:t>leep</a:t>
            </a:r>
            <a:endParaRPr lang="en-US" sz="2800" dirty="0"/>
          </a:p>
          <a:p>
            <a:pPr lvl="1"/>
            <a:r>
              <a:rPr lang="en-US" sz="3600" dirty="0" smtClean="0"/>
              <a:t>E</a:t>
            </a:r>
            <a:r>
              <a:rPr lang="en-US" sz="2800" dirty="0" smtClean="0"/>
              <a:t>at</a:t>
            </a:r>
            <a:endParaRPr lang="en-US" sz="2800" dirty="0"/>
          </a:p>
          <a:p>
            <a:pPr lvl="1"/>
            <a:r>
              <a:rPr lang="en-US" sz="3600" dirty="0" err="1" smtClean="0"/>
              <a:t>X</a:t>
            </a:r>
            <a:r>
              <a:rPr lang="en-US" sz="2800" dirty="0" err="1" smtClean="0"/>
              <a:t>ersize</a:t>
            </a:r>
            <a:endParaRPr lang="en-US" sz="2800" dirty="0"/>
          </a:p>
          <a:p>
            <a:pPr lvl="1"/>
            <a:r>
              <a:rPr lang="en-US" sz="3600" dirty="0" smtClean="0"/>
              <a:t>Y</a:t>
            </a:r>
            <a:r>
              <a:rPr lang="en-US" sz="2800" dirty="0" smtClean="0"/>
              <a:t>ou come first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92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Questions/comments?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700" u="sng" dirty="0">
                <a:solidFill>
                  <a:srgbClr val="0070C0"/>
                </a:solidFill>
                <a:hlinkClick r:id="rId2"/>
              </a:rPr>
              <a:t>http://www.tinyurl.com/AcademicSupportKnox</a:t>
            </a:r>
            <a:endParaRPr lang="en-US" sz="47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4300" dirty="0" smtClean="0"/>
              <a:t>christopher.harrison@lmunet.edu </a:t>
            </a:r>
            <a:endParaRPr lang="en-US" sz="4300" dirty="0"/>
          </a:p>
          <a:p>
            <a:pPr marL="0" indent="0" algn="ctr">
              <a:buNone/>
            </a:pPr>
            <a:r>
              <a:rPr lang="en-US" sz="4300" dirty="0" smtClean="0"/>
              <a:t>865-338-5705</a:t>
            </a:r>
            <a:endParaRPr lang="en-US" sz="4300" dirty="0"/>
          </a:p>
          <a:p>
            <a:pPr marL="0" indent="0" algn="ctr">
              <a:buNone/>
            </a:pPr>
            <a:r>
              <a:rPr lang="en-US" sz="4300" dirty="0" smtClean="0"/>
              <a:t>Room 143</a:t>
            </a:r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292472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References/Resources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129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Augustin, M. (2014). How to learn effectively in medical school: Test yourself, learn actively, and repeat in intervals. </a:t>
            </a:r>
            <a:r>
              <a:rPr lang="en-US" i="1" dirty="0"/>
              <a:t>Yale Journal of Biology and Medicine, 87, </a:t>
            </a:r>
            <a:r>
              <a:rPr lang="en-US" dirty="0"/>
              <a:t>207-212.</a:t>
            </a:r>
          </a:p>
          <a:p>
            <a:pPr marL="0" indent="0">
              <a:buNone/>
            </a:pPr>
            <a:r>
              <a:rPr lang="en-US" dirty="0" err="1"/>
              <a:t>Dunlosky</a:t>
            </a:r>
            <a:r>
              <a:rPr lang="en-US" dirty="0"/>
              <a:t>, J., Rawson, K.A., Marsh, E.J., Nathan, M.J., &amp; Willingham, D.T. (2013). Improving students’ learning with effective learning techniques: Promising directions from cognitive and educational psychology. </a:t>
            </a:r>
            <a:r>
              <a:rPr lang="en-US" i="1" dirty="0"/>
              <a:t>Psychological Science in the Public Interest, 14</a:t>
            </a:r>
            <a:r>
              <a:rPr lang="en-US" dirty="0"/>
              <a:t>(1), 4-58.</a:t>
            </a:r>
          </a:p>
          <a:p>
            <a:pPr marL="0" indent="0">
              <a:buNone/>
            </a:pPr>
            <a:r>
              <a:rPr lang="en-US" dirty="0" err="1"/>
              <a:t>Karpicke</a:t>
            </a:r>
            <a:r>
              <a:rPr lang="en-US" dirty="0"/>
              <a:t>, J. D. (2012). Retrieval Based Learning: Active Retrieval Promotes Meaningful Learning. </a:t>
            </a:r>
            <a:r>
              <a:rPr lang="en-US" i="1" dirty="0"/>
              <a:t>Current Directions in Psychological Science, 21 (3)</a:t>
            </a:r>
            <a:r>
              <a:rPr lang="en-US" dirty="0"/>
              <a:t>, 157-163. </a:t>
            </a:r>
          </a:p>
          <a:p>
            <a:pPr marL="0" indent="0">
              <a:buNone/>
            </a:pPr>
            <a:r>
              <a:rPr lang="en-US" dirty="0" err="1"/>
              <a:t>Kelman</a:t>
            </a:r>
            <a:r>
              <a:rPr lang="en-US" dirty="0"/>
              <a:t>, E.G. &amp; </a:t>
            </a:r>
            <a:r>
              <a:rPr lang="en-US" dirty="0" err="1"/>
              <a:t>Straker</a:t>
            </a:r>
            <a:r>
              <a:rPr lang="en-US" dirty="0"/>
              <a:t>, K.C. (2000). Study without stress: Mastering medical sciences. Thousand Oaks, CA: Sage Publications, Inc.</a:t>
            </a:r>
          </a:p>
          <a:p>
            <a:pPr marL="0" indent="0">
              <a:buNone/>
            </a:pPr>
            <a:r>
              <a:rPr lang="en-US" dirty="0"/>
              <a:t>Nyland, R. &amp; </a:t>
            </a:r>
            <a:r>
              <a:rPr lang="en-US" dirty="0" err="1"/>
              <a:t>Sawaryinksi</a:t>
            </a:r>
            <a:r>
              <a:rPr lang="en-US" dirty="0"/>
              <a:t>, K. (2014). Purging the binge and purge: An interactive study skills workshop. Retrieved from https://www.mededportal.org/icollaborative/resource/3804</a:t>
            </a:r>
          </a:p>
          <a:p>
            <a:pPr marL="0" indent="0">
              <a:buNone/>
            </a:pPr>
            <a:r>
              <a:rPr lang="en-US" dirty="0"/>
              <a:t>Ulrich, U. (2017). </a:t>
            </a:r>
            <a:r>
              <a:rPr lang="en-US" i="1" dirty="0"/>
              <a:t>Learn better: Mastering the skills for success in life, business, and school, or, how to become an expert in just about anything. </a:t>
            </a:r>
            <a:r>
              <a:rPr lang="en-US" dirty="0"/>
              <a:t>New York, NY: Rodale Books.</a:t>
            </a:r>
          </a:p>
          <a:p>
            <a:pPr marL="0" indent="0">
              <a:buNone/>
            </a:pPr>
            <a:r>
              <a:rPr lang="en-US" dirty="0"/>
              <a:t>Willingham, D.T. (2010). Why don’t students like school? San Francisco, CA: </a:t>
            </a:r>
            <a:r>
              <a:rPr lang="en-US" dirty="0" err="1"/>
              <a:t>Jossey</a:t>
            </a:r>
            <a:r>
              <a:rPr lang="en-US" dirty="0"/>
              <a:t>-Bass. </a:t>
            </a:r>
          </a:p>
        </p:txBody>
      </p:sp>
    </p:spTree>
    <p:extLst>
      <p:ext uri="{BB962C8B-B14F-4D97-AF65-F5344CB8AC3E}">
        <p14:creationId xmlns:p14="http://schemas.microsoft.com/office/powerpoint/2010/main" val="64670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Let’s test your knowledge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581192" y="1988235"/>
            <a:ext cx="95076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hlinkClick r:id="rId3"/>
              </a:rPr>
              <a:t>Kahoot</a:t>
            </a:r>
            <a:r>
              <a:rPr lang="en-US" sz="2400" b="1" dirty="0" smtClean="0">
                <a:hlinkClick r:id="rId3"/>
              </a:rPr>
              <a:t>!</a:t>
            </a:r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dirty="0" smtClean="0"/>
              <a:t>Go to kahoot.it on your phone or laptop (or use the app if you have it)</a:t>
            </a:r>
          </a:p>
          <a:p>
            <a:endParaRPr lang="en-US" sz="2400" dirty="0"/>
          </a:p>
          <a:p>
            <a:r>
              <a:rPr lang="en-US" sz="2400" dirty="0" smtClean="0"/>
              <a:t>Add the pin number that comes up on the next page.</a:t>
            </a:r>
          </a:p>
          <a:p>
            <a:endParaRPr lang="en-US" sz="2400" dirty="0"/>
          </a:p>
          <a:p>
            <a:r>
              <a:rPr lang="en-US" sz="2400" dirty="0" smtClean="0"/>
              <a:t>Add a nickname (appropriate, please…we’re professionals!)</a:t>
            </a:r>
          </a:p>
          <a:p>
            <a:endParaRPr lang="en-US" sz="2400" dirty="0"/>
          </a:p>
          <a:p>
            <a:r>
              <a:rPr lang="en-US" sz="2400" dirty="0" smtClean="0"/>
              <a:t>You’ll see questions with two answers. Choose the correct one!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339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was that about?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05364"/>
          </a:xfrm>
        </p:spPr>
        <p:txBody>
          <a:bodyPr/>
          <a:lstStyle/>
          <a:p>
            <a:r>
              <a:rPr lang="en-US" sz="4000" dirty="0"/>
              <a:t>How </a:t>
            </a:r>
            <a:r>
              <a:rPr lang="en-US" sz="4000" dirty="0" smtClean="0"/>
              <a:t>often do we use Google? Get Starbucks? Tweet? Share our lives on Instagram?</a:t>
            </a:r>
          </a:p>
          <a:p>
            <a:pPr lvl="1"/>
            <a:r>
              <a:rPr lang="en-US" sz="3800" dirty="0" smtClean="0"/>
              <a:t>Once a week? Once a day? Multiple times an hour?</a:t>
            </a:r>
          </a:p>
          <a:p>
            <a:pPr lvl="1"/>
            <a:r>
              <a:rPr lang="en-US" sz="3800" dirty="0" smtClean="0"/>
              <a:t>Yet…we didn’t answer all of the questions correctly.</a:t>
            </a:r>
          </a:p>
          <a:p>
            <a:pPr lvl="1"/>
            <a:r>
              <a:rPr lang="en-US" sz="3800" dirty="0" smtClean="0"/>
              <a:t>Why?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94387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Fluency Illusion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02375"/>
          </a:xfrm>
        </p:spPr>
        <p:txBody>
          <a:bodyPr>
            <a:noAutofit/>
          </a:bodyPr>
          <a:lstStyle/>
          <a:p>
            <a:r>
              <a:rPr lang="en-US" sz="4000" dirty="0" smtClean="0"/>
              <a:t>You see these logos all the time, but that doesn’t mean you </a:t>
            </a:r>
            <a:r>
              <a:rPr lang="en-US" sz="4000" i="1" dirty="0" smtClean="0"/>
              <a:t>know</a:t>
            </a:r>
            <a:r>
              <a:rPr lang="en-US" sz="4000" dirty="0" smtClean="0"/>
              <a:t> them</a:t>
            </a:r>
          </a:p>
          <a:p>
            <a:r>
              <a:rPr lang="en-US" sz="4000" dirty="0" smtClean="0"/>
              <a:t>Apply this concept to your studies</a:t>
            </a:r>
          </a:p>
          <a:p>
            <a:pPr lvl="1"/>
            <a:r>
              <a:rPr lang="en-US" sz="3400" dirty="0" smtClean="0"/>
              <a:t>Just looking at/re-reading PowerPoints or textbooks isn’t enough for knowledge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990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Memorize these words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1" y="2245360"/>
            <a:ext cx="3566159" cy="4328160"/>
          </a:xfrm>
        </p:spPr>
        <p:txBody>
          <a:bodyPr numCol="1">
            <a:normAutofit fontScale="85000" lnSpcReduction="20000"/>
          </a:bodyPr>
          <a:lstStyle/>
          <a:p>
            <a:pPr indent="0">
              <a:buNone/>
            </a:pPr>
            <a:r>
              <a:rPr lang="en-US" sz="4000" dirty="0" smtClean="0"/>
              <a:t>Dollar Bill</a:t>
            </a:r>
          </a:p>
          <a:p>
            <a:pPr indent="0">
              <a:buNone/>
            </a:pPr>
            <a:r>
              <a:rPr lang="en-US" sz="4000" dirty="0" smtClean="0"/>
              <a:t>Dice</a:t>
            </a:r>
          </a:p>
          <a:p>
            <a:pPr indent="0">
              <a:buNone/>
            </a:pPr>
            <a:r>
              <a:rPr lang="en-US" sz="4000" dirty="0" smtClean="0"/>
              <a:t>Tricycle</a:t>
            </a:r>
          </a:p>
          <a:p>
            <a:pPr indent="0">
              <a:buNone/>
            </a:pPr>
            <a:r>
              <a:rPr lang="en-US" sz="4000" dirty="0" smtClean="0"/>
              <a:t>Four-Leaf Clover</a:t>
            </a:r>
          </a:p>
          <a:p>
            <a:pPr indent="0">
              <a:buNone/>
            </a:pPr>
            <a:r>
              <a:rPr lang="en-US" sz="4000" dirty="0" smtClean="0"/>
              <a:t>Hand</a:t>
            </a:r>
          </a:p>
          <a:p>
            <a:pPr indent="0">
              <a:buNone/>
            </a:pPr>
            <a:r>
              <a:rPr lang="en-US" sz="4000" dirty="0" smtClean="0"/>
              <a:t>Six Pack</a:t>
            </a:r>
          </a:p>
          <a:p>
            <a:pPr indent="0">
              <a:buNone/>
            </a:pPr>
            <a:r>
              <a:rPr lang="en-US" sz="4000" dirty="0" smtClean="0"/>
              <a:t>Seven Up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6532881" y="1960880"/>
            <a:ext cx="3566159" cy="4897120"/>
          </a:xfrm>
        </p:spPr>
        <p:txBody>
          <a:bodyPr numCol="1">
            <a:normAutofit fontScale="85000" lnSpcReduction="20000"/>
          </a:bodyPr>
          <a:lstStyle/>
          <a:p>
            <a:pPr indent="0">
              <a:buNone/>
            </a:pPr>
            <a:r>
              <a:rPr lang="en-US" sz="4000" dirty="0" smtClean="0"/>
              <a:t>Octopus</a:t>
            </a:r>
          </a:p>
          <a:p>
            <a:pPr indent="0">
              <a:buNone/>
            </a:pPr>
            <a:r>
              <a:rPr lang="en-US" sz="4000" dirty="0" smtClean="0"/>
              <a:t>Baseball Team</a:t>
            </a:r>
          </a:p>
          <a:p>
            <a:pPr indent="0">
              <a:buNone/>
            </a:pPr>
            <a:r>
              <a:rPr lang="en-US" sz="4000" dirty="0" smtClean="0"/>
              <a:t>Bowling Pins</a:t>
            </a:r>
          </a:p>
          <a:p>
            <a:pPr indent="0">
              <a:buNone/>
            </a:pPr>
            <a:r>
              <a:rPr lang="en-US" sz="4000" dirty="0" smtClean="0"/>
              <a:t>Football Team</a:t>
            </a:r>
          </a:p>
          <a:p>
            <a:pPr indent="0">
              <a:buNone/>
            </a:pPr>
            <a:r>
              <a:rPr lang="en-US" sz="4000" dirty="0" smtClean="0"/>
              <a:t>Eggs</a:t>
            </a:r>
          </a:p>
          <a:p>
            <a:pPr indent="0">
              <a:buNone/>
            </a:pPr>
            <a:r>
              <a:rPr lang="en-US" sz="4000" dirty="0" smtClean="0"/>
              <a:t>Unlucky Floor</a:t>
            </a:r>
          </a:p>
          <a:p>
            <a:pPr indent="0">
              <a:buNone/>
            </a:pPr>
            <a:r>
              <a:rPr lang="en-US" sz="4000" dirty="0" smtClean="0"/>
              <a:t>Valentine’s Day</a:t>
            </a:r>
          </a:p>
          <a:p>
            <a:pPr indent="0">
              <a:buNone/>
            </a:pPr>
            <a:r>
              <a:rPr lang="en-US" sz="4000" dirty="0" smtClean="0"/>
              <a:t>Quarter Hour</a:t>
            </a:r>
          </a:p>
        </p:txBody>
      </p:sp>
    </p:spTree>
    <p:extLst>
      <p:ext uri="{BB962C8B-B14F-4D97-AF65-F5344CB8AC3E}">
        <p14:creationId xmlns:p14="http://schemas.microsoft.com/office/powerpoint/2010/main" val="317420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Active learning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81192" y="2180495"/>
            <a:ext cx="11029615" cy="438166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How many did you get?</a:t>
            </a:r>
          </a:p>
          <a:p>
            <a:r>
              <a:rPr lang="en-US" sz="4400" dirty="0" smtClean="0"/>
              <a:t>How could you have gotten more?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1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Memorize these words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1" y="2245360"/>
            <a:ext cx="3566159" cy="4328160"/>
          </a:xfrm>
        </p:spPr>
        <p:txBody>
          <a:bodyPr numCol="1">
            <a:normAutofit fontScale="85000" lnSpcReduction="20000"/>
          </a:bodyPr>
          <a:lstStyle/>
          <a:p>
            <a:pPr indent="0">
              <a:buNone/>
            </a:pPr>
            <a:r>
              <a:rPr lang="en-US" sz="4000" dirty="0" smtClean="0"/>
              <a:t>Dollar Bill</a:t>
            </a:r>
          </a:p>
          <a:p>
            <a:pPr indent="0">
              <a:buNone/>
            </a:pPr>
            <a:r>
              <a:rPr lang="en-US" sz="4000" dirty="0" smtClean="0"/>
              <a:t>Dice</a:t>
            </a:r>
          </a:p>
          <a:p>
            <a:pPr indent="0">
              <a:buNone/>
            </a:pPr>
            <a:r>
              <a:rPr lang="en-US" sz="4000" dirty="0" smtClean="0"/>
              <a:t>Tricycle</a:t>
            </a:r>
          </a:p>
          <a:p>
            <a:pPr indent="0">
              <a:buNone/>
            </a:pPr>
            <a:r>
              <a:rPr lang="en-US" sz="4000" dirty="0" smtClean="0"/>
              <a:t>Four-Leaf Clover</a:t>
            </a:r>
          </a:p>
          <a:p>
            <a:pPr indent="0">
              <a:buNone/>
            </a:pPr>
            <a:r>
              <a:rPr lang="en-US" sz="4000" dirty="0" smtClean="0"/>
              <a:t>Hand</a:t>
            </a:r>
          </a:p>
          <a:p>
            <a:pPr indent="0">
              <a:buNone/>
            </a:pPr>
            <a:r>
              <a:rPr lang="en-US" sz="4000" dirty="0" smtClean="0"/>
              <a:t>Six Pack</a:t>
            </a:r>
          </a:p>
          <a:p>
            <a:pPr indent="0">
              <a:buNone/>
            </a:pPr>
            <a:r>
              <a:rPr lang="en-US" sz="4000" dirty="0" smtClean="0"/>
              <a:t>Seven Up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6532881" y="1960880"/>
            <a:ext cx="3566159" cy="4897120"/>
          </a:xfrm>
        </p:spPr>
        <p:txBody>
          <a:bodyPr numCol="1">
            <a:normAutofit fontScale="85000" lnSpcReduction="20000"/>
          </a:bodyPr>
          <a:lstStyle/>
          <a:p>
            <a:pPr indent="0">
              <a:buNone/>
            </a:pPr>
            <a:r>
              <a:rPr lang="en-US" sz="4000" dirty="0" smtClean="0"/>
              <a:t>Octopus</a:t>
            </a:r>
          </a:p>
          <a:p>
            <a:pPr indent="0">
              <a:buNone/>
            </a:pPr>
            <a:r>
              <a:rPr lang="en-US" sz="4000" dirty="0" smtClean="0"/>
              <a:t>Baseball Team</a:t>
            </a:r>
          </a:p>
          <a:p>
            <a:pPr indent="0">
              <a:buNone/>
            </a:pPr>
            <a:r>
              <a:rPr lang="en-US" sz="4000" dirty="0" smtClean="0"/>
              <a:t>Bowling Pins</a:t>
            </a:r>
          </a:p>
          <a:p>
            <a:pPr indent="0">
              <a:buNone/>
            </a:pPr>
            <a:r>
              <a:rPr lang="en-US" sz="4000" dirty="0" smtClean="0"/>
              <a:t>Football Team</a:t>
            </a:r>
          </a:p>
          <a:p>
            <a:pPr indent="0">
              <a:buNone/>
            </a:pPr>
            <a:r>
              <a:rPr lang="en-US" sz="4000" dirty="0" smtClean="0"/>
              <a:t>Eggs</a:t>
            </a:r>
          </a:p>
          <a:p>
            <a:pPr indent="0">
              <a:buNone/>
            </a:pPr>
            <a:r>
              <a:rPr lang="en-US" sz="4000" dirty="0" smtClean="0"/>
              <a:t>Unlucky Floor</a:t>
            </a:r>
          </a:p>
          <a:p>
            <a:pPr indent="0">
              <a:buNone/>
            </a:pPr>
            <a:r>
              <a:rPr lang="en-US" sz="4000" dirty="0" smtClean="0"/>
              <a:t>Valentine’s Day</a:t>
            </a:r>
          </a:p>
          <a:p>
            <a:pPr indent="0">
              <a:buNone/>
            </a:pPr>
            <a:r>
              <a:rPr lang="en-US" sz="4000" dirty="0" smtClean="0"/>
              <a:t>Quarter Hour</a:t>
            </a:r>
          </a:p>
        </p:txBody>
      </p:sp>
    </p:spTree>
    <p:extLst>
      <p:ext uri="{BB962C8B-B14F-4D97-AF65-F5344CB8AC3E}">
        <p14:creationId xmlns:p14="http://schemas.microsoft.com/office/powerpoint/2010/main" val="231076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Active learning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81192" y="2180495"/>
            <a:ext cx="11029615" cy="4381669"/>
          </a:xfrm>
        </p:spPr>
        <p:txBody>
          <a:bodyPr>
            <a:normAutofit/>
          </a:bodyPr>
          <a:lstStyle/>
          <a:p>
            <a:r>
              <a:rPr lang="en-US" sz="4200" dirty="0" smtClean="0"/>
              <a:t>Integrate </a:t>
            </a:r>
            <a:r>
              <a:rPr lang="en-US" sz="4200" dirty="0"/>
              <a:t>new content with what you already </a:t>
            </a:r>
            <a:r>
              <a:rPr lang="en-US" sz="4200" dirty="0" smtClean="0"/>
              <a:t>know</a:t>
            </a:r>
          </a:p>
          <a:p>
            <a:r>
              <a:rPr lang="en-US" sz="4200" dirty="0" smtClean="0"/>
              <a:t>Recognize patterns</a:t>
            </a:r>
            <a:endParaRPr lang="en-US" sz="4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33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727</TotalTime>
  <Words>805</Words>
  <Application>Microsoft Office PowerPoint</Application>
  <PresentationFormat>Widescreen</PresentationFormat>
  <Paragraphs>197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Gill Sans MT</vt:lpstr>
      <vt:lpstr>Times New Roman</vt:lpstr>
      <vt:lpstr>Wingdings 2</vt:lpstr>
      <vt:lpstr>Dividend</vt:lpstr>
      <vt:lpstr>From Surviving to Thriving:  Study Strategies for Active learning</vt:lpstr>
      <vt:lpstr>Today</vt:lpstr>
      <vt:lpstr>Let’s test your knowledge</vt:lpstr>
      <vt:lpstr>What was that about?</vt:lpstr>
      <vt:lpstr>Fluency Illusion</vt:lpstr>
      <vt:lpstr>Memorize these words</vt:lpstr>
      <vt:lpstr>Active learning</vt:lpstr>
      <vt:lpstr>Memorize these words</vt:lpstr>
      <vt:lpstr>Active learning</vt:lpstr>
      <vt:lpstr>Before class</vt:lpstr>
      <vt:lpstr>During class</vt:lpstr>
      <vt:lpstr>After class</vt:lpstr>
      <vt:lpstr>Active Studying</vt:lpstr>
      <vt:lpstr>Group study</vt:lpstr>
      <vt:lpstr>Time management</vt:lpstr>
      <vt:lpstr>Schedule</vt:lpstr>
      <vt:lpstr>Sample Weekly Schedule</vt:lpstr>
      <vt:lpstr>Sample weekly schedule</vt:lpstr>
      <vt:lpstr>Sample Daily Schedule</vt:lpstr>
      <vt:lpstr>Time management </vt:lpstr>
      <vt:lpstr>Remember</vt:lpstr>
      <vt:lpstr>Questions/comments? </vt:lpstr>
      <vt:lpstr>References/Resources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Strategies</dc:title>
  <dc:creator>Hyfantis, Justina</dc:creator>
  <cp:lastModifiedBy>Harrison, Christopher</cp:lastModifiedBy>
  <cp:revision>34</cp:revision>
  <dcterms:created xsi:type="dcterms:W3CDTF">2017-07-14T12:57:35Z</dcterms:created>
  <dcterms:modified xsi:type="dcterms:W3CDTF">2019-07-24T15:43:01Z</dcterms:modified>
</cp:coreProperties>
</file>