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sldIdLst>
    <p:sldId id="268" r:id="rId5"/>
    <p:sldId id="272" r:id="rId6"/>
    <p:sldId id="273" r:id="rId7"/>
    <p:sldId id="286" r:id="rId8"/>
    <p:sldId id="294" r:id="rId9"/>
    <p:sldId id="277" r:id="rId10"/>
    <p:sldId id="297" r:id="rId11"/>
    <p:sldId id="274" r:id="rId12"/>
    <p:sldId id="275" r:id="rId13"/>
    <p:sldId id="276" r:id="rId14"/>
    <p:sldId id="292" r:id="rId15"/>
    <p:sldId id="298" r:id="rId16"/>
    <p:sldId id="293" r:id="rId17"/>
    <p:sldId id="283" r:id="rId18"/>
    <p:sldId id="284" r:id="rId19"/>
    <p:sldId id="295" r:id="rId20"/>
    <p:sldId id="29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70" autoAdjust="0"/>
  </p:normalViewPr>
  <p:slideViewPr>
    <p:cSldViewPr snapToGrid="0">
      <p:cViewPr varScale="1">
        <p:scale>
          <a:sx n="100" d="100"/>
          <a:sy n="100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1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3DE20-C971-4222-8913-7307850EB6D5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CCF5B-4DEE-4D9B-82B3-134671F1062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Preview</a:t>
          </a:r>
          <a:endParaRPr lang="en-US" b="1" dirty="0">
            <a:solidFill>
              <a:schemeClr val="tx1"/>
            </a:solidFill>
          </a:endParaRPr>
        </a:p>
      </dgm:t>
    </dgm:pt>
    <dgm:pt modelId="{7CE502E4-2338-4744-BFE8-B4C4BAD44767}" type="parTrans" cxnId="{0B024F83-FFD7-411B-A821-771F00968783}">
      <dgm:prSet/>
      <dgm:spPr/>
      <dgm:t>
        <a:bodyPr/>
        <a:lstStyle/>
        <a:p>
          <a:endParaRPr lang="en-US"/>
        </a:p>
      </dgm:t>
    </dgm:pt>
    <dgm:pt modelId="{57E8ACDF-A6A2-4683-B784-F275C60FCB84}" type="sibTrans" cxnId="{0B024F83-FFD7-411B-A821-771F00968783}">
      <dgm:prSet/>
      <dgm:spPr/>
      <dgm:t>
        <a:bodyPr/>
        <a:lstStyle/>
        <a:p>
          <a:endParaRPr lang="en-US"/>
        </a:p>
      </dgm:t>
    </dgm:pt>
    <dgm:pt modelId="{8BFC89EA-43E5-443A-AA1F-C0002F73D1D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Attend</a:t>
          </a:r>
          <a:endParaRPr lang="en-US" b="1" dirty="0">
            <a:solidFill>
              <a:schemeClr val="tx1"/>
            </a:solidFill>
          </a:endParaRPr>
        </a:p>
      </dgm:t>
    </dgm:pt>
    <dgm:pt modelId="{E9175CDF-F623-4381-BC76-6A0438DC440D}" type="parTrans" cxnId="{627CED02-A539-447B-B4FC-C9E4810A61ED}">
      <dgm:prSet/>
      <dgm:spPr/>
      <dgm:t>
        <a:bodyPr/>
        <a:lstStyle/>
        <a:p>
          <a:endParaRPr lang="en-US"/>
        </a:p>
      </dgm:t>
    </dgm:pt>
    <dgm:pt modelId="{E8894D40-FC26-41A3-B15D-269B87F14381}" type="sibTrans" cxnId="{627CED02-A539-447B-B4FC-C9E4810A61ED}">
      <dgm:prSet/>
      <dgm:spPr/>
      <dgm:t>
        <a:bodyPr/>
        <a:lstStyle/>
        <a:p>
          <a:endParaRPr lang="en-US"/>
        </a:p>
      </dgm:t>
    </dgm:pt>
    <dgm:pt modelId="{F3E5A071-A4AD-439F-B31B-4D75C85DEF45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Review</a:t>
          </a:r>
          <a:endParaRPr lang="en-US" b="1" dirty="0">
            <a:solidFill>
              <a:schemeClr val="tx1"/>
            </a:solidFill>
          </a:endParaRPr>
        </a:p>
      </dgm:t>
    </dgm:pt>
    <dgm:pt modelId="{F03C5148-D0B6-4DAD-A6DB-6CAC0725442A}" type="parTrans" cxnId="{F4A54C94-9B3F-4C81-99E8-273B489FB77A}">
      <dgm:prSet/>
      <dgm:spPr/>
      <dgm:t>
        <a:bodyPr/>
        <a:lstStyle/>
        <a:p>
          <a:endParaRPr lang="en-US"/>
        </a:p>
      </dgm:t>
    </dgm:pt>
    <dgm:pt modelId="{5482E89C-D0CD-445C-B061-ACB57BBECE6E}" type="sibTrans" cxnId="{F4A54C94-9B3F-4C81-99E8-273B489FB77A}">
      <dgm:prSet/>
      <dgm:spPr/>
      <dgm:t>
        <a:bodyPr/>
        <a:lstStyle/>
        <a:p>
          <a:endParaRPr lang="en-US"/>
        </a:p>
      </dgm:t>
    </dgm:pt>
    <dgm:pt modelId="{902A48AB-D922-41E4-BE12-A4881B57F137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Study</a:t>
          </a:r>
          <a:endParaRPr lang="en-US" b="1" dirty="0">
            <a:solidFill>
              <a:schemeClr val="tx1"/>
            </a:solidFill>
          </a:endParaRPr>
        </a:p>
      </dgm:t>
    </dgm:pt>
    <dgm:pt modelId="{6AECC97E-D74E-497F-B67E-CCCE82BAC770}" type="parTrans" cxnId="{E886B29C-5FE1-492D-AC70-914EE84AD9D5}">
      <dgm:prSet/>
      <dgm:spPr/>
      <dgm:t>
        <a:bodyPr/>
        <a:lstStyle/>
        <a:p>
          <a:endParaRPr lang="en-US"/>
        </a:p>
      </dgm:t>
    </dgm:pt>
    <dgm:pt modelId="{1E6C628C-6073-4518-BDC0-E14149993074}" type="sibTrans" cxnId="{E886B29C-5FE1-492D-AC70-914EE84AD9D5}">
      <dgm:prSet/>
      <dgm:spPr/>
      <dgm:t>
        <a:bodyPr/>
        <a:lstStyle/>
        <a:p>
          <a:endParaRPr lang="en-US"/>
        </a:p>
      </dgm:t>
    </dgm:pt>
    <dgm:pt modelId="{88E7E9A6-7C5C-42C4-8842-09C125E7040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Assess</a:t>
          </a:r>
          <a:endParaRPr lang="en-US" b="1" dirty="0">
            <a:solidFill>
              <a:schemeClr val="tx1"/>
            </a:solidFill>
          </a:endParaRPr>
        </a:p>
      </dgm:t>
    </dgm:pt>
    <dgm:pt modelId="{E38B4E4C-9473-46A6-8252-AC1A42AFC68B}" type="parTrans" cxnId="{EDF2FD5D-CAF7-4A7F-B606-F15BD6F3047F}">
      <dgm:prSet/>
      <dgm:spPr/>
      <dgm:t>
        <a:bodyPr/>
        <a:lstStyle/>
        <a:p>
          <a:endParaRPr lang="en-US"/>
        </a:p>
      </dgm:t>
    </dgm:pt>
    <dgm:pt modelId="{E8DCD667-A182-4812-9B0F-A27C480636A5}" type="sibTrans" cxnId="{EDF2FD5D-CAF7-4A7F-B606-F15BD6F3047F}">
      <dgm:prSet/>
      <dgm:spPr/>
      <dgm:t>
        <a:bodyPr/>
        <a:lstStyle/>
        <a:p>
          <a:endParaRPr lang="en-US"/>
        </a:p>
      </dgm:t>
    </dgm:pt>
    <dgm:pt modelId="{A9480DFE-210D-4555-AFD6-C4E6131F0B1A}" type="pres">
      <dgm:prSet presAssocID="{B1A3DE20-C971-4222-8913-7307850EB6D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B92BE7-502D-499B-ADDA-FDF678A342AF}" type="pres">
      <dgm:prSet presAssocID="{156CCF5B-4DEE-4D9B-82B3-134671F10622}" presName="Accent1" presStyleCnt="0"/>
      <dgm:spPr/>
    </dgm:pt>
    <dgm:pt modelId="{8BD058EE-F05E-4056-B275-B5F056108B0F}" type="pres">
      <dgm:prSet presAssocID="{156CCF5B-4DEE-4D9B-82B3-134671F10622}" presName="Accent" presStyleLbl="node1" presStyleIdx="0" presStyleCnt="5"/>
      <dgm:spPr/>
    </dgm:pt>
    <dgm:pt modelId="{009FC78A-D223-488C-94AD-EBB63645042B}" type="pres">
      <dgm:prSet presAssocID="{156CCF5B-4DEE-4D9B-82B3-134671F10622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54DED-A220-4C35-9273-5F58B63D5F9C}" type="pres">
      <dgm:prSet presAssocID="{8BFC89EA-43E5-443A-AA1F-C0002F73D1DB}" presName="Accent2" presStyleCnt="0"/>
      <dgm:spPr/>
    </dgm:pt>
    <dgm:pt modelId="{9440F0B3-8C96-464D-9328-431C52606260}" type="pres">
      <dgm:prSet presAssocID="{8BFC89EA-43E5-443A-AA1F-C0002F73D1DB}" presName="Accent" presStyleLbl="node1" presStyleIdx="1" presStyleCnt="5"/>
      <dgm:spPr/>
    </dgm:pt>
    <dgm:pt modelId="{597532D6-91D0-4BD3-A31D-DC01F2E19F28}" type="pres">
      <dgm:prSet presAssocID="{8BFC89EA-43E5-443A-AA1F-C0002F73D1DB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6F709-7700-4E77-BFDD-B35EA81CC6A0}" type="pres">
      <dgm:prSet presAssocID="{F3E5A071-A4AD-439F-B31B-4D75C85DEF45}" presName="Accent3" presStyleCnt="0"/>
      <dgm:spPr/>
    </dgm:pt>
    <dgm:pt modelId="{D7CD8041-5C33-4CD8-A46A-06641EA442B8}" type="pres">
      <dgm:prSet presAssocID="{F3E5A071-A4AD-439F-B31B-4D75C85DEF45}" presName="Accent" presStyleLbl="node1" presStyleIdx="2" presStyleCnt="5"/>
      <dgm:spPr/>
    </dgm:pt>
    <dgm:pt modelId="{AD748624-1160-4FF4-A412-FB72424E1D24}" type="pres">
      <dgm:prSet presAssocID="{F3E5A071-A4AD-439F-B31B-4D75C85DEF45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C9D2B-AF6A-4EFD-900E-F7A6FC7D14DF}" type="pres">
      <dgm:prSet presAssocID="{902A48AB-D922-41E4-BE12-A4881B57F137}" presName="Accent4" presStyleCnt="0"/>
      <dgm:spPr/>
    </dgm:pt>
    <dgm:pt modelId="{961F017C-6251-4FD4-A947-B689659B2063}" type="pres">
      <dgm:prSet presAssocID="{902A48AB-D922-41E4-BE12-A4881B57F137}" presName="Accent" presStyleLbl="node1" presStyleIdx="3" presStyleCnt="5"/>
      <dgm:spPr/>
    </dgm:pt>
    <dgm:pt modelId="{46ACAC71-68A0-4B11-B4E3-0454A758853B}" type="pres">
      <dgm:prSet presAssocID="{902A48AB-D922-41E4-BE12-A4881B57F137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0FED-5B37-4308-931A-EB3068234434}" type="pres">
      <dgm:prSet presAssocID="{88E7E9A6-7C5C-42C4-8842-09C125E7040C}" presName="Accent5" presStyleCnt="0"/>
      <dgm:spPr/>
    </dgm:pt>
    <dgm:pt modelId="{DC36F3A1-F7B3-473A-ADD4-54B15FEFCE98}" type="pres">
      <dgm:prSet presAssocID="{88E7E9A6-7C5C-42C4-8842-09C125E7040C}" presName="Accent" presStyleLbl="node1" presStyleIdx="4" presStyleCnt="5"/>
      <dgm:spPr/>
    </dgm:pt>
    <dgm:pt modelId="{A13980AF-6C4B-47C7-A213-0A2C291E71C4}" type="pres">
      <dgm:prSet presAssocID="{88E7E9A6-7C5C-42C4-8842-09C125E7040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937DF-DD88-46DA-952F-8E56572060F5}" type="presOf" srcId="{B1A3DE20-C971-4222-8913-7307850EB6D5}" destId="{A9480DFE-210D-4555-AFD6-C4E6131F0B1A}" srcOrd="0" destOrd="0" presId="urn:microsoft.com/office/officeart/2009/layout/CircleArrowProcess"/>
    <dgm:cxn modelId="{627CED02-A539-447B-B4FC-C9E4810A61ED}" srcId="{B1A3DE20-C971-4222-8913-7307850EB6D5}" destId="{8BFC89EA-43E5-443A-AA1F-C0002F73D1DB}" srcOrd="1" destOrd="0" parTransId="{E9175CDF-F623-4381-BC76-6A0438DC440D}" sibTransId="{E8894D40-FC26-41A3-B15D-269B87F14381}"/>
    <dgm:cxn modelId="{46BDD9A9-4F76-4F3A-A2C4-2807A5A8D6E9}" type="presOf" srcId="{156CCF5B-4DEE-4D9B-82B3-134671F10622}" destId="{009FC78A-D223-488C-94AD-EBB63645042B}" srcOrd="0" destOrd="0" presId="urn:microsoft.com/office/officeart/2009/layout/CircleArrowProcess"/>
    <dgm:cxn modelId="{0B024F83-FFD7-411B-A821-771F00968783}" srcId="{B1A3DE20-C971-4222-8913-7307850EB6D5}" destId="{156CCF5B-4DEE-4D9B-82B3-134671F10622}" srcOrd="0" destOrd="0" parTransId="{7CE502E4-2338-4744-BFE8-B4C4BAD44767}" sibTransId="{57E8ACDF-A6A2-4683-B784-F275C60FCB84}"/>
    <dgm:cxn modelId="{89E40DBE-5AF6-46BD-940E-762E1E7061FF}" type="presOf" srcId="{88E7E9A6-7C5C-42C4-8842-09C125E7040C}" destId="{A13980AF-6C4B-47C7-A213-0A2C291E71C4}" srcOrd="0" destOrd="0" presId="urn:microsoft.com/office/officeart/2009/layout/CircleArrowProcess"/>
    <dgm:cxn modelId="{EC993A53-841C-4172-9444-9D9DE0C0E4F8}" type="presOf" srcId="{8BFC89EA-43E5-443A-AA1F-C0002F73D1DB}" destId="{597532D6-91D0-4BD3-A31D-DC01F2E19F28}" srcOrd="0" destOrd="0" presId="urn:microsoft.com/office/officeart/2009/layout/CircleArrowProcess"/>
    <dgm:cxn modelId="{E886B29C-5FE1-492D-AC70-914EE84AD9D5}" srcId="{B1A3DE20-C971-4222-8913-7307850EB6D5}" destId="{902A48AB-D922-41E4-BE12-A4881B57F137}" srcOrd="3" destOrd="0" parTransId="{6AECC97E-D74E-497F-B67E-CCCE82BAC770}" sibTransId="{1E6C628C-6073-4518-BDC0-E14149993074}"/>
    <dgm:cxn modelId="{2BFA464D-4E51-4D1E-9BCF-7007ED59831F}" type="presOf" srcId="{F3E5A071-A4AD-439F-B31B-4D75C85DEF45}" destId="{AD748624-1160-4FF4-A412-FB72424E1D24}" srcOrd="0" destOrd="0" presId="urn:microsoft.com/office/officeart/2009/layout/CircleArrowProcess"/>
    <dgm:cxn modelId="{EDF2FD5D-CAF7-4A7F-B606-F15BD6F3047F}" srcId="{B1A3DE20-C971-4222-8913-7307850EB6D5}" destId="{88E7E9A6-7C5C-42C4-8842-09C125E7040C}" srcOrd="4" destOrd="0" parTransId="{E38B4E4C-9473-46A6-8252-AC1A42AFC68B}" sibTransId="{E8DCD667-A182-4812-9B0F-A27C480636A5}"/>
    <dgm:cxn modelId="{F4A54C94-9B3F-4C81-99E8-273B489FB77A}" srcId="{B1A3DE20-C971-4222-8913-7307850EB6D5}" destId="{F3E5A071-A4AD-439F-B31B-4D75C85DEF45}" srcOrd="2" destOrd="0" parTransId="{F03C5148-D0B6-4DAD-A6DB-6CAC0725442A}" sibTransId="{5482E89C-D0CD-445C-B061-ACB57BBECE6E}"/>
    <dgm:cxn modelId="{C9384FCB-E7C4-492B-8E4E-ACBC7DC710E8}" type="presOf" srcId="{902A48AB-D922-41E4-BE12-A4881B57F137}" destId="{46ACAC71-68A0-4B11-B4E3-0454A758853B}" srcOrd="0" destOrd="0" presId="urn:microsoft.com/office/officeart/2009/layout/CircleArrowProcess"/>
    <dgm:cxn modelId="{4E34F688-1B3F-4FC1-AB15-89CF28D4EFF9}" type="presParOf" srcId="{A9480DFE-210D-4555-AFD6-C4E6131F0B1A}" destId="{DAB92BE7-502D-499B-ADDA-FDF678A342AF}" srcOrd="0" destOrd="0" presId="urn:microsoft.com/office/officeart/2009/layout/CircleArrowProcess"/>
    <dgm:cxn modelId="{C612094F-68FA-44B2-A52F-E7005E03CA55}" type="presParOf" srcId="{DAB92BE7-502D-499B-ADDA-FDF678A342AF}" destId="{8BD058EE-F05E-4056-B275-B5F056108B0F}" srcOrd="0" destOrd="0" presId="urn:microsoft.com/office/officeart/2009/layout/CircleArrowProcess"/>
    <dgm:cxn modelId="{A170A723-3035-40A2-BDDC-57F90270D542}" type="presParOf" srcId="{A9480DFE-210D-4555-AFD6-C4E6131F0B1A}" destId="{009FC78A-D223-488C-94AD-EBB63645042B}" srcOrd="1" destOrd="0" presId="urn:microsoft.com/office/officeart/2009/layout/CircleArrowProcess"/>
    <dgm:cxn modelId="{B23B6D43-FECF-4CC9-B485-F8C9BDE979C8}" type="presParOf" srcId="{A9480DFE-210D-4555-AFD6-C4E6131F0B1A}" destId="{00154DED-A220-4C35-9273-5F58B63D5F9C}" srcOrd="2" destOrd="0" presId="urn:microsoft.com/office/officeart/2009/layout/CircleArrowProcess"/>
    <dgm:cxn modelId="{CA068215-2E07-474E-A394-5D450D54923D}" type="presParOf" srcId="{00154DED-A220-4C35-9273-5F58B63D5F9C}" destId="{9440F0B3-8C96-464D-9328-431C52606260}" srcOrd="0" destOrd="0" presId="urn:microsoft.com/office/officeart/2009/layout/CircleArrowProcess"/>
    <dgm:cxn modelId="{B05E6436-96F2-493D-9BC3-44E3D739CF86}" type="presParOf" srcId="{A9480DFE-210D-4555-AFD6-C4E6131F0B1A}" destId="{597532D6-91D0-4BD3-A31D-DC01F2E19F28}" srcOrd="3" destOrd="0" presId="urn:microsoft.com/office/officeart/2009/layout/CircleArrowProcess"/>
    <dgm:cxn modelId="{C76E1C9F-F311-47BD-9B97-44AB95A27CC1}" type="presParOf" srcId="{A9480DFE-210D-4555-AFD6-C4E6131F0B1A}" destId="{6086F709-7700-4E77-BFDD-B35EA81CC6A0}" srcOrd="4" destOrd="0" presId="urn:microsoft.com/office/officeart/2009/layout/CircleArrowProcess"/>
    <dgm:cxn modelId="{8FEE67C2-58DE-4566-B77D-F52F13E136CC}" type="presParOf" srcId="{6086F709-7700-4E77-BFDD-B35EA81CC6A0}" destId="{D7CD8041-5C33-4CD8-A46A-06641EA442B8}" srcOrd="0" destOrd="0" presId="urn:microsoft.com/office/officeart/2009/layout/CircleArrowProcess"/>
    <dgm:cxn modelId="{63EBFC9A-02D2-4B20-85A5-E955DE223D44}" type="presParOf" srcId="{A9480DFE-210D-4555-AFD6-C4E6131F0B1A}" destId="{AD748624-1160-4FF4-A412-FB72424E1D24}" srcOrd="5" destOrd="0" presId="urn:microsoft.com/office/officeart/2009/layout/CircleArrowProcess"/>
    <dgm:cxn modelId="{80F33546-C0A2-4835-98EC-EFEBC81C88A5}" type="presParOf" srcId="{A9480DFE-210D-4555-AFD6-C4E6131F0B1A}" destId="{C17C9D2B-AF6A-4EFD-900E-F7A6FC7D14DF}" srcOrd="6" destOrd="0" presId="urn:microsoft.com/office/officeart/2009/layout/CircleArrowProcess"/>
    <dgm:cxn modelId="{36FF2625-B7DD-4FAF-B182-AD64D0A55BB3}" type="presParOf" srcId="{C17C9D2B-AF6A-4EFD-900E-F7A6FC7D14DF}" destId="{961F017C-6251-4FD4-A947-B689659B2063}" srcOrd="0" destOrd="0" presId="urn:microsoft.com/office/officeart/2009/layout/CircleArrowProcess"/>
    <dgm:cxn modelId="{35025CE1-82F9-4ACE-851E-A2D22F218BE4}" type="presParOf" srcId="{A9480DFE-210D-4555-AFD6-C4E6131F0B1A}" destId="{46ACAC71-68A0-4B11-B4E3-0454A758853B}" srcOrd="7" destOrd="0" presId="urn:microsoft.com/office/officeart/2009/layout/CircleArrowProcess"/>
    <dgm:cxn modelId="{E74B29C7-5F46-4C14-9657-27BE645A752B}" type="presParOf" srcId="{A9480DFE-210D-4555-AFD6-C4E6131F0B1A}" destId="{7BC40FED-5B37-4308-931A-EB3068234434}" srcOrd="8" destOrd="0" presId="urn:microsoft.com/office/officeart/2009/layout/CircleArrowProcess"/>
    <dgm:cxn modelId="{439963EA-7BEA-4AC4-945B-9FBF22FD35CA}" type="presParOf" srcId="{7BC40FED-5B37-4308-931A-EB3068234434}" destId="{DC36F3A1-F7B3-473A-ADD4-54B15FEFCE98}" srcOrd="0" destOrd="0" presId="urn:microsoft.com/office/officeart/2009/layout/CircleArrowProcess"/>
    <dgm:cxn modelId="{820215DF-1144-46EE-9ECD-C4D64706CB8F}" type="presParOf" srcId="{A9480DFE-210D-4555-AFD6-C4E6131F0B1A}" destId="{A13980AF-6C4B-47C7-A213-0A2C291E71C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058EE-F05E-4056-B275-B5F056108B0F}">
      <dsp:nvSpPr>
        <dsp:cNvPr id="0" name=""/>
        <dsp:cNvSpPr/>
      </dsp:nvSpPr>
      <dsp:spPr>
        <a:xfrm>
          <a:off x="1830030" y="0"/>
          <a:ext cx="2044447" cy="20445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9FC78A-D223-488C-94AD-EBB63645042B}">
      <dsp:nvSpPr>
        <dsp:cNvPr id="0" name=""/>
        <dsp:cNvSpPr/>
      </dsp:nvSpPr>
      <dsp:spPr>
        <a:xfrm>
          <a:off x="2281411" y="740473"/>
          <a:ext cx="1140917" cy="57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Preview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2281411" y="740473"/>
        <a:ext cx="1140917" cy="570203"/>
      </dsp:txXfrm>
    </dsp:sp>
    <dsp:sp modelId="{9440F0B3-8C96-464D-9328-431C52606260}">
      <dsp:nvSpPr>
        <dsp:cNvPr id="0" name=""/>
        <dsp:cNvSpPr/>
      </dsp:nvSpPr>
      <dsp:spPr>
        <a:xfrm>
          <a:off x="1262063" y="1174725"/>
          <a:ext cx="2044447" cy="20445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532D6-91D0-4BD3-A31D-DC01F2E19F28}">
      <dsp:nvSpPr>
        <dsp:cNvPr id="0" name=""/>
        <dsp:cNvSpPr/>
      </dsp:nvSpPr>
      <dsp:spPr>
        <a:xfrm>
          <a:off x="1711144" y="1917838"/>
          <a:ext cx="1140917" cy="57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Attend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711144" y="1917838"/>
        <a:ext cx="1140917" cy="570203"/>
      </dsp:txXfrm>
    </dsp:sp>
    <dsp:sp modelId="{D7CD8041-5C33-4CD8-A46A-06641EA442B8}">
      <dsp:nvSpPr>
        <dsp:cNvPr id="0" name=""/>
        <dsp:cNvSpPr/>
      </dsp:nvSpPr>
      <dsp:spPr>
        <a:xfrm>
          <a:off x="1830030" y="2354731"/>
          <a:ext cx="2044447" cy="204455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48624-1160-4FF4-A412-FB72424E1D24}">
      <dsp:nvSpPr>
        <dsp:cNvPr id="0" name=""/>
        <dsp:cNvSpPr/>
      </dsp:nvSpPr>
      <dsp:spPr>
        <a:xfrm>
          <a:off x="2281411" y="3094544"/>
          <a:ext cx="1140917" cy="57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solidFill>
                <a:schemeClr val="tx1"/>
              </a:solidFill>
            </a:rPr>
            <a:t>Review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2281411" y="3094544"/>
        <a:ext cx="1140917" cy="570203"/>
      </dsp:txXfrm>
    </dsp:sp>
    <dsp:sp modelId="{961F017C-6251-4FD4-A947-B689659B2063}">
      <dsp:nvSpPr>
        <dsp:cNvPr id="0" name=""/>
        <dsp:cNvSpPr/>
      </dsp:nvSpPr>
      <dsp:spPr>
        <a:xfrm>
          <a:off x="1262063" y="3531436"/>
          <a:ext cx="2044447" cy="20445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CAC71-68A0-4B11-B4E3-0454A758853B}">
      <dsp:nvSpPr>
        <dsp:cNvPr id="0" name=""/>
        <dsp:cNvSpPr/>
      </dsp:nvSpPr>
      <dsp:spPr>
        <a:xfrm>
          <a:off x="1711144" y="4271910"/>
          <a:ext cx="1140917" cy="57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solidFill>
                <a:schemeClr val="tx1"/>
              </a:solidFill>
            </a:rPr>
            <a:t>Study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711144" y="4271910"/>
        <a:ext cx="1140917" cy="570203"/>
      </dsp:txXfrm>
    </dsp:sp>
    <dsp:sp modelId="{DC36F3A1-F7B3-473A-ADD4-54B15FEFCE98}">
      <dsp:nvSpPr>
        <dsp:cNvPr id="0" name=""/>
        <dsp:cNvSpPr/>
      </dsp:nvSpPr>
      <dsp:spPr>
        <a:xfrm>
          <a:off x="1975377" y="4842114"/>
          <a:ext cx="1756438" cy="17574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980AF-6C4B-47C7-A213-0A2C291E71C4}">
      <dsp:nvSpPr>
        <dsp:cNvPr id="0" name=""/>
        <dsp:cNvSpPr/>
      </dsp:nvSpPr>
      <dsp:spPr>
        <a:xfrm>
          <a:off x="2281411" y="5449275"/>
          <a:ext cx="1140917" cy="57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Assess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2281411" y="5449275"/>
        <a:ext cx="1140917" cy="570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835BF-EA32-42B4-8B44-F2A4EF77F58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8F6C-04D6-4DE3-A8A1-495E86B62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8F6C-04D6-4DE3-A8A1-495E86B623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8F6C-04D6-4DE3-A8A1-495E86B623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8F6C-04D6-4DE3-A8A1-495E86B623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down the following: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is something you learned from this session?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Why is it important?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are you going to do with the above information moving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8F6C-04D6-4DE3-A8A1-495E86B623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10/16/2019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active – stay active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Why active studying matters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273" y="789233"/>
            <a:ext cx="9204878" cy="5468443"/>
          </a:xfrm>
        </p:spPr>
        <p:txBody>
          <a:bodyPr>
            <a:normAutofit/>
          </a:bodyPr>
          <a:lstStyle/>
          <a:p>
            <a:r>
              <a:rPr lang="en-US" dirty="0" smtClean="0"/>
              <a:t>What do </a:t>
            </a:r>
            <a:r>
              <a:rPr lang="en-US" i="1" dirty="0" smtClean="0"/>
              <a:t>you </a:t>
            </a:r>
            <a:r>
              <a:rPr lang="en-US" dirty="0" smtClean="0"/>
              <a:t>need to do?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cap="none" dirty="0" smtClean="0"/>
              <a:t>- Stay in LEARN mode, not STUDY mode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-Study like you’re teaching the material, not just for an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946206"/>
            <a:ext cx="9854316" cy="473102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Become an expert learner:</a:t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- Ask “why” and “what if” questions</a:t>
            </a:r>
            <a:br>
              <a:rPr lang="en-US" cap="none" dirty="0" smtClean="0"/>
            </a:br>
            <a:r>
              <a:rPr lang="en-US" cap="none" dirty="0" smtClean="0"/>
              <a:t>- Test your understanding by verbalizing/writing concepts out</a:t>
            </a:r>
            <a:br>
              <a:rPr lang="en-US" cap="none" dirty="0" smtClean="0"/>
            </a:br>
            <a:r>
              <a:rPr lang="en-US" cap="none" dirty="0" smtClean="0"/>
              <a:t>- Find new pathways to information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425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946206"/>
            <a:ext cx="9854316" cy="473102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That all sounds great…but how?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85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6471" y="-31015"/>
            <a:ext cx="11558590" cy="6741916"/>
            <a:chOff x="466471" y="-31015"/>
            <a:chExt cx="11558590" cy="6741916"/>
          </a:xfrm>
        </p:grpSpPr>
        <p:grpSp>
          <p:nvGrpSpPr>
            <p:cNvPr id="26" name="Group 25"/>
            <p:cNvGrpSpPr/>
            <p:nvPr/>
          </p:nvGrpSpPr>
          <p:grpSpPr>
            <a:xfrm>
              <a:off x="466471" y="111318"/>
              <a:ext cx="11150384" cy="6599583"/>
              <a:chOff x="466471" y="111318"/>
              <a:chExt cx="11150384" cy="6599583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2264623722"/>
                  </p:ext>
                </p:extLst>
              </p:nvPr>
            </p:nvGraphicFramePr>
            <p:xfrm>
              <a:off x="3474719" y="111318"/>
              <a:ext cx="5136542" cy="65995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7180026" y="667906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Before class, skim textbooks, PowerPoints, lecture notes, summaries, and objectives. Come up with questions you’d like the lecture to answer for you.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80026" y="5432069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Periodically perform reality checks: “Am I using study methods that are effective?” “Do I know the material enough to teach it to others?”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66471" y="4236724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bg1"/>
                    </a:solidFill>
                  </a:rPr>
                  <a:t>Ask “why?”, “how?”, and “what if?”. Keep it active with practice questions, flashcards (Anki!), study guides, group study, and Focused Study Sessions.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180026" y="3078439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After class, within 24 hours, read your notes, fill in any gaps, and make a note of any questions you still have.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66471" y="1937470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Attend class! If not live, watch Mediasite. Answer questions, ask/create your own questions, and take meaningful notes. Keep it active!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80026" y="685836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Before class, skim textbooks, PowerPoints, lecture notes, summaries, and objectives. Come up with questions you’d like the lecture to answer for you.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80026" y="3096369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After class, within 24 hours, read your notes, fill in any gaps, and make a note of any questions you still have.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80026" y="5414139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Periodically perform reality checks: “Am I using study methods that are effective?” “Do I know the material enough to teach it to others?”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6471" y="4218794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Ask “why?”, “how?”, and “what if?”. Keep it active with practice questions, flashcards (Anki!), study guides, group study, and Focused Study Sessions.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80026" y="667906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Before class, skim textbooks, PowerPoints, lecture notes, summaries, and objectives. Come up with questions you’d like the lecture to answer for you.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80026" y="3078439"/>
                <a:ext cx="4436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After class, within 24 hours, read your notes, fill in any gaps, and make a note of any questions you still have.</a:t>
                </a:r>
                <a:endParaRPr lang="en-US" sz="16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348128" y="-31015"/>
              <a:ext cx="3676933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The Study Cycle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46" y="669965"/>
            <a:ext cx="5170972" cy="1260000"/>
          </a:xfrm>
        </p:spPr>
        <p:txBody>
          <a:bodyPr/>
          <a:lstStyle/>
          <a:p>
            <a:r>
              <a:rPr lang="en-US" b="1" dirty="0" smtClean="0"/>
              <a:t>Focused Study Sessions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24745"/>
              </p:ext>
            </p:extLst>
          </p:nvPr>
        </p:nvGraphicFramePr>
        <p:xfrm>
          <a:off x="2977946" y="1798819"/>
          <a:ext cx="7214532" cy="45867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7266">
                  <a:extLst>
                    <a:ext uri="{9D8B030D-6E8A-4147-A177-3AD203B41FA5}">
                      <a16:colId xmlns:a16="http://schemas.microsoft.com/office/drawing/2014/main" val="1733382713"/>
                    </a:ext>
                  </a:extLst>
                </a:gridCol>
                <a:gridCol w="3607266">
                  <a:extLst>
                    <a:ext uri="{9D8B030D-6E8A-4147-A177-3AD203B41FA5}">
                      <a16:colId xmlns:a16="http://schemas.microsoft.com/office/drawing/2014/main" val="3654455341"/>
                    </a:ext>
                  </a:extLst>
                </a:gridCol>
              </a:tblGrid>
              <a:tr h="739291"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95976"/>
                  </a:ext>
                </a:extLst>
              </a:tr>
              <a:tr h="829971">
                <a:tc>
                  <a:txBody>
                    <a:bodyPr/>
                    <a:lstStyle/>
                    <a:p>
                      <a:r>
                        <a:rPr lang="en-US" dirty="0"/>
                        <a:t>1.  Set a goal (1-2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down,</a:t>
                      </a:r>
                      <a:r>
                        <a:rPr lang="en-US" baseline="0" dirty="0" smtClean="0"/>
                        <a:t> specifically, what you’re going to study/accomplish during this session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16801"/>
                  </a:ext>
                </a:extLst>
              </a:tr>
              <a:tr h="1117341">
                <a:tc>
                  <a:txBody>
                    <a:bodyPr/>
                    <a:lstStyle/>
                    <a:p>
                      <a:r>
                        <a:rPr lang="en-US" dirty="0"/>
                        <a:t>2.  Study with focus (30 – 50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r>
                        <a:rPr lang="en-US" baseline="0" dirty="0" smtClean="0"/>
                        <a:t> Active</a:t>
                      </a:r>
                    </a:p>
                    <a:p>
                      <a:r>
                        <a:rPr lang="en-US" baseline="0" dirty="0" smtClean="0"/>
                        <a:t>- Use Anki, rewrite your notes in different words, summarize, create test questions,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60179"/>
                  </a:ext>
                </a:extLst>
              </a:tr>
              <a:tr h="829971">
                <a:tc>
                  <a:txBody>
                    <a:bodyPr/>
                    <a:lstStyle/>
                    <a:p>
                      <a:r>
                        <a:rPr lang="en-US" dirty="0"/>
                        <a:t>3.  Reward Yourself </a:t>
                      </a:r>
                      <a:r>
                        <a:rPr lang="en-US" dirty="0" smtClean="0"/>
                        <a:t>(5 - 10 </a:t>
                      </a:r>
                      <a:r>
                        <a:rPr lang="en-US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away, check your phone, get a snack, stretch,</a:t>
                      </a:r>
                      <a:r>
                        <a:rPr lang="en-US" baseline="0" dirty="0" smtClean="0"/>
                        <a:t> move your laundry over,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05471"/>
                  </a:ext>
                </a:extLst>
              </a:tr>
              <a:tr h="829971">
                <a:tc>
                  <a:txBody>
                    <a:bodyPr/>
                    <a:lstStyle/>
                    <a:p>
                      <a:r>
                        <a:rPr lang="en-US" dirty="0"/>
                        <a:t>4.  </a:t>
                      </a:r>
                      <a:r>
                        <a:rPr lang="en-US" dirty="0" smtClean="0"/>
                        <a:t>Review/Recall </a:t>
                      </a:r>
                      <a:r>
                        <a:rPr lang="en-US" dirty="0"/>
                        <a:t>(5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Try</a:t>
                      </a:r>
                      <a:r>
                        <a:rPr lang="en-US" baseline="0" dirty="0" smtClean="0"/>
                        <a:t> to summarize everything you studied without looking at notes.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8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494" y="648839"/>
            <a:ext cx="9136049" cy="6958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But how do I fit all of this in?!?</a:t>
            </a:r>
            <a:endParaRPr lang="en-US" sz="3600" b="1" cap="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 txBox="1">
            <a:spLocks/>
          </p:cNvSpPr>
          <p:nvPr/>
        </p:nvSpPr>
        <p:spPr bwMode="white">
          <a:xfrm>
            <a:off x="2817494" y="1593642"/>
            <a:ext cx="4848225" cy="1260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098" name="Picture 2" descr="Image result for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59" y="1498618"/>
            <a:ext cx="3643966" cy="5156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64" y="5724940"/>
            <a:ext cx="3350814" cy="69586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Time management is key</a:t>
            </a:r>
            <a:endParaRPr lang="en-US" sz="3600" b="1" cap="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 txBox="1">
            <a:spLocks/>
          </p:cNvSpPr>
          <p:nvPr/>
        </p:nvSpPr>
        <p:spPr bwMode="white">
          <a:xfrm>
            <a:off x="2817494" y="1593642"/>
            <a:ext cx="4848225" cy="1260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3005"/>
              </p:ext>
            </p:extLst>
          </p:nvPr>
        </p:nvGraphicFramePr>
        <p:xfrm>
          <a:off x="3574940" y="6379"/>
          <a:ext cx="4781881" cy="685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6686430" imgH="9582264" progId="Excel.Sheet.12">
                  <p:embed/>
                </p:oleObj>
              </mc:Choice>
              <mc:Fallback>
                <p:oleObj name="Worksheet" r:id="rId3" imgW="6686430" imgH="9582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4940" y="6379"/>
                        <a:ext cx="4781881" cy="6851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946206"/>
            <a:ext cx="9854316" cy="473102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What, So What, Now What?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0138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8" y="852845"/>
            <a:ext cx="4848225" cy="1260000"/>
          </a:xfrm>
        </p:spPr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01" y="2210463"/>
            <a:ext cx="3953572" cy="39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numbers in sequential order, starting with 1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 txBox="1">
            <a:spLocks/>
          </p:cNvSpPr>
          <p:nvPr/>
        </p:nvSpPr>
        <p:spPr bwMode="white">
          <a:xfrm>
            <a:off x="7788052" y="4476694"/>
            <a:ext cx="2588068" cy="1260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many can you find in 15 seconds?</a:t>
            </a:r>
            <a:endParaRPr lang="en-US" dirty="0"/>
          </a:p>
        </p:txBody>
      </p:sp>
      <p:pic>
        <p:nvPicPr>
          <p:cNvPr id="1026" name="Picture 2" descr="https://upload.wikimedia.org/wikipedia/commons/d/dd/Nu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2" y="2019631"/>
            <a:ext cx="4956083" cy="3717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44230" y="6056551"/>
            <a:ext cx="2686050" cy="342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49742" y="6399451"/>
            <a:ext cx="2867025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8702" b="50000"/>
          <a:stretch/>
        </p:blipFill>
        <p:spPr>
          <a:xfrm>
            <a:off x="1010830" y="216208"/>
            <a:ext cx="10082186" cy="608799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95456" y="6247051"/>
            <a:ext cx="2891117" cy="2337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2823" tIns="32823" rIns="32823" bIns="32823" numCol="1" anchor="t" anchorCtr="0" compatLnSpc="1">
            <a:prstTxWarp prst="textNoShape">
              <a:avLst/>
            </a:prstTxWarp>
          </a:bodyPr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44230" y="6056551"/>
            <a:ext cx="2686050" cy="342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49742" y="6399451"/>
            <a:ext cx="2867025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8702" b="50000"/>
          <a:stretch/>
        </p:blipFill>
        <p:spPr>
          <a:xfrm>
            <a:off x="1010830" y="216208"/>
            <a:ext cx="10082186" cy="60879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13337" y="3138284"/>
            <a:ext cx="82296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6051923" y="379651"/>
            <a:ext cx="0" cy="592455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377127" y="1050211"/>
            <a:ext cx="762000" cy="685800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95456" y="6247051"/>
            <a:ext cx="2891117" cy="2337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2823" tIns="32823" rIns="32823" bIns="32823" numCol="1" anchor="t" anchorCtr="0" compatLnSpc="1">
            <a:prstTxWarp prst="textNoShape">
              <a:avLst/>
            </a:prstTxWarp>
          </a:bodyPr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white">
          <a:xfrm>
            <a:off x="6152018" y="457200"/>
            <a:ext cx="51547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try something different.</a:t>
            </a:r>
            <a:endParaRPr lang="en-US" dirty="0"/>
          </a:p>
        </p:txBody>
      </p:sp>
      <p:pic>
        <p:nvPicPr>
          <p:cNvPr id="3074" name="Picture 2" descr="Image result for 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94" y="4394106"/>
            <a:ext cx="3217186" cy="24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ira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59" y="2748031"/>
            <a:ext cx="2679700" cy="41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llig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16" y="840615"/>
            <a:ext cx="3728384" cy="20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93" y="1228887"/>
            <a:ext cx="3038288" cy="30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977" y="133737"/>
            <a:ext cx="7094456" cy="1461797"/>
          </a:xfrm>
        </p:spPr>
        <p:txBody>
          <a:bodyPr>
            <a:noAutofit/>
          </a:bodyPr>
          <a:lstStyle/>
          <a:p>
            <a:r>
              <a:rPr lang="en-US" dirty="0" smtClean="0"/>
              <a:t>Discuss the following questions with your neighbors: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1739" y="1511559"/>
            <a:ext cx="6988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How do you fit an elephant into a refrigerator?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do you fit a giraffe into a refrigerator?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Story time: Simba wants to bring together the animal kingdom in the name of peace and being good neighbors. He calls a meeting, requiring all animals to be present. As the meeting begins, though, he realizes someone isn’t there. Who didn’t show?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You’ve decided to take up running while you’re in medical school. Good for you! During your final rotation, in Ocala, Florida, you come across a downed bridge along your normal running route. You want to cross, but you’re worried about the gators in the river. How do you get across?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7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 txBox="1">
            <a:spLocks/>
          </p:cNvSpPr>
          <p:nvPr/>
        </p:nvSpPr>
        <p:spPr bwMode="white">
          <a:xfrm>
            <a:off x="2572871" y="2703036"/>
            <a:ext cx="7440705" cy="160898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What do these things have to do with anything, Cody?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white">
          <a:xfrm>
            <a:off x="6152018" y="457200"/>
            <a:ext cx="51547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Use Metacognition to become an Expert Learner</a:t>
            </a:r>
            <a:endParaRPr lang="en-US" dirty="0"/>
          </a:p>
        </p:txBody>
      </p:sp>
      <p:pic>
        <p:nvPicPr>
          <p:cNvPr id="2052" name="Picture 4" descr="Image result for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47" y="1734084"/>
            <a:ext cx="4938885" cy="512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175" y="828989"/>
            <a:ext cx="8004232" cy="517424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METACOGNITION</a:t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The ability to:</a:t>
            </a:r>
            <a:br>
              <a:rPr lang="en-US" cap="none" dirty="0" smtClean="0"/>
            </a:br>
            <a:r>
              <a:rPr lang="en-US" cap="none" dirty="0" smtClean="0"/>
              <a:t>- Think about thinking</a:t>
            </a:r>
            <a:br>
              <a:rPr lang="en-US" cap="none" dirty="0" smtClean="0"/>
            </a:br>
            <a:r>
              <a:rPr lang="en-US" cap="none" dirty="0" smtClean="0"/>
              <a:t>- Be consciously aware you’re a problem solver</a:t>
            </a:r>
            <a:br>
              <a:rPr lang="en-US" cap="none" dirty="0" smtClean="0"/>
            </a:br>
            <a:r>
              <a:rPr lang="en-US" cap="none" dirty="0" smtClean="0"/>
              <a:t>- Monitor and control your mental processing</a:t>
            </a:r>
            <a:br>
              <a:rPr lang="en-US" cap="none" dirty="0" smtClean="0"/>
            </a:br>
            <a:r>
              <a:rPr lang="en-US" cap="none" dirty="0" smtClean="0"/>
              <a:t>- Be aware of the type of learning you’re doing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5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_event_in_history_presentation_cr - v3" id="{18B504E5-A36C-4C57-B52C-539FDE0B9807}" vid="{935EDB30-4153-413B-8ABC-CA1C8B4355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A9A302-F8F2-4541-85A8-441CAF70EB1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542BB4-0CE4-4F1C-9742-BE0ECD4F5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10999-E988-4177-B3CB-BBDAFCC00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706</Words>
  <Application>Microsoft Office PowerPoint</Application>
  <PresentationFormat>Widescreen</PresentationFormat>
  <Paragraphs>57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Celestial</vt:lpstr>
      <vt:lpstr>Worksheet</vt:lpstr>
      <vt:lpstr>Get active – stay active</vt:lpstr>
      <vt:lpstr>Find the numbers in sequential order, starting with 1</vt:lpstr>
      <vt:lpstr>PowerPoint Presentation</vt:lpstr>
      <vt:lpstr>PowerPoint Presentation</vt:lpstr>
      <vt:lpstr>PowerPoint Presentation</vt:lpstr>
      <vt:lpstr>Discuss the following questions with your neighbors:</vt:lpstr>
      <vt:lpstr>PowerPoint Presentation</vt:lpstr>
      <vt:lpstr>PowerPoint Presentation</vt:lpstr>
      <vt:lpstr>METACOGNITION    The ability to: - Think about thinking - Be consciously aware you’re a problem solver - Monitor and control your mental processing - Be aware of the type of learning you’re doing</vt:lpstr>
      <vt:lpstr>What do you need to do?  - Stay in LEARN mode, not STUDY mode -Study like you’re teaching the material, not just for an A</vt:lpstr>
      <vt:lpstr>Become an expert learner:  - Ask “why” and “what if” questions - Test your understanding by verbalizing/writing concepts out - Find new pathways to information</vt:lpstr>
      <vt:lpstr>That all sounds great…but how?</vt:lpstr>
      <vt:lpstr>PowerPoint Presentation</vt:lpstr>
      <vt:lpstr>Focused Study Sessions</vt:lpstr>
      <vt:lpstr>But how do I fit all of this in?!?</vt:lpstr>
      <vt:lpstr>Time management is key</vt:lpstr>
      <vt:lpstr>What, So What, Now What?</vt:lpstr>
      <vt:lpstr>Questions, comments, concerns?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2019-04-01T21:27:32Z</dcterms:created>
  <dcterms:modified xsi:type="dcterms:W3CDTF">2019-10-16T13:36:23Z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