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60" r:id="rId2"/>
    <p:sldId id="268" r:id="rId3"/>
    <p:sldId id="261" r:id="rId4"/>
    <p:sldId id="262" r:id="rId5"/>
    <p:sldId id="263" r:id="rId6"/>
    <p:sldId id="264" r:id="rId7"/>
    <p:sldId id="265" r:id="rId8"/>
    <p:sldId id="269" r:id="rId9"/>
    <p:sldId id="270" r:id="rId10"/>
    <p:sldId id="257" r:id="rId11"/>
    <p:sldId id="266" r:id="rId12"/>
    <p:sldId id="259" r:id="rId13"/>
    <p:sldId id="271" r:id="rId14"/>
    <p:sldId id="272" r:id="rId15"/>
    <p:sldId id="274" r:id="rId16"/>
    <p:sldId id="273" r:id="rId17"/>
    <p:sldId id="275" r:id="rId18"/>
    <p:sldId id="276"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650" autoAdjust="0"/>
  </p:normalViewPr>
  <p:slideViewPr>
    <p:cSldViewPr snapToGrid="0">
      <p:cViewPr varScale="1">
        <p:scale>
          <a:sx n="102" d="100"/>
          <a:sy n="102" d="100"/>
        </p:scale>
        <p:origin x="8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03484-5278-48EC-9FD7-B3A1702B6C62}"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5E0DD-B866-4C0F-8E18-095CBF889737}" type="slidenum">
              <a:rPr lang="en-US" smtClean="0"/>
              <a:t>‹#›</a:t>
            </a:fld>
            <a:endParaRPr lang="en-US"/>
          </a:p>
        </p:txBody>
      </p:sp>
    </p:spTree>
    <p:extLst>
      <p:ext uri="{BB962C8B-B14F-4D97-AF65-F5344CB8AC3E}">
        <p14:creationId xmlns:p14="http://schemas.microsoft.com/office/powerpoint/2010/main" val="279916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935E0DD-B866-4C0F-8E18-095CBF889737}" type="slidenum">
              <a:rPr lang="en-US" smtClean="0"/>
              <a:t>1</a:t>
            </a:fld>
            <a:endParaRPr lang="en-US"/>
          </a:p>
        </p:txBody>
      </p:sp>
    </p:spTree>
    <p:extLst>
      <p:ext uri="{BB962C8B-B14F-4D97-AF65-F5344CB8AC3E}">
        <p14:creationId xmlns:p14="http://schemas.microsoft.com/office/powerpoint/2010/main" val="90499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19</a:t>
            </a:fld>
            <a:endParaRPr lang="en-US"/>
          </a:p>
        </p:txBody>
      </p:sp>
    </p:spTree>
    <p:extLst>
      <p:ext uri="{BB962C8B-B14F-4D97-AF65-F5344CB8AC3E}">
        <p14:creationId xmlns:p14="http://schemas.microsoft.com/office/powerpoint/2010/main" val="39308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a:t>
            </a:r>
            <a:r>
              <a:rPr lang="en-US" baseline="0" dirty="0" smtClean="0"/>
              <a:t> your eyes and think about last semester. Think about differences between day one of lectures and cumulative exam. What changed personally? Academically? Socially? Think of the semester as a whole and how you felt internally and externally as the semester progressed.</a:t>
            </a:r>
          </a:p>
          <a:p>
            <a:pPr marL="228600" indent="-228600">
              <a:buAutoNum type="arabicPeriod"/>
            </a:pPr>
            <a:r>
              <a:rPr lang="en-US" baseline="0" dirty="0" smtClean="0"/>
              <a:t>What are you telling yourself?</a:t>
            </a:r>
          </a:p>
          <a:p>
            <a:pPr marL="228600" indent="-228600">
              <a:buAutoNum type="arabicPeriod"/>
            </a:pPr>
            <a:r>
              <a:rPr lang="en-US" baseline="0" dirty="0" smtClean="0"/>
              <a:t>What are you visualizing?</a:t>
            </a:r>
          </a:p>
          <a:p>
            <a:pPr marL="228600" indent="-228600">
              <a:buAutoNum type="arabicPeriod"/>
            </a:pPr>
            <a:endParaRPr lang="en-US" baseline="0" dirty="0" smtClean="0"/>
          </a:p>
          <a:p>
            <a:pPr marL="0" indent="0">
              <a:buNone/>
            </a:pPr>
            <a:r>
              <a:rPr lang="en-US" baseline="0" dirty="0" smtClean="0"/>
              <a:t>Open your eyes.</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935E0DD-B866-4C0F-8E18-095CBF889737}" type="slidenum">
              <a:rPr lang="en-US" smtClean="0"/>
              <a:t>2</a:t>
            </a:fld>
            <a:endParaRPr lang="en-US"/>
          </a:p>
        </p:txBody>
      </p:sp>
    </p:spTree>
    <p:extLst>
      <p:ext uri="{BB962C8B-B14F-4D97-AF65-F5344CB8AC3E}">
        <p14:creationId xmlns:p14="http://schemas.microsoft.com/office/powerpoint/2010/main" val="364179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Some of you may have thought: “Wow, I did great! Can I keep it up?” or “Whoa, that was tough; I wasn’t expecting my grades to look like this…” or “This wasn’t like anything I’ve ever done, am I even fit for this?”</a:t>
            </a:r>
          </a:p>
          <a:p>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3</a:t>
            </a:fld>
            <a:endParaRPr lang="en-US"/>
          </a:p>
        </p:txBody>
      </p:sp>
    </p:spTree>
    <p:extLst>
      <p:ext uri="{BB962C8B-B14F-4D97-AF65-F5344CB8AC3E}">
        <p14:creationId xmlns:p14="http://schemas.microsoft.com/office/powerpoint/2010/main" val="424658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Eventually you’ll talk yourself back into the idea that it’s just hard, the questions on exams weren’t the best, etc.</a:t>
            </a:r>
          </a:p>
          <a:p>
            <a:pPr marL="0" indent="0">
              <a:buNone/>
            </a:pPr>
            <a:endParaRPr lang="en-US" dirty="0" smtClean="0"/>
          </a:p>
          <a:p>
            <a:pPr marL="0" indent="0">
              <a:buNone/>
            </a:pPr>
            <a:r>
              <a:rPr lang="en-US" dirty="0" smtClean="0"/>
              <a:t>But that’s where it ends. </a:t>
            </a:r>
          </a:p>
          <a:p>
            <a:endParaRPr lang="en-US" dirty="0" smtClean="0"/>
          </a:p>
          <a:p>
            <a:r>
              <a:rPr lang="en-US" dirty="0" smtClean="0"/>
              <a:t>All you’ve done is talk to yourself. You haven’t made plans</a:t>
            </a:r>
            <a:r>
              <a:rPr lang="en-US" baseline="0" dirty="0" smtClean="0"/>
              <a:t> to improve.</a:t>
            </a:r>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4</a:t>
            </a:fld>
            <a:endParaRPr lang="en-US"/>
          </a:p>
        </p:txBody>
      </p:sp>
    </p:spTree>
    <p:extLst>
      <p:ext uri="{BB962C8B-B14F-4D97-AF65-F5344CB8AC3E}">
        <p14:creationId xmlns:p14="http://schemas.microsoft.com/office/powerpoint/2010/main" val="190742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Initially stating the</a:t>
            </a:r>
            <a:r>
              <a:rPr lang="en-US" baseline="0" dirty="0" smtClean="0"/>
              <a:t> negative may still happen. It can be a natural response. But it’s what you do afterward that reflects a change to growth mindset.</a:t>
            </a:r>
          </a:p>
          <a:p>
            <a:pPr marL="0" indent="0">
              <a:buNone/>
            </a:pPr>
            <a:endParaRPr lang="en-US" baseline="0" dirty="0" smtClean="0"/>
          </a:p>
          <a:p>
            <a:pPr marL="0" indent="0">
              <a:buNone/>
            </a:pPr>
            <a:r>
              <a:rPr lang="en-US" baseline="0" dirty="0" smtClean="0"/>
              <a:t>Growth mindset talks about focusing on what you can do and what you’re going to do to improve to where you know you can be.</a:t>
            </a:r>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5</a:t>
            </a:fld>
            <a:endParaRPr lang="en-US"/>
          </a:p>
        </p:txBody>
      </p:sp>
    </p:spTree>
    <p:extLst>
      <p:ext uri="{BB962C8B-B14F-4D97-AF65-F5344CB8AC3E}">
        <p14:creationId xmlns:p14="http://schemas.microsoft.com/office/powerpoint/2010/main" val="258055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935E0DD-B866-4C0F-8E18-095CBF889737}" type="slidenum">
              <a:rPr lang="en-US" smtClean="0"/>
              <a:t>6</a:t>
            </a:fld>
            <a:endParaRPr lang="en-US"/>
          </a:p>
        </p:txBody>
      </p:sp>
    </p:spTree>
    <p:extLst>
      <p:ext uri="{BB962C8B-B14F-4D97-AF65-F5344CB8AC3E}">
        <p14:creationId xmlns:p14="http://schemas.microsoft.com/office/powerpoint/2010/main" val="247297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7</a:t>
            </a:fld>
            <a:endParaRPr lang="en-US"/>
          </a:p>
        </p:txBody>
      </p:sp>
    </p:spTree>
    <p:extLst>
      <p:ext uri="{BB962C8B-B14F-4D97-AF65-F5344CB8AC3E}">
        <p14:creationId xmlns:p14="http://schemas.microsoft.com/office/powerpoint/2010/main" val="34137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this</a:t>
            </a:r>
            <a:r>
              <a:rPr lang="en-US" baseline="0" dirty="0" smtClean="0"/>
              <a:t> some last semester, but what is it? </a:t>
            </a:r>
          </a:p>
          <a:p>
            <a:endParaRPr lang="en-US" baseline="0" dirty="0" smtClean="0"/>
          </a:p>
          <a:p>
            <a:r>
              <a:rPr lang="en-US" baseline="0" dirty="0" smtClean="0"/>
              <a:t>Now that you’ve finished a semester, you may think “wow, I know this stuff!” or “I had microbiology already, </a:t>
            </a:r>
            <a:r>
              <a:rPr lang="en-US" baseline="0" dirty="0" err="1" smtClean="0"/>
              <a:t>immuno</a:t>
            </a:r>
            <a:r>
              <a:rPr lang="en-US" baseline="0" dirty="0" smtClean="0"/>
              <a:t> will be easy” or “I watched </a:t>
            </a:r>
            <a:r>
              <a:rPr lang="en-US" baseline="0" dirty="0" err="1" smtClean="0"/>
              <a:t>mediasite</a:t>
            </a:r>
            <a:r>
              <a:rPr lang="en-US" baseline="0" dirty="0" smtClean="0"/>
              <a:t> and looked at the PowerPoint once and it all made sense, I’m good to go!”</a:t>
            </a:r>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10</a:t>
            </a:fld>
            <a:endParaRPr lang="en-US"/>
          </a:p>
        </p:txBody>
      </p:sp>
    </p:spTree>
    <p:extLst>
      <p:ext uri="{BB962C8B-B14F-4D97-AF65-F5344CB8AC3E}">
        <p14:creationId xmlns:p14="http://schemas.microsoft.com/office/powerpoint/2010/main" val="275778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5E0DD-B866-4C0F-8E18-095CBF889737}" type="slidenum">
              <a:rPr lang="en-US" smtClean="0"/>
              <a:t>11</a:t>
            </a:fld>
            <a:endParaRPr lang="en-US"/>
          </a:p>
        </p:txBody>
      </p:sp>
    </p:spTree>
    <p:extLst>
      <p:ext uri="{BB962C8B-B14F-4D97-AF65-F5344CB8AC3E}">
        <p14:creationId xmlns:p14="http://schemas.microsoft.com/office/powerpoint/2010/main" val="220279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25BD35-B0AA-45DB-8E19-DEB9D2F985E1}"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136468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46731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149387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470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266088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C25BD35-B0AA-45DB-8E19-DEB9D2F985E1}"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3460324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C25BD35-B0AA-45DB-8E19-DEB9D2F985E1}"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275517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5BD35-B0AA-45DB-8E19-DEB9D2F985E1}"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318872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5BD35-B0AA-45DB-8E19-DEB9D2F985E1}"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356451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5BD35-B0AA-45DB-8E19-DEB9D2F985E1}"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245158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5BD35-B0AA-45DB-8E19-DEB9D2F985E1}"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147425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5BD35-B0AA-45DB-8E19-DEB9D2F985E1}"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130404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214310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25BD35-B0AA-45DB-8E19-DEB9D2F985E1}"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186510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25BD35-B0AA-45DB-8E19-DEB9D2F985E1}"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387632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C25BD35-B0AA-45DB-8E19-DEB9D2F985E1}"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214481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292007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5BD35-B0AA-45DB-8E19-DEB9D2F985E1}"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0CAF-5190-4CCC-8762-06874D676144}" type="slidenum">
              <a:rPr lang="en-US" smtClean="0"/>
              <a:t>‹#›</a:t>
            </a:fld>
            <a:endParaRPr lang="en-US"/>
          </a:p>
        </p:txBody>
      </p:sp>
    </p:spTree>
    <p:extLst>
      <p:ext uri="{BB962C8B-B14F-4D97-AF65-F5344CB8AC3E}">
        <p14:creationId xmlns:p14="http://schemas.microsoft.com/office/powerpoint/2010/main" val="340206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C25BD35-B0AA-45DB-8E19-DEB9D2F985E1}" type="datetimeFigureOut">
              <a:rPr lang="en-US" smtClean="0"/>
              <a:t>1/10/2020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F4D0CAF-5190-4CCC-8762-06874D676144}" type="slidenum">
              <a:rPr lang="en-US" smtClean="0"/>
              <a:t>‹#›</a:t>
            </a:fld>
            <a:endParaRPr lang="en-US"/>
          </a:p>
        </p:txBody>
      </p:sp>
    </p:spTree>
    <p:extLst>
      <p:ext uri="{BB962C8B-B14F-4D97-AF65-F5344CB8AC3E}">
        <p14:creationId xmlns:p14="http://schemas.microsoft.com/office/powerpoint/2010/main" val="37102945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bit.ly/DCOMKacademicsupport"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Second Semester Study Review</a:t>
            </a:r>
            <a:endParaRPr lang="en-US" sz="6000" dirty="0"/>
          </a:p>
        </p:txBody>
      </p:sp>
      <p:pic>
        <p:nvPicPr>
          <p:cNvPr id="6" name="Picture 5"/>
          <p:cNvPicPr>
            <a:picLocks noChangeAspect="1"/>
          </p:cNvPicPr>
          <p:nvPr/>
        </p:nvPicPr>
        <p:blipFill rotWithShape="1">
          <a:blip r:embed="rId3"/>
          <a:srcRect t="12478"/>
          <a:stretch/>
        </p:blipFill>
        <p:spPr>
          <a:xfrm>
            <a:off x="1062676" y="2214694"/>
            <a:ext cx="5033324" cy="3735661"/>
          </a:xfrm>
          <a:prstGeom prst="rect">
            <a:avLst/>
          </a:prstGeom>
        </p:spPr>
      </p:pic>
      <p:pic>
        <p:nvPicPr>
          <p:cNvPr id="8" name="Picture 7"/>
          <p:cNvPicPr>
            <a:picLocks noChangeAspect="1"/>
          </p:cNvPicPr>
          <p:nvPr/>
        </p:nvPicPr>
        <p:blipFill>
          <a:blip r:embed="rId4"/>
          <a:stretch>
            <a:fillRect/>
          </a:stretch>
        </p:blipFill>
        <p:spPr>
          <a:xfrm>
            <a:off x="7256184" y="2214694"/>
            <a:ext cx="3735470" cy="3735470"/>
          </a:xfrm>
          <a:prstGeom prst="rect">
            <a:avLst/>
          </a:prstGeom>
        </p:spPr>
      </p:pic>
    </p:spTree>
    <p:extLst>
      <p:ext uri="{BB962C8B-B14F-4D97-AF65-F5344CB8AC3E}">
        <p14:creationId xmlns:p14="http://schemas.microsoft.com/office/powerpoint/2010/main" val="2624410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Fluency Illusion</a:t>
            </a:r>
          </a:p>
        </p:txBody>
      </p:sp>
      <p:sp>
        <p:nvSpPr>
          <p:cNvPr id="3" name="Content Placeholder 2"/>
          <p:cNvSpPr>
            <a:spLocks noGrp="1"/>
          </p:cNvSpPr>
          <p:nvPr>
            <p:ph idx="1"/>
          </p:nvPr>
        </p:nvSpPr>
        <p:spPr>
          <a:xfrm>
            <a:off x="581192" y="2180496"/>
            <a:ext cx="11029615" cy="4202375"/>
          </a:xfrm>
        </p:spPr>
        <p:txBody>
          <a:bodyPr>
            <a:noAutofit/>
          </a:bodyPr>
          <a:lstStyle/>
          <a:p>
            <a:r>
              <a:rPr lang="en-US" sz="1800" dirty="0" smtClean="0"/>
              <a:t>Misjudging the depth of what you know. </a:t>
            </a:r>
          </a:p>
          <a:p>
            <a:r>
              <a:rPr lang="en-US" sz="1800" dirty="0" smtClean="0"/>
              <a:t>The belief that because facts and formulas are easy to remember right now, they’ll remain that way tomorrow and the next day. </a:t>
            </a:r>
          </a:p>
          <a:p>
            <a:r>
              <a:rPr lang="en-US" sz="1800" dirty="0" smtClean="0"/>
              <a:t>You feel like you’ve nailed some topic and assume further study won’t help.</a:t>
            </a:r>
            <a:endParaRPr lang="en-US" sz="1800" dirty="0"/>
          </a:p>
        </p:txBody>
      </p:sp>
    </p:spTree>
    <p:extLst>
      <p:ext uri="{BB962C8B-B14F-4D97-AF65-F5344CB8AC3E}">
        <p14:creationId xmlns:p14="http://schemas.microsoft.com/office/powerpoint/2010/main" val="3287144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Fluency </a:t>
            </a:r>
            <a:r>
              <a:rPr lang="en-US" dirty="0" smtClean="0"/>
              <a:t>Illusion Example</a:t>
            </a:r>
            <a:endParaRPr lang="en-US" dirty="0"/>
          </a:p>
        </p:txBody>
      </p:sp>
      <p:sp>
        <p:nvSpPr>
          <p:cNvPr id="3" name="Content Placeholder 2"/>
          <p:cNvSpPr>
            <a:spLocks noGrp="1"/>
          </p:cNvSpPr>
          <p:nvPr>
            <p:ph idx="1"/>
          </p:nvPr>
        </p:nvSpPr>
        <p:spPr>
          <a:xfrm>
            <a:off x="581192" y="2180496"/>
            <a:ext cx="11029615" cy="4202375"/>
          </a:xfrm>
        </p:spPr>
        <p:txBody>
          <a:bodyPr>
            <a:noAutofit/>
          </a:bodyPr>
          <a:lstStyle/>
          <a:p>
            <a:pPr marL="0" indent="0">
              <a:buNone/>
            </a:pPr>
            <a:r>
              <a:rPr lang="en-US" sz="1800" dirty="0" smtClean="0"/>
              <a:t>You attend Dr. Gregg’s first few lectures and it sounds very familiar. Almost exactly the same at the couple lectures you had in your undergrad micro course. You think, “I’m golden! This will be a piece of cake; I’ll just put all my focus on physio instead.” – Fast forward to the first exam…</a:t>
            </a:r>
            <a:endParaRPr lang="en-US" sz="1800" dirty="0"/>
          </a:p>
        </p:txBody>
      </p:sp>
    </p:spTree>
    <p:extLst>
      <p:ext uri="{BB962C8B-B14F-4D97-AF65-F5344CB8AC3E}">
        <p14:creationId xmlns:p14="http://schemas.microsoft.com/office/powerpoint/2010/main" val="3395045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a:t>
            </a:r>
            <a:r>
              <a:rPr lang="en-US" dirty="0" smtClean="0"/>
              <a:t>Studying – A Review</a:t>
            </a:r>
            <a:endParaRPr lang="en-US" dirty="0"/>
          </a:p>
        </p:txBody>
      </p:sp>
      <p:sp>
        <p:nvSpPr>
          <p:cNvPr id="3" name="Content Placeholder 2"/>
          <p:cNvSpPr>
            <a:spLocks noGrp="1"/>
          </p:cNvSpPr>
          <p:nvPr>
            <p:ph idx="1"/>
          </p:nvPr>
        </p:nvSpPr>
        <p:spPr>
          <a:xfrm>
            <a:off x="581192" y="2180496"/>
            <a:ext cx="11029615" cy="4399598"/>
          </a:xfrm>
        </p:spPr>
        <p:txBody>
          <a:bodyPr>
            <a:noAutofit/>
          </a:bodyPr>
          <a:lstStyle/>
          <a:p>
            <a:r>
              <a:rPr lang="en-US" sz="1800" b="1" dirty="0" smtClean="0"/>
              <a:t>Spaced Practice </a:t>
            </a:r>
            <a:r>
              <a:rPr lang="en-US" sz="1800" dirty="0" smtClean="0"/>
              <a:t>– Space your studying out over time; cramming doesn’t work</a:t>
            </a:r>
          </a:p>
          <a:p>
            <a:r>
              <a:rPr lang="en-US" sz="1800" b="1" dirty="0" smtClean="0"/>
              <a:t>Retrieval Practice</a:t>
            </a:r>
            <a:r>
              <a:rPr lang="en-US" sz="1800" dirty="0" smtClean="0"/>
              <a:t> – Study without your notes/materials; try to bring information forward without looking</a:t>
            </a:r>
          </a:p>
          <a:p>
            <a:r>
              <a:rPr lang="en-US" sz="1800" b="1" dirty="0" smtClean="0"/>
              <a:t>Elaboration </a:t>
            </a:r>
            <a:r>
              <a:rPr lang="en-US" sz="1800" dirty="0" smtClean="0"/>
              <a:t>– Explain things with as many details as possible</a:t>
            </a:r>
          </a:p>
          <a:p>
            <a:r>
              <a:rPr lang="en-US" sz="1800" b="1" dirty="0" smtClean="0"/>
              <a:t>Interleaving </a:t>
            </a:r>
            <a:r>
              <a:rPr lang="en-US" sz="1800" dirty="0" smtClean="0"/>
              <a:t>– Weave other information in while you’re studying; switch between subjects</a:t>
            </a:r>
          </a:p>
          <a:p>
            <a:r>
              <a:rPr lang="en-US" sz="1800" b="1" dirty="0" smtClean="0"/>
              <a:t>Concrete Examples</a:t>
            </a:r>
            <a:r>
              <a:rPr lang="en-US" sz="1800" dirty="0" smtClean="0"/>
              <a:t> – Don’t be abstract; relate to lab, videos, your own life.</a:t>
            </a:r>
          </a:p>
          <a:p>
            <a:r>
              <a:rPr lang="en-US" sz="1800" b="1" dirty="0" smtClean="0"/>
              <a:t>Dual Coding </a:t>
            </a:r>
            <a:r>
              <a:rPr lang="en-US" sz="1800" dirty="0" smtClean="0"/>
              <a:t>– Utilize visuals and words, not just one or the other.</a:t>
            </a:r>
            <a:endParaRPr lang="en-US" sz="1800" b="1" dirty="0"/>
          </a:p>
        </p:txBody>
      </p:sp>
    </p:spTree>
    <p:extLst>
      <p:ext uri="{BB962C8B-B14F-4D97-AF65-F5344CB8AC3E}">
        <p14:creationId xmlns:p14="http://schemas.microsoft.com/office/powerpoint/2010/main" val="1325199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364" y="-237822"/>
            <a:ext cx="10364451" cy="1596177"/>
          </a:xfrm>
        </p:spPr>
        <p:txBody>
          <a:bodyPr>
            <a:normAutofit/>
          </a:bodyPr>
          <a:lstStyle/>
          <a:p>
            <a:r>
              <a:rPr lang="en-US" dirty="0" smtClean="0"/>
              <a:t>Physiology</a:t>
            </a:r>
            <a:endParaRPr lang="en-US" dirty="0"/>
          </a:p>
        </p:txBody>
      </p:sp>
      <p:sp>
        <p:nvSpPr>
          <p:cNvPr id="3" name="Content Placeholder 2"/>
          <p:cNvSpPr>
            <a:spLocks noGrp="1"/>
          </p:cNvSpPr>
          <p:nvPr>
            <p:ph idx="1"/>
          </p:nvPr>
        </p:nvSpPr>
        <p:spPr>
          <a:xfrm>
            <a:off x="238292" y="1358355"/>
            <a:ext cx="5505283" cy="4399598"/>
          </a:xfrm>
        </p:spPr>
        <p:txBody>
          <a:bodyPr>
            <a:noAutofit/>
          </a:bodyPr>
          <a:lstStyle/>
          <a:p>
            <a:pPr marL="0" indent="0">
              <a:buNone/>
            </a:pPr>
            <a:r>
              <a:rPr lang="en-US" sz="1800" b="1" dirty="0" smtClean="0"/>
              <a:t>Focus on details and cause/effect/compensation</a:t>
            </a:r>
          </a:p>
          <a:p>
            <a:pPr marL="0" indent="0">
              <a:buNone/>
            </a:pPr>
            <a:r>
              <a:rPr lang="en-US" sz="1800" b="1" dirty="0" smtClean="0"/>
              <a:t>Studying for classmates – studying for </a:t>
            </a:r>
            <a:r>
              <a:rPr lang="en-US" sz="1800" b="1" dirty="0" err="1" smtClean="0"/>
              <a:t>cody</a:t>
            </a:r>
            <a:endParaRPr lang="en-US" sz="1800" b="1" dirty="0" smtClean="0"/>
          </a:p>
          <a:p>
            <a:pPr marL="0" indent="0">
              <a:buNone/>
            </a:pPr>
            <a:r>
              <a:rPr lang="en-US" sz="1800" b="1" dirty="0" smtClean="0"/>
              <a:t>Read the textbook</a:t>
            </a:r>
          </a:p>
          <a:p>
            <a:pPr marL="0" indent="0">
              <a:buNone/>
            </a:pPr>
            <a:r>
              <a:rPr lang="en-US" sz="1800" b="1" dirty="0" smtClean="0"/>
              <a:t>Pay attention to flow diagrams and graphs – draw them</a:t>
            </a:r>
          </a:p>
          <a:p>
            <a:pPr marL="0" indent="0">
              <a:buNone/>
            </a:pPr>
            <a:r>
              <a:rPr lang="en-US" sz="1800" b="1" dirty="0" smtClean="0"/>
              <a:t>Know physio to know pharm</a:t>
            </a:r>
          </a:p>
          <a:p>
            <a:pPr marL="0" indent="0">
              <a:buNone/>
            </a:pPr>
            <a:r>
              <a:rPr lang="en-US" sz="1800" b="1" dirty="0" smtClean="0"/>
              <a:t>Listen to your instructors</a:t>
            </a:r>
            <a:endParaRPr lang="en-US" sz="1800" b="1" dirty="0"/>
          </a:p>
        </p:txBody>
      </p:sp>
      <p:pic>
        <p:nvPicPr>
          <p:cNvPr id="4" name="Picture 3"/>
          <p:cNvPicPr>
            <a:picLocks noChangeAspect="1"/>
          </p:cNvPicPr>
          <p:nvPr/>
        </p:nvPicPr>
        <p:blipFill>
          <a:blip r:embed="rId2"/>
          <a:stretch>
            <a:fillRect/>
          </a:stretch>
        </p:blipFill>
        <p:spPr>
          <a:xfrm>
            <a:off x="5950546" y="1547347"/>
            <a:ext cx="6164867" cy="4021613"/>
          </a:xfrm>
          <a:prstGeom prst="rect">
            <a:avLst/>
          </a:prstGeom>
        </p:spPr>
      </p:pic>
    </p:spTree>
    <p:extLst>
      <p:ext uri="{BB962C8B-B14F-4D97-AF65-F5344CB8AC3E}">
        <p14:creationId xmlns:p14="http://schemas.microsoft.com/office/powerpoint/2010/main" val="765779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84" y="-163906"/>
            <a:ext cx="2425760" cy="1596177"/>
          </a:xfrm>
        </p:spPr>
        <p:txBody>
          <a:bodyPr>
            <a:normAutofit/>
          </a:bodyPr>
          <a:lstStyle/>
          <a:p>
            <a:r>
              <a:rPr lang="en-US" dirty="0" err="1" smtClean="0"/>
              <a:t>mfmii</a:t>
            </a:r>
            <a:endParaRPr lang="en-US" dirty="0"/>
          </a:p>
        </p:txBody>
      </p:sp>
      <p:sp>
        <p:nvSpPr>
          <p:cNvPr id="3" name="Content Placeholder 2"/>
          <p:cNvSpPr>
            <a:spLocks noGrp="1"/>
          </p:cNvSpPr>
          <p:nvPr>
            <p:ph idx="1"/>
          </p:nvPr>
        </p:nvSpPr>
        <p:spPr>
          <a:xfrm>
            <a:off x="581192" y="2180496"/>
            <a:ext cx="11029615" cy="4399598"/>
          </a:xfrm>
        </p:spPr>
        <p:txBody>
          <a:bodyPr>
            <a:noAutofit/>
          </a:bodyPr>
          <a:lstStyle/>
          <a:p>
            <a:pPr marL="0" indent="0">
              <a:buNone/>
            </a:pPr>
            <a:r>
              <a:rPr lang="en-US" sz="1800" b="1" u="sng" dirty="0" smtClean="0">
                <a:solidFill>
                  <a:srgbClr val="00B0F0"/>
                </a:solidFill>
              </a:rPr>
              <a:t>micro</a:t>
            </a:r>
          </a:p>
          <a:p>
            <a:pPr marL="0" indent="0">
              <a:buNone/>
            </a:pPr>
            <a:r>
              <a:rPr lang="en-US" sz="1800" b="1" dirty="0" smtClean="0"/>
              <a:t>Color code your bacteria</a:t>
            </a:r>
            <a:r>
              <a:rPr lang="en-US" sz="1800" b="1" dirty="0"/>
              <a:t> </a:t>
            </a:r>
            <a:r>
              <a:rPr lang="en-US" sz="1800" b="1" dirty="0" smtClean="0"/>
              <a:t>– </a:t>
            </a:r>
            <a:r>
              <a:rPr lang="en-US" sz="1800" b="1" dirty="0" smtClean="0">
                <a:solidFill>
                  <a:schemeClr val="accent6"/>
                </a:solidFill>
              </a:rPr>
              <a:t>purple</a:t>
            </a:r>
            <a:r>
              <a:rPr lang="en-US" sz="1800" b="1" dirty="0" smtClean="0"/>
              <a:t> = gram +     </a:t>
            </a:r>
            <a:r>
              <a:rPr lang="en-US" sz="1800" b="1" dirty="0" smtClean="0">
                <a:solidFill>
                  <a:srgbClr val="FF00FF"/>
                </a:solidFill>
              </a:rPr>
              <a:t>pink</a:t>
            </a:r>
            <a:r>
              <a:rPr lang="en-US" sz="1800" b="1" dirty="0" smtClean="0"/>
              <a:t> = gram –</a:t>
            </a:r>
          </a:p>
          <a:p>
            <a:pPr marL="0" indent="0">
              <a:buNone/>
            </a:pPr>
            <a:r>
              <a:rPr lang="en-US" sz="1800" b="1" dirty="0" smtClean="0"/>
              <a:t>Know your media and vaccines</a:t>
            </a:r>
          </a:p>
          <a:p>
            <a:pPr marL="0" indent="0">
              <a:buNone/>
            </a:pPr>
            <a:r>
              <a:rPr lang="en-US" sz="1800" b="1" dirty="0" smtClean="0"/>
              <a:t>Group based on what things cause</a:t>
            </a:r>
          </a:p>
          <a:p>
            <a:pPr marL="0" indent="0">
              <a:buNone/>
            </a:pPr>
            <a:endParaRPr lang="en-US" sz="1800" b="1" dirty="0"/>
          </a:p>
          <a:p>
            <a:pPr marL="0" indent="0">
              <a:buNone/>
            </a:pPr>
            <a:r>
              <a:rPr lang="en-US" sz="1800" b="1" u="sng" dirty="0" err="1" smtClean="0">
                <a:solidFill>
                  <a:srgbClr val="00B0F0"/>
                </a:solidFill>
              </a:rPr>
              <a:t>Immuno</a:t>
            </a:r>
            <a:endParaRPr lang="en-US" sz="1800" b="1" u="sng" dirty="0" smtClean="0">
              <a:solidFill>
                <a:srgbClr val="00B0F0"/>
              </a:solidFill>
            </a:endParaRPr>
          </a:p>
          <a:p>
            <a:pPr marL="0" indent="0">
              <a:buNone/>
            </a:pPr>
            <a:r>
              <a:rPr lang="en-US" sz="1800" b="1" dirty="0" smtClean="0"/>
              <a:t>Lectures are structured to cover 3-4 concepts – read through the concepts before the lecture</a:t>
            </a:r>
          </a:p>
          <a:p>
            <a:pPr marL="0" indent="0">
              <a:buNone/>
            </a:pPr>
            <a:r>
              <a:rPr lang="en-US" sz="1800" b="1" dirty="0" smtClean="0"/>
              <a:t>Do the practice questions</a:t>
            </a:r>
          </a:p>
          <a:p>
            <a:pPr marL="0" indent="0">
              <a:buNone/>
            </a:pPr>
            <a:r>
              <a:rPr lang="en-US" sz="1800" b="1" dirty="0" smtClean="0"/>
              <a:t>Keep up! – </a:t>
            </a:r>
            <a:r>
              <a:rPr lang="en-US" sz="1800" b="1" dirty="0" err="1" smtClean="0"/>
              <a:t>Immuno</a:t>
            </a:r>
            <a:r>
              <a:rPr lang="en-US" sz="1800" b="1" dirty="0" smtClean="0"/>
              <a:t> is taught at a fast pace over a short time</a:t>
            </a:r>
          </a:p>
          <a:p>
            <a:pPr marL="0" indent="0">
              <a:buNone/>
            </a:pPr>
            <a:r>
              <a:rPr lang="en-US" sz="1800" b="1" dirty="0" smtClean="0"/>
              <a:t>Diagram and draw</a:t>
            </a:r>
          </a:p>
        </p:txBody>
      </p:sp>
      <p:pic>
        <p:nvPicPr>
          <p:cNvPr id="4" name="Picture 3"/>
          <p:cNvPicPr>
            <a:picLocks noChangeAspect="1"/>
          </p:cNvPicPr>
          <p:nvPr/>
        </p:nvPicPr>
        <p:blipFill>
          <a:blip r:embed="rId2"/>
          <a:stretch>
            <a:fillRect/>
          </a:stretch>
        </p:blipFill>
        <p:spPr>
          <a:xfrm>
            <a:off x="7829104" y="344283"/>
            <a:ext cx="4256097" cy="3511279"/>
          </a:xfrm>
          <a:prstGeom prst="rect">
            <a:avLst/>
          </a:prstGeom>
        </p:spPr>
      </p:pic>
    </p:spTree>
    <p:extLst>
      <p:ext uri="{BB962C8B-B14F-4D97-AF65-F5344CB8AC3E}">
        <p14:creationId xmlns:p14="http://schemas.microsoft.com/office/powerpoint/2010/main" val="299587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 y="94270"/>
            <a:ext cx="3545103" cy="791247"/>
          </a:xfrm>
        </p:spPr>
        <p:txBody>
          <a:bodyPr>
            <a:normAutofit/>
          </a:bodyPr>
          <a:lstStyle/>
          <a:p>
            <a:r>
              <a:rPr lang="en-US" dirty="0" smtClean="0"/>
              <a:t>Neuroanatomy</a:t>
            </a:r>
            <a:endParaRPr lang="en-US" dirty="0"/>
          </a:p>
        </p:txBody>
      </p:sp>
      <p:sp>
        <p:nvSpPr>
          <p:cNvPr id="3" name="Content Placeholder 2"/>
          <p:cNvSpPr>
            <a:spLocks noGrp="1"/>
          </p:cNvSpPr>
          <p:nvPr>
            <p:ph idx="1"/>
          </p:nvPr>
        </p:nvSpPr>
        <p:spPr>
          <a:xfrm>
            <a:off x="581192" y="2180496"/>
            <a:ext cx="11029615" cy="4399598"/>
          </a:xfrm>
        </p:spPr>
        <p:txBody>
          <a:bodyPr>
            <a:noAutofit/>
          </a:bodyPr>
          <a:lstStyle/>
          <a:p>
            <a:pPr marL="0" indent="0">
              <a:buNone/>
            </a:pPr>
            <a:r>
              <a:rPr lang="en-US" sz="1800" b="1" dirty="0" smtClean="0"/>
              <a:t>Is there a diagram? Know how to draw it! It only takes 30 seconds to draw it on your scratch paper</a:t>
            </a:r>
          </a:p>
          <a:p>
            <a:pPr marL="0" indent="0">
              <a:buNone/>
            </a:pPr>
            <a:r>
              <a:rPr lang="en-US" sz="1800" b="1" dirty="0" smtClean="0"/>
              <a:t>Read your textbook – they’re short chapters that are clinically oriented and many of the pictures will be replicated on the lecture </a:t>
            </a:r>
            <a:r>
              <a:rPr lang="en-US" sz="1800" b="1" dirty="0" err="1" smtClean="0"/>
              <a:t>powerpoints</a:t>
            </a:r>
            <a:endParaRPr lang="en-US" sz="1800" b="1" dirty="0" smtClean="0"/>
          </a:p>
          <a:p>
            <a:pPr marL="0" indent="0">
              <a:buNone/>
            </a:pPr>
            <a:r>
              <a:rPr lang="en-US" sz="1800" b="1" dirty="0" smtClean="0"/>
              <a:t>Listen to your instructors – this is a very straight forward course</a:t>
            </a:r>
            <a:endParaRPr lang="en-US" sz="1800" b="1" dirty="0"/>
          </a:p>
        </p:txBody>
      </p:sp>
      <p:pic>
        <p:nvPicPr>
          <p:cNvPr id="4" name="Picture 3"/>
          <p:cNvPicPr>
            <a:picLocks noChangeAspect="1"/>
          </p:cNvPicPr>
          <p:nvPr/>
        </p:nvPicPr>
        <p:blipFill>
          <a:blip r:embed="rId2"/>
          <a:stretch>
            <a:fillRect/>
          </a:stretch>
        </p:blipFill>
        <p:spPr>
          <a:xfrm>
            <a:off x="6865388" y="301658"/>
            <a:ext cx="4981748" cy="2926777"/>
          </a:xfrm>
          <a:prstGeom prst="rect">
            <a:avLst/>
          </a:prstGeom>
        </p:spPr>
      </p:pic>
    </p:spTree>
    <p:extLst>
      <p:ext uri="{BB962C8B-B14F-4D97-AF65-F5344CB8AC3E}">
        <p14:creationId xmlns:p14="http://schemas.microsoft.com/office/powerpoint/2010/main" val="24897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07" y="326286"/>
            <a:ext cx="3695932" cy="720089"/>
          </a:xfrm>
        </p:spPr>
        <p:txBody>
          <a:bodyPr>
            <a:normAutofit/>
          </a:bodyPr>
          <a:lstStyle/>
          <a:p>
            <a:r>
              <a:rPr lang="en-US" dirty="0" smtClean="0"/>
              <a:t>pharmacology</a:t>
            </a:r>
            <a:endParaRPr lang="en-US" dirty="0"/>
          </a:p>
        </p:txBody>
      </p:sp>
      <p:sp>
        <p:nvSpPr>
          <p:cNvPr id="3" name="Content Placeholder 2"/>
          <p:cNvSpPr>
            <a:spLocks noGrp="1"/>
          </p:cNvSpPr>
          <p:nvPr>
            <p:ph idx="1"/>
          </p:nvPr>
        </p:nvSpPr>
        <p:spPr>
          <a:xfrm>
            <a:off x="581192" y="2180496"/>
            <a:ext cx="11029615" cy="4399598"/>
          </a:xfrm>
        </p:spPr>
        <p:txBody>
          <a:bodyPr>
            <a:noAutofit/>
          </a:bodyPr>
          <a:lstStyle/>
          <a:p>
            <a:pPr marL="0" indent="0">
              <a:buNone/>
            </a:pPr>
            <a:r>
              <a:rPr lang="en-US" sz="1800" b="1" dirty="0" smtClean="0"/>
              <a:t>Categorize the drugs into groups</a:t>
            </a:r>
          </a:p>
          <a:p>
            <a:pPr marL="0" indent="0">
              <a:buNone/>
            </a:pPr>
            <a:r>
              <a:rPr lang="en-US" sz="1800" b="1" dirty="0" smtClean="0"/>
              <a:t>Focus on mechanism of action/uses/adverse effects/contraindications/drug interactions</a:t>
            </a:r>
          </a:p>
          <a:p>
            <a:pPr marL="0" indent="0">
              <a:buNone/>
            </a:pPr>
            <a:r>
              <a:rPr lang="en-US" sz="1800" b="1" dirty="0" smtClean="0"/>
              <a:t>This is not an easy course – it comes down to a lot of repetition and putting in the required work outside of class</a:t>
            </a:r>
          </a:p>
          <a:p>
            <a:pPr marL="0" indent="0">
              <a:buNone/>
            </a:pPr>
            <a:r>
              <a:rPr lang="en-US" sz="1800" b="1" dirty="0" smtClean="0"/>
              <a:t>Learn drug names from the beginning</a:t>
            </a:r>
          </a:p>
          <a:p>
            <a:pPr marL="0" indent="0">
              <a:buNone/>
            </a:pPr>
            <a:r>
              <a:rPr lang="en-US" sz="1800" b="1" dirty="0" smtClean="0"/>
              <a:t>Make connections between pharm and physio</a:t>
            </a:r>
          </a:p>
          <a:p>
            <a:pPr marL="0" indent="0">
              <a:buNone/>
            </a:pPr>
            <a:r>
              <a:rPr lang="en-US" sz="1800" b="1" dirty="0" smtClean="0"/>
              <a:t>Look for patterns, make up stories and pneumonic devices, use flashcards, etc.</a:t>
            </a:r>
          </a:p>
        </p:txBody>
      </p:sp>
      <p:pic>
        <p:nvPicPr>
          <p:cNvPr id="4" name="Picture 3"/>
          <p:cNvPicPr>
            <a:picLocks noChangeAspect="1"/>
          </p:cNvPicPr>
          <p:nvPr/>
        </p:nvPicPr>
        <p:blipFill>
          <a:blip r:embed="rId2"/>
          <a:stretch>
            <a:fillRect/>
          </a:stretch>
        </p:blipFill>
        <p:spPr>
          <a:xfrm>
            <a:off x="7887422" y="195230"/>
            <a:ext cx="3870355" cy="2747952"/>
          </a:xfrm>
          <a:prstGeom prst="rect">
            <a:avLst/>
          </a:prstGeom>
        </p:spPr>
      </p:pic>
    </p:spTree>
    <p:extLst>
      <p:ext uri="{BB962C8B-B14F-4D97-AF65-F5344CB8AC3E}">
        <p14:creationId xmlns:p14="http://schemas.microsoft.com/office/powerpoint/2010/main" val="2412178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what?</a:t>
            </a:r>
            <a:endParaRPr lang="en-US" dirty="0"/>
          </a:p>
        </p:txBody>
      </p:sp>
      <p:sp>
        <p:nvSpPr>
          <p:cNvPr id="3" name="Content Placeholder 2"/>
          <p:cNvSpPr>
            <a:spLocks noGrp="1"/>
          </p:cNvSpPr>
          <p:nvPr>
            <p:ph idx="1"/>
          </p:nvPr>
        </p:nvSpPr>
        <p:spPr>
          <a:xfrm>
            <a:off x="581192" y="2180496"/>
            <a:ext cx="11029615" cy="4399598"/>
          </a:xfrm>
        </p:spPr>
        <p:txBody>
          <a:bodyPr>
            <a:noAutofit/>
          </a:bodyPr>
          <a:lstStyle/>
          <a:p>
            <a:pPr marL="0" indent="0">
              <a:buNone/>
            </a:pPr>
            <a:r>
              <a:rPr lang="en-US" sz="1800" b="1" dirty="0" smtClean="0"/>
              <a:t>Remember your resources:</a:t>
            </a:r>
          </a:p>
          <a:p>
            <a:pPr marL="342900" indent="-342900">
              <a:buAutoNum type="arabicPeriod"/>
            </a:pPr>
            <a:r>
              <a:rPr lang="en-US" sz="1800" b="1" dirty="0" smtClean="0"/>
              <a:t>Meet </a:t>
            </a:r>
            <a:r>
              <a:rPr lang="en-US" sz="1800" b="1" dirty="0"/>
              <a:t>with me - </a:t>
            </a:r>
            <a:r>
              <a:rPr lang="en-US" sz="1800" b="1" cap="none" dirty="0">
                <a:hlinkClick r:id="rId2"/>
              </a:rPr>
              <a:t>http://</a:t>
            </a:r>
            <a:r>
              <a:rPr lang="en-US" sz="1800" b="1" cap="none" dirty="0" smtClean="0">
                <a:hlinkClick r:id="rId2"/>
              </a:rPr>
              <a:t>bit.ly/DCOMKacademicsupport</a:t>
            </a:r>
            <a:r>
              <a:rPr lang="en-US" sz="1800" b="1" cap="none" dirty="0" smtClean="0"/>
              <a:t> (case sensitive)</a:t>
            </a:r>
          </a:p>
          <a:p>
            <a:pPr marL="342900" indent="-342900">
              <a:buAutoNum type="arabicPeriod"/>
            </a:pPr>
            <a:r>
              <a:rPr lang="en-US" sz="1800" b="1" cap="none" dirty="0" smtClean="0"/>
              <a:t>MEET WITH YOUR ADVISOR</a:t>
            </a:r>
          </a:p>
          <a:p>
            <a:pPr marL="342900" indent="-342900">
              <a:buAutoNum type="arabicPeriod"/>
            </a:pPr>
            <a:r>
              <a:rPr lang="en-US" sz="1800" b="1" cap="none" dirty="0" smtClean="0"/>
              <a:t>GO TO TUTORING (NEXT SLIDE)</a:t>
            </a:r>
          </a:p>
          <a:p>
            <a:pPr marL="342900" indent="-342900">
              <a:buAutoNum type="arabicPeriod"/>
            </a:pPr>
            <a:r>
              <a:rPr lang="en-US" sz="1800" b="1" cap="none" dirty="0" smtClean="0"/>
              <a:t>IMMUNO REVIEW SESSIONS – SCHEDULE COMING SOON!</a:t>
            </a:r>
          </a:p>
          <a:p>
            <a:pPr marL="800100" lvl="1" indent="-342900">
              <a:buAutoNum type="arabicPeriod"/>
            </a:pPr>
            <a:r>
              <a:rPr lang="en-US" sz="1600" b="1" cap="none" dirty="0" smtClean="0"/>
              <a:t>FIRST ONE IS TOMORROW – 3:15PM, LECTURE HALL 4</a:t>
            </a:r>
          </a:p>
        </p:txBody>
      </p:sp>
    </p:spTree>
    <p:extLst>
      <p:ext uri="{BB962C8B-B14F-4D97-AF65-F5344CB8AC3E}">
        <p14:creationId xmlns:p14="http://schemas.microsoft.com/office/powerpoint/2010/main" val="1943676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Spring 2020 Tutoring Schedule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657124"/>
              </p:ext>
            </p:extLst>
          </p:nvPr>
        </p:nvGraphicFramePr>
        <p:xfrm>
          <a:off x="318514" y="1708202"/>
          <a:ext cx="11554971" cy="2946400"/>
        </p:xfrm>
        <a:graphic>
          <a:graphicData uri="http://schemas.openxmlformats.org/drawingml/2006/table">
            <a:tbl>
              <a:tblPr firstRow="1" bandRow="1">
                <a:tableStyleId>{5C22544A-7EE6-4342-B048-85BDC9FD1C3A}</a:tableStyleId>
              </a:tblPr>
              <a:tblGrid>
                <a:gridCol w="1303846">
                  <a:extLst>
                    <a:ext uri="{9D8B030D-6E8A-4147-A177-3AD203B41FA5}">
                      <a16:colId xmlns:a16="http://schemas.microsoft.com/office/drawing/2014/main" val="3115783906"/>
                    </a:ext>
                  </a:extLst>
                </a:gridCol>
                <a:gridCol w="2365248">
                  <a:extLst>
                    <a:ext uri="{9D8B030D-6E8A-4147-A177-3AD203B41FA5}">
                      <a16:colId xmlns:a16="http://schemas.microsoft.com/office/drawing/2014/main" val="70419060"/>
                    </a:ext>
                  </a:extLst>
                </a:gridCol>
                <a:gridCol w="1454468">
                  <a:extLst>
                    <a:ext uri="{9D8B030D-6E8A-4147-A177-3AD203B41FA5}">
                      <a16:colId xmlns:a16="http://schemas.microsoft.com/office/drawing/2014/main" val="1931412527"/>
                    </a:ext>
                  </a:extLst>
                </a:gridCol>
                <a:gridCol w="2068005">
                  <a:extLst>
                    <a:ext uri="{9D8B030D-6E8A-4147-A177-3AD203B41FA5}">
                      <a16:colId xmlns:a16="http://schemas.microsoft.com/office/drawing/2014/main" val="72878625"/>
                    </a:ext>
                  </a:extLst>
                </a:gridCol>
                <a:gridCol w="1454468">
                  <a:extLst>
                    <a:ext uri="{9D8B030D-6E8A-4147-A177-3AD203B41FA5}">
                      <a16:colId xmlns:a16="http://schemas.microsoft.com/office/drawing/2014/main" val="4185759522"/>
                    </a:ext>
                  </a:extLst>
                </a:gridCol>
                <a:gridCol w="1454468">
                  <a:extLst>
                    <a:ext uri="{9D8B030D-6E8A-4147-A177-3AD203B41FA5}">
                      <a16:colId xmlns:a16="http://schemas.microsoft.com/office/drawing/2014/main" val="127680356"/>
                    </a:ext>
                  </a:extLst>
                </a:gridCol>
                <a:gridCol w="1454468">
                  <a:extLst>
                    <a:ext uri="{9D8B030D-6E8A-4147-A177-3AD203B41FA5}">
                      <a16:colId xmlns:a16="http://schemas.microsoft.com/office/drawing/2014/main" val="1607918351"/>
                    </a:ext>
                  </a:extLst>
                </a:gridCol>
              </a:tblGrid>
              <a:tr h="370840">
                <a:tc>
                  <a:txBody>
                    <a:bodyPr/>
                    <a:lstStyle/>
                    <a:p>
                      <a:r>
                        <a:rPr lang="en-US" dirty="0" smtClean="0"/>
                        <a:t>Tutor</a:t>
                      </a:r>
                      <a:endParaRPr lang="en-US" dirty="0"/>
                    </a:p>
                  </a:txBody>
                  <a:tcPr/>
                </a:tc>
                <a:tc>
                  <a:txBody>
                    <a:bodyPr/>
                    <a:lstStyle/>
                    <a:p>
                      <a:r>
                        <a:rPr lang="en-US" dirty="0" smtClean="0"/>
                        <a:t>Zach</a:t>
                      </a:r>
                      <a:endParaRPr lang="en-US" dirty="0"/>
                    </a:p>
                  </a:txBody>
                  <a:tcPr/>
                </a:tc>
                <a:tc>
                  <a:txBody>
                    <a:bodyPr/>
                    <a:lstStyle/>
                    <a:p>
                      <a:r>
                        <a:rPr lang="en-US" dirty="0" smtClean="0"/>
                        <a:t>Brandon</a:t>
                      </a:r>
                      <a:endParaRPr lang="en-US" dirty="0"/>
                    </a:p>
                  </a:txBody>
                  <a:tcPr/>
                </a:tc>
                <a:tc>
                  <a:txBody>
                    <a:bodyPr/>
                    <a:lstStyle/>
                    <a:p>
                      <a:r>
                        <a:rPr lang="en-US" dirty="0" smtClean="0"/>
                        <a:t>Austin</a:t>
                      </a:r>
                      <a:endParaRPr lang="en-US" dirty="0"/>
                    </a:p>
                  </a:txBody>
                  <a:tcPr/>
                </a:tc>
                <a:tc>
                  <a:txBody>
                    <a:bodyPr/>
                    <a:lstStyle/>
                    <a:p>
                      <a:r>
                        <a:rPr lang="en-US" dirty="0" smtClean="0"/>
                        <a:t>Staci</a:t>
                      </a:r>
                      <a:endParaRPr lang="en-US" dirty="0"/>
                    </a:p>
                  </a:txBody>
                  <a:tcPr/>
                </a:tc>
                <a:tc>
                  <a:txBody>
                    <a:bodyPr/>
                    <a:lstStyle/>
                    <a:p>
                      <a:r>
                        <a:rPr lang="en-US" dirty="0" smtClean="0"/>
                        <a:t>Brianna</a:t>
                      </a:r>
                      <a:endParaRPr lang="en-US" dirty="0"/>
                    </a:p>
                  </a:txBody>
                  <a:tcPr/>
                </a:tc>
                <a:tc>
                  <a:txBody>
                    <a:bodyPr/>
                    <a:lstStyle/>
                    <a:p>
                      <a:r>
                        <a:rPr lang="en-US" dirty="0" smtClean="0"/>
                        <a:t>Prachi/Dan</a:t>
                      </a:r>
                      <a:endParaRPr lang="en-US" dirty="0"/>
                    </a:p>
                  </a:txBody>
                  <a:tcPr/>
                </a:tc>
                <a:extLst>
                  <a:ext uri="{0D108BD9-81ED-4DB2-BD59-A6C34878D82A}">
                    <a16:rowId xmlns:a16="http://schemas.microsoft.com/office/drawing/2014/main" val="432269597"/>
                  </a:ext>
                </a:extLst>
              </a:tr>
              <a:tr h="370840">
                <a:tc>
                  <a:txBody>
                    <a:bodyPr/>
                    <a:lstStyle/>
                    <a:p>
                      <a:r>
                        <a:rPr lang="en-US" dirty="0" smtClean="0"/>
                        <a:t>Subject</a:t>
                      </a:r>
                      <a:endParaRPr lang="en-US" dirty="0"/>
                    </a:p>
                  </a:txBody>
                  <a:tcPr/>
                </a:tc>
                <a:tc>
                  <a:txBody>
                    <a:bodyPr/>
                    <a:lstStyle/>
                    <a:p>
                      <a:r>
                        <a:rPr lang="en-US" dirty="0" smtClean="0"/>
                        <a:t>Physio</a:t>
                      </a:r>
                      <a:endParaRPr lang="en-US" dirty="0"/>
                    </a:p>
                  </a:txBody>
                  <a:tcPr/>
                </a:tc>
                <a:tc>
                  <a:txBody>
                    <a:bodyPr/>
                    <a:lstStyle/>
                    <a:p>
                      <a:r>
                        <a:rPr lang="en-US" dirty="0" smtClean="0"/>
                        <a:t>Physio</a:t>
                      </a:r>
                      <a:endParaRPr lang="en-US" dirty="0"/>
                    </a:p>
                  </a:txBody>
                  <a:tcPr/>
                </a:tc>
                <a:tc>
                  <a:txBody>
                    <a:bodyPr/>
                    <a:lstStyle/>
                    <a:p>
                      <a:r>
                        <a:rPr lang="en-US" dirty="0" smtClean="0"/>
                        <a:t>Physio</a:t>
                      </a:r>
                      <a:endParaRPr lang="en-US" dirty="0"/>
                    </a:p>
                  </a:txBody>
                  <a:tcPr/>
                </a:tc>
                <a:tc>
                  <a:txBody>
                    <a:bodyPr/>
                    <a:lstStyle/>
                    <a:p>
                      <a:r>
                        <a:rPr lang="en-US" dirty="0" smtClean="0"/>
                        <a:t>Physio</a:t>
                      </a:r>
                      <a:endParaRPr lang="en-US" dirty="0"/>
                    </a:p>
                  </a:txBody>
                  <a:tcPr/>
                </a:tc>
                <a:tc>
                  <a:txBody>
                    <a:bodyPr/>
                    <a:lstStyle/>
                    <a:p>
                      <a:r>
                        <a:rPr lang="en-US" dirty="0" smtClean="0"/>
                        <a:t>MFMII*</a:t>
                      </a:r>
                      <a:endParaRPr lang="en-US" dirty="0"/>
                    </a:p>
                  </a:txBody>
                  <a:tcPr/>
                </a:tc>
                <a:tc>
                  <a:txBody>
                    <a:bodyPr/>
                    <a:lstStyle/>
                    <a:p>
                      <a:r>
                        <a:rPr lang="en-US" dirty="0" smtClean="0"/>
                        <a:t>MFMII*</a:t>
                      </a:r>
                      <a:endParaRPr lang="en-US" dirty="0"/>
                    </a:p>
                  </a:txBody>
                  <a:tcPr/>
                </a:tc>
                <a:extLst>
                  <a:ext uri="{0D108BD9-81ED-4DB2-BD59-A6C34878D82A}">
                    <a16:rowId xmlns:a16="http://schemas.microsoft.com/office/drawing/2014/main" val="1885286380"/>
                  </a:ext>
                </a:extLst>
              </a:tr>
              <a:tr h="370840">
                <a:tc>
                  <a:txBody>
                    <a:bodyPr/>
                    <a:lstStyle/>
                    <a:p>
                      <a:r>
                        <a:rPr lang="en-US" dirty="0" smtClean="0"/>
                        <a:t>Begin</a:t>
                      </a:r>
                      <a:r>
                        <a:rPr lang="en-US" baseline="0" dirty="0" smtClean="0"/>
                        <a:t> Date</a:t>
                      </a:r>
                      <a:endParaRPr lang="en-US" dirty="0"/>
                    </a:p>
                  </a:txBody>
                  <a:tcPr/>
                </a:tc>
                <a:tc>
                  <a:txBody>
                    <a:bodyPr/>
                    <a:lstStyle/>
                    <a:p>
                      <a:r>
                        <a:rPr lang="en-US" dirty="0" smtClean="0"/>
                        <a:t>1/13</a:t>
                      </a:r>
                      <a:endParaRPr lang="en-US" dirty="0"/>
                    </a:p>
                  </a:txBody>
                  <a:tcPr/>
                </a:tc>
                <a:tc>
                  <a:txBody>
                    <a:bodyPr/>
                    <a:lstStyle/>
                    <a:p>
                      <a:r>
                        <a:rPr lang="en-US" dirty="0" smtClean="0"/>
                        <a:t>1/14</a:t>
                      </a:r>
                      <a:endParaRPr lang="en-US" dirty="0"/>
                    </a:p>
                  </a:txBody>
                  <a:tcPr/>
                </a:tc>
                <a:tc>
                  <a:txBody>
                    <a:bodyPr/>
                    <a:lstStyle/>
                    <a:p>
                      <a:r>
                        <a:rPr lang="en-US" dirty="0" smtClean="0"/>
                        <a:t>1/14</a:t>
                      </a:r>
                      <a:endParaRPr lang="en-US" dirty="0"/>
                    </a:p>
                  </a:txBody>
                  <a:tcPr/>
                </a:tc>
                <a:tc>
                  <a:txBody>
                    <a:bodyPr/>
                    <a:lstStyle/>
                    <a:p>
                      <a:r>
                        <a:rPr lang="en-US" dirty="0" smtClean="0"/>
                        <a:t>1/16</a:t>
                      </a:r>
                      <a:endParaRPr lang="en-US" dirty="0"/>
                    </a:p>
                  </a:txBody>
                  <a:tcPr/>
                </a:tc>
                <a:tc>
                  <a:txBody>
                    <a:bodyPr/>
                    <a:lstStyle/>
                    <a:p>
                      <a:r>
                        <a:rPr lang="en-US" dirty="0" smtClean="0"/>
                        <a:t>1/28</a:t>
                      </a:r>
                      <a:endParaRPr lang="en-US" dirty="0"/>
                    </a:p>
                  </a:txBody>
                  <a:tcPr/>
                </a:tc>
                <a:tc>
                  <a:txBody>
                    <a:bodyPr/>
                    <a:lstStyle/>
                    <a:p>
                      <a:r>
                        <a:rPr lang="en-US" dirty="0" smtClean="0"/>
                        <a:t>1/31</a:t>
                      </a:r>
                      <a:endParaRPr lang="en-US" dirty="0"/>
                    </a:p>
                  </a:txBody>
                  <a:tcPr/>
                </a:tc>
                <a:extLst>
                  <a:ext uri="{0D108BD9-81ED-4DB2-BD59-A6C34878D82A}">
                    <a16:rowId xmlns:a16="http://schemas.microsoft.com/office/drawing/2014/main" val="629937499"/>
                  </a:ext>
                </a:extLst>
              </a:tr>
              <a:tr h="370840">
                <a:tc>
                  <a:txBody>
                    <a:bodyPr/>
                    <a:lstStyle/>
                    <a:p>
                      <a:r>
                        <a:rPr lang="en-US" dirty="0" smtClean="0"/>
                        <a:t>Days/Times</a:t>
                      </a:r>
                      <a:endParaRPr lang="en-US" dirty="0"/>
                    </a:p>
                  </a:txBody>
                  <a:tcPr/>
                </a:tc>
                <a:tc>
                  <a:txBody>
                    <a:bodyPr/>
                    <a:lstStyle/>
                    <a:p>
                      <a:r>
                        <a:rPr lang="en-US" dirty="0" smtClean="0"/>
                        <a:t>Mondays/Wednesdays</a:t>
                      </a:r>
                      <a:br>
                        <a:rPr lang="en-US" dirty="0" smtClean="0"/>
                      </a:br>
                      <a:r>
                        <a:rPr lang="en-US" dirty="0" smtClean="0"/>
                        <a:t>5:00-7:30pm</a:t>
                      </a:r>
                      <a:endParaRPr lang="en-US" dirty="0"/>
                    </a:p>
                  </a:txBody>
                  <a:tcPr/>
                </a:tc>
                <a:tc>
                  <a:txBody>
                    <a:bodyPr/>
                    <a:lstStyle/>
                    <a:p>
                      <a:r>
                        <a:rPr lang="en-US" dirty="0" smtClean="0"/>
                        <a:t>Tuesdays</a:t>
                      </a:r>
                      <a:br>
                        <a:rPr lang="en-US" dirty="0" smtClean="0"/>
                      </a:br>
                      <a:r>
                        <a:rPr lang="en-US" dirty="0" smtClean="0"/>
                        <a:t>5:30-7:30pm</a:t>
                      </a:r>
                      <a:endParaRPr lang="en-US" dirty="0"/>
                    </a:p>
                  </a:txBody>
                  <a:tcPr/>
                </a:tc>
                <a:tc>
                  <a:txBody>
                    <a:bodyPr/>
                    <a:lstStyle/>
                    <a:p>
                      <a:r>
                        <a:rPr lang="en-US" dirty="0" smtClean="0"/>
                        <a:t>Tuesdays/Thursdays</a:t>
                      </a:r>
                      <a:br>
                        <a:rPr lang="en-US" dirty="0" smtClean="0"/>
                      </a:br>
                      <a:r>
                        <a:rPr lang="en-US" dirty="0" smtClean="0"/>
                        <a:t>8:00-10:00pm</a:t>
                      </a:r>
                      <a:endParaRPr lang="en-US" dirty="0"/>
                    </a:p>
                  </a:txBody>
                  <a:tcPr/>
                </a:tc>
                <a:tc>
                  <a:txBody>
                    <a:bodyPr/>
                    <a:lstStyle/>
                    <a:p>
                      <a:r>
                        <a:rPr lang="en-US" dirty="0" smtClean="0"/>
                        <a:t>Thursdays</a:t>
                      </a:r>
                      <a:br>
                        <a:rPr lang="en-US" dirty="0" smtClean="0"/>
                      </a:br>
                      <a:r>
                        <a:rPr lang="en-US" dirty="0" smtClean="0"/>
                        <a:t>6:00-8:00pm</a:t>
                      </a:r>
                      <a:endParaRPr lang="en-US" dirty="0"/>
                    </a:p>
                  </a:txBody>
                  <a:tcPr/>
                </a:tc>
                <a:tc>
                  <a:txBody>
                    <a:bodyPr/>
                    <a:lstStyle/>
                    <a:p>
                      <a:r>
                        <a:rPr lang="en-US" dirty="0" smtClean="0"/>
                        <a:t>Tuesdays</a:t>
                      </a:r>
                      <a:br>
                        <a:rPr lang="en-US" dirty="0" smtClean="0"/>
                      </a:br>
                      <a:r>
                        <a:rPr lang="en-US" dirty="0" smtClean="0"/>
                        <a:t>5:00-7:00pm</a:t>
                      </a:r>
                    </a:p>
                    <a:p>
                      <a:endParaRPr lang="en-US" dirty="0" smtClean="0"/>
                    </a:p>
                    <a:p>
                      <a:r>
                        <a:rPr lang="en-US" dirty="0" smtClean="0"/>
                        <a:t>Fridays</a:t>
                      </a:r>
                      <a:br>
                        <a:rPr lang="en-US" dirty="0" smtClean="0"/>
                      </a:br>
                      <a:r>
                        <a:rPr lang="en-US" dirty="0" smtClean="0"/>
                        <a:t>6:00-8:00pm</a:t>
                      </a:r>
                      <a:endParaRPr lang="en-US" dirty="0"/>
                    </a:p>
                  </a:txBody>
                  <a:tcPr/>
                </a:tc>
                <a:tc>
                  <a:txBody>
                    <a:bodyPr/>
                    <a:lstStyle/>
                    <a:p>
                      <a:r>
                        <a:rPr lang="en-US" dirty="0" smtClean="0"/>
                        <a:t>Fridays</a:t>
                      </a:r>
                      <a:br>
                        <a:rPr lang="en-US" dirty="0" smtClean="0"/>
                      </a:br>
                      <a:r>
                        <a:rPr lang="en-US" dirty="0" smtClean="0"/>
                        <a:t>7:00-9:00pm</a:t>
                      </a:r>
                      <a:endParaRPr lang="en-US" dirty="0"/>
                    </a:p>
                  </a:txBody>
                  <a:tcPr/>
                </a:tc>
                <a:extLst>
                  <a:ext uri="{0D108BD9-81ED-4DB2-BD59-A6C34878D82A}">
                    <a16:rowId xmlns:a16="http://schemas.microsoft.com/office/drawing/2014/main" val="645504463"/>
                  </a:ext>
                </a:extLst>
              </a:tr>
              <a:tr h="370840">
                <a:tc>
                  <a:txBody>
                    <a:bodyPr/>
                    <a:lstStyle/>
                    <a:p>
                      <a:r>
                        <a:rPr lang="en-US" dirty="0" smtClean="0"/>
                        <a:t>Location</a:t>
                      </a:r>
                      <a:endParaRPr lang="en-US" dirty="0"/>
                    </a:p>
                  </a:txBody>
                  <a:tcPr/>
                </a:tc>
                <a:tc>
                  <a:txBody>
                    <a:bodyPr/>
                    <a:lstStyle/>
                    <a:p>
                      <a:r>
                        <a:rPr lang="en-US" dirty="0" smtClean="0"/>
                        <a:t>Lecture Hall 4</a:t>
                      </a:r>
                      <a:endParaRPr lang="en-US" dirty="0"/>
                    </a:p>
                  </a:txBody>
                  <a:tcPr/>
                </a:tc>
                <a:tc>
                  <a:txBody>
                    <a:bodyPr/>
                    <a:lstStyle/>
                    <a:p>
                      <a:r>
                        <a:rPr lang="en-US" dirty="0" smtClean="0"/>
                        <a:t>Zoom</a:t>
                      </a:r>
                      <a:endParaRPr lang="en-US" dirty="0"/>
                    </a:p>
                  </a:txBody>
                  <a:tcPr/>
                </a:tc>
                <a:tc>
                  <a:txBody>
                    <a:bodyPr/>
                    <a:lstStyle/>
                    <a:p>
                      <a:r>
                        <a:rPr lang="en-US" dirty="0" smtClean="0"/>
                        <a:t>Zoom</a:t>
                      </a:r>
                      <a:endParaRPr lang="en-US" dirty="0"/>
                    </a:p>
                  </a:txBody>
                  <a:tcPr/>
                </a:tc>
                <a:tc>
                  <a:txBody>
                    <a:bodyPr/>
                    <a:lstStyle/>
                    <a:p>
                      <a:r>
                        <a:rPr lang="en-US" dirty="0" smtClean="0"/>
                        <a:t>Zoom</a:t>
                      </a:r>
                      <a:endParaRPr lang="en-US" dirty="0"/>
                    </a:p>
                  </a:txBody>
                  <a:tcPr/>
                </a:tc>
                <a:tc>
                  <a:txBody>
                    <a:bodyPr/>
                    <a:lstStyle/>
                    <a:p>
                      <a:r>
                        <a:rPr lang="en-US" dirty="0" smtClean="0"/>
                        <a:t>Zoom</a:t>
                      </a:r>
                      <a:endParaRPr lang="en-US" dirty="0"/>
                    </a:p>
                  </a:txBody>
                  <a:tcPr/>
                </a:tc>
                <a:tc>
                  <a:txBody>
                    <a:bodyPr/>
                    <a:lstStyle/>
                    <a:p>
                      <a:r>
                        <a:rPr lang="en-US" dirty="0" smtClean="0"/>
                        <a:t>Zoom</a:t>
                      </a:r>
                      <a:endParaRPr lang="en-US" dirty="0"/>
                    </a:p>
                  </a:txBody>
                  <a:tcPr/>
                </a:tc>
                <a:extLst>
                  <a:ext uri="{0D108BD9-81ED-4DB2-BD59-A6C34878D82A}">
                    <a16:rowId xmlns:a16="http://schemas.microsoft.com/office/drawing/2014/main" val="858523819"/>
                  </a:ext>
                </a:extLst>
              </a:tr>
            </a:tbl>
          </a:graphicData>
        </a:graphic>
      </p:graphicFrame>
      <p:sp>
        <p:nvSpPr>
          <p:cNvPr id="7" name="Title 1"/>
          <p:cNvSpPr txBox="1">
            <a:spLocks/>
          </p:cNvSpPr>
          <p:nvPr/>
        </p:nvSpPr>
        <p:spPr>
          <a:xfrm>
            <a:off x="913774" y="4946198"/>
            <a:ext cx="5821324" cy="1596177"/>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smtClean="0"/>
              <a:t>Things to remember</a:t>
            </a:r>
          </a:p>
          <a:p>
            <a:pPr marL="742950" indent="-742950" algn="l">
              <a:buAutoNum type="arabicPeriod"/>
            </a:pPr>
            <a:r>
              <a:rPr lang="en-US" dirty="0" smtClean="0"/>
              <a:t>Find your tutor</a:t>
            </a:r>
          </a:p>
          <a:p>
            <a:pPr marL="742950" indent="-742950" algn="l">
              <a:buAutoNum type="arabicPeriod"/>
            </a:pPr>
            <a:r>
              <a:rPr lang="en-US" dirty="0" smtClean="0"/>
              <a:t>Tutors are students too</a:t>
            </a:r>
          </a:p>
          <a:p>
            <a:pPr marL="742950" indent="-742950" algn="l">
              <a:buAutoNum type="arabicPeriod"/>
            </a:pPr>
            <a:r>
              <a:rPr lang="en-US" dirty="0" smtClean="0"/>
              <a:t>You have other resources as well</a:t>
            </a:r>
          </a:p>
          <a:p>
            <a:pPr marL="742950" indent="-742950" algn="l">
              <a:buAutoNum type="arabicPeriod"/>
            </a:pPr>
            <a:r>
              <a:rPr lang="en-US" dirty="0" smtClean="0"/>
              <a:t>Be professional</a:t>
            </a:r>
          </a:p>
          <a:p>
            <a:pPr marL="742950" indent="-742950" algn="l">
              <a:buAutoNum type="arabicPeriod"/>
            </a:pPr>
            <a:r>
              <a:rPr lang="en-US" dirty="0" smtClean="0"/>
              <a:t>interact</a:t>
            </a:r>
            <a:endParaRPr lang="en-US" dirty="0"/>
          </a:p>
        </p:txBody>
      </p:sp>
      <p:sp>
        <p:nvSpPr>
          <p:cNvPr id="8" name="Title 1"/>
          <p:cNvSpPr txBox="1">
            <a:spLocks/>
          </p:cNvSpPr>
          <p:nvPr/>
        </p:nvSpPr>
        <p:spPr>
          <a:xfrm>
            <a:off x="5830529" y="4608957"/>
            <a:ext cx="6213987" cy="3828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1600" dirty="0" smtClean="0"/>
              <a:t>**Immunology tutoring will be done via streamed sessions**</a:t>
            </a:r>
            <a:endParaRPr lang="en-US" sz="1600" dirty="0"/>
          </a:p>
        </p:txBody>
      </p:sp>
    </p:spTree>
    <p:extLst>
      <p:ext uri="{BB962C8B-B14F-4D97-AF65-F5344CB8AC3E}">
        <p14:creationId xmlns:p14="http://schemas.microsoft.com/office/powerpoint/2010/main" val="3282352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a:t>
            </a:r>
            <a:r>
              <a:rPr lang="en-US" sz="1200" dirty="0" smtClean="0"/>
              <a:t>(and references)</a:t>
            </a:r>
            <a:endParaRPr lang="en-US" dirty="0"/>
          </a:p>
        </p:txBody>
      </p:sp>
      <p:sp>
        <p:nvSpPr>
          <p:cNvPr id="3" name="Content Placeholder 2"/>
          <p:cNvSpPr>
            <a:spLocks noGrp="1"/>
          </p:cNvSpPr>
          <p:nvPr>
            <p:ph idx="1"/>
          </p:nvPr>
        </p:nvSpPr>
        <p:spPr/>
        <p:txBody>
          <a:bodyPr>
            <a:normAutofit fontScale="85000" lnSpcReduction="10000"/>
          </a:bodyPr>
          <a:lstStyle/>
          <a:p>
            <a:pPr marL="0" indent="-457200">
              <a:buNone/>
            </a:pPr>
            <a:r>
              <a:rPr lang="en-US" dirty="0"/>
              <a:t>Blair, R., </a:t>
            </a:r>
            <a:r>
              <a:rPr lang="en-US" dirty="0" err="1"/>
              <a:t>Tolman</a:t>
            </a:r>
            <a:r>
              <a:rPr lang="en-US" dirty="0"/>
              <a:t>, A. O., </a:t>
            </a:r>
            <a:r>
              <a:rPr lang="en-US" dirty="0" err="1"/>
              <a:t>Kremling</a:t>
            </a:r>
            <a:r>
              <a:rPr lang="en-US" dirty="0"/>
              <a:t>, J., &amp; Morris, T. (2017). How promoting </a:t>
            </a:r>
            <a:r>
              <a:rPr lang="en-US" dirty="0" smtClean="0"/>
              <a:t>	student </a:t>
            </a:r>
            <a:r>
              <a:rPr lang="en-US" dirty="0"/>
              <a:t>metacognition </a:t>
            </a:r>
            <a:r>
              <a:rPr lang="en-US" dirty="0" smtClean="0"/>
              <a:t>	can </a:t>
            </a:r>
            <a:r>
              <a:rPr lang="en-US" dirty="0"/>
              <a:t>reduce resistance. In </a:t>
            </a:r>
            <a:r>
              <a:rPr lang="en-US" i="1" dirty="0"/>
              <a:t>Why Students </a:t>
            </a:r>
            <a:r>
              <a:rPr lang="en-US" i="1" dirty="0" smtClean="0"/>
              <a:t>Resist </a:t>
            </a:r>
            <a:r>
              <a:rPr lang="en-US" i="1" dirty="0"/>
              <a:t>Learning</a:t>
            </a:r>
            <a:r>
              <a:rPr lang="en-US" dirty="0"/>
              <a:t> (pp. 165–188). Sterling, VA: Stylus </a:t>
            </a:r>
            <a:r>
              <a:rPr lang="en-US" dirty="0" smtClean="0"/>
              <a:t>	Publishing</a:t>
            </a:r>
            <a:r>
              <a:rPr lang="en-US" dirty="0"/>
              <a:t>, LLC</a:t>
            </a:r>
            <a:r>
              <a:rPr lang="en-US" dirty="0" smtClean="0"/>
              <a:t>.</a:t>
            </a:r>
          </a:p>
          <a:p>
            <a:pPr marL="0" indent="-457200">
              <a:buNone/>
            </a:pPr>
            <a:r>
              <a:rPr lang="en-US" dirty="0"/>
              <a:t>Carey, B. (2015). </a:t>
            </a:r>
            <a:r>
              <a:rPr lang="en-US" i="1" dirty="0"/>
              <a:t>How we learn: the surprising truth about when, where and </a:t>
            </a:r>
            <a:r>
              <a:rPr lang="en-US" i="1" dirty="0" smtClean="0"/>
              <a:t>why </a:t>
            </a:r>
            <a:r>
              <a:rPr lang="en-US" i="1" dirty="0"/>
              <a:t>it happens</a:t>
            </a:r>
            <a:r>
              <a:rPr lang="en-US" dirty="0"/>
              <a:t>. New </a:t>
            </a:r>
            <a:r>
              <a:rPr lang="en-US" dirty="0" smtClean="0"/>
              <a:t>	York</a:t>
            </a:r>
            <a:r>
              <a:rPr lang="en-US" dirty="0"/>
              <a:t>: Random House.</a:t>
            </a:r>
          </a:p>
          <a:p>
            <a:pPr marL="0" indent="-457200">
              <a:buNone/>
            </a:pPr>
            <a:r>
              <a:rPr lang="en-US" dirty="0" err="1" smtClean="0"/>
              <a:t>Dweck</a:t>
            </a:r>
            <a:r>
              <a:rPr lang="en-US" dirty="0"/>
              <a:t>, C. S. (2016). </a:t>
            </a:r>
            <a:r>
              <a:rPr lang="en-US" i="1" dirty="0"/>
              <a:t>Mindset: the new psychology of success</a:t>
            </a:r>
            <a:r>
              <a:rPr lang="en-US" dirty="0"/>
              <a:t>. New York: </a:t>
            </a:r>
            <a:r>
              <a:rPr lang="en-US" dirty="0" smtClean="0"/>
              <a:t>Ballantine </a:t>
            </a:r>
            <a:r>
              <a:rPr lang="en-US" dirty="0"/>
              <a:t>Books</a:t>
            </a:r>
            <a:r>
              <a:rPr lang="en-US" dirty="0" smtClean="0"/>
              <a:t>.</a:t>
            </a:r>
          </a:p>
          <a:p>
            <a:pPr marL="0" indent="-457200">
              <a:buNone/>
            </a:pPr>
            <a:r>
              <a:rPr lang="en-US" dirty="0"/>
              <a:t>Yan, V. X., Bjork, E. L., &amp; Bjork, R. A. (2016). On the difficulty of mending </a:t>
            </a:r>
            <a:r>
              <a:rPr lang="en-US" dirty="0" smtClean="0"/>
              <a:t>	metacognitive </a:t>
            </a:r>
            <a:r>
              <a:rPr lang="en-US" dirty="0"/>
              <a:t>illusions: A </a:t>
            </a:r>
            <a:r>
              <a:rPr lang="en-US" dirty="0" smtClean="0"/>
              <a:t>	priori </a:t>
            </a:r>
            <a:r>
              <a:rPr lang="en-US" dirty="0"/>
              <a:t>theories, fluency effects, and </a:t>
            </a:r>
            <a:r>
              <a:rPr lang="en-US" dirty="0" smtClean="0"/>
              <a:t>misattributions </a:t>
            </a:r>
            <a:r>
              <a:rPr lang="en-US" dirty="0"/>
              <a:t>of the interleaving benefit. </a:t>
            </a:r>
            <a:r>
              <a:rPr lang="en-US" i="1" dirty="0"/>
              <a:t>Journal </a:t>
            </a:r>
            <a:r>
              <a:rPr lang="en-US" i="1" dirty="0" smtClean="0"/>
              <a:t>	of </a:t>
            </a:r>
            <a:r>
              <a:rPr lang="en-US" i="1" dirty="0"/>
              <a:t>Experimental </a:t>
            </a:r>
            <a:r>
              <a:rPr lang="en-US" i="1" dirty="0" smtClean="0"/>
              <a:t>Psychology</a:t>
            </a:r>
            <a:r>
              <a:rPr lang="en-US" i="1" dirty="0"/>
              <a:t>: General</a:t>
            </a:r>
            <a:r>
              <a:rPr lang="en-US" dirty="0"/>
              <a:t>, </a:t>
            </a:r>
            <a:r>
              <a:rPr lang="en-US" i="1" dirty="0"/>
              <a:t>145</a:t>
            </a:r>
            <a:r>
              <a:rPr lang="en-US" dirty="0"/>
              <a:t>(7), 918–933. </a:t>
            </a:r>
            <a:r>
              <a:rPr lang="en-US" dirty="0" err="1"/>
              <a:t>doi</a:t>
            </a:r>
            <a:r>
              <a:rPr lang="en-US" dirty="0"/>
              <a:t>: 10.1037/xge0000177</a:t>
            </a:r>
            <a:endParaRPr lang="en-US" dirty="0" smtClean="0"/>
          </a:p>
          <a:p>
            <a:pPr marL="0" indent="0">
              <a:buNone/>
            </a:pPr>
            <a:endParaRPr lang="en-US" i="1" dirty="0"/>
          </a:p>
        </p:txBody>
      </p:sp>
    </p:spTree>
    <p:extLst>
      <p:ext uri="{BB962C8B-B14F-4D97-AF65-F5344CB8AC3E}">
        <p14:creationId xmlns:p14="http://schemas.microsoft.com/office/powerpoint/2010/main" val="48973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Picture This</a:t>
            </a:r>
            <a:endParaRPr lang="en-US" sz="6000" dirty="0"/>
          </a:p>
        </p:txBody>
      </p:sp>
      <p:pic>
        <p:nvPicPr>
          <p:cNvPr id="5" name="Picture 4"/>
          <p:cNvPicPr>
            <a:picLocks noChangeAspect="1"/>
          </p:cNvPicPr>
          <p:nvPr/>
        </p:nvPicPr>
        <p:blipFill rotWithShape="1">
          <a:blip r:embed="rId3"/>
          <a:srcRect t="25174" b="27065"/>
          <a:stretch/>
        </p:blipFill>
        <p:spPr>
          <a:xfrm>
            <a:off x="669807" y="2809187"/>
            <a:ext cx="10852386" cy="2922310"/>
          </a:xfrm>
          <a:prstGeom prst="ellipse">
            <a:avLst/>
          </a:prstGeom>
          <a:ln>
            <a:noFill/>
          </a:ln>
          <a:effectLst>
            <a:softEdge rad="112500"/>
          </a:effectLst>
        </p:spPr>
      </p:pic>
    </p:spTree>
    <p:extLst>
      <p:ext uri="{BB962C8B-B14F-4D97-AF65-F5344CB8AC3E}">
        <p14:creationId xmlns:p14="http://schemas.microsoft.com/office/powerpoint/2010/main" val="3519479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Reflection</a:t>
            </a:r>
            <a:endParaRPr lang="en-US" sz="6000" dirty="0"/>
          </a:p>
        </p:txBody>
      </p:sp>
      <p:sp>
        <p:nvSpPr>
          <p:cNvPr id="3" name="Content Placeholder 2"/>
          <p:cNvSpPr>
            <a:spLocks noGrp="1"/>
          </p:cNvSpPr>
          <p:nvPr>
            <p:ph idx="1"/>
          </p:nvPr>
        </p:nvSpPr>
        <p:spPr>
          <a:xfrm>
            <a:off x="581192" y="2010813"/>
            <a:ext cx="11029615" cy="4399598"/>
          </a:xfrm>
        </p:spPr>
        <p:txBody>
          <a:bodyPr>
            <a:noAutofit/>
          </a:bodyPr>
          <a:lstStyle/>
          <a:p>
            <a:pPr marL="0" indent="0">
              <a:buNone/>
            </a:pPr>
            <a:r>
              <a:rPr lang="en-US" sz="2400" dirty="0" smtClean="0"/>
              <a:t>What did you just tell yourself? </a:t>
            </a:r>
          </a:p>
          <a:p>
            <a:pPr marL="0" indent="0">
              <a:buNone/>
            </a:pPr>
            <a:r>
              <a:rPr lang="en-US" sz="2400" dirty="0" smtClean="0"/>
              <a:t>What did you visualize?</a:t>
            </a:r>
          </a:p>
        </p:txBody>
      </p:sp>
      <p:pic>
        <p:nvPicPr>
          <p:cNvPr id="4" name="Picture 3"/>
          <p:cNvPicPr>
            <a:picLocks noChangeAspect="1"/>
          </p:cNvPicPr>
          <p:nvPr/>
        </p:nvPicPr>
        <p:blipFill>
          <a:blip r:embed="rId3"/>
          <a:stretch>
            <a:fillRect/>
          </a:stretch>
        </p:blipFill>
        <p:spPr>
          <a:xfrm>
            <a:off x="8358706" y="2885620"/>
            <a:ext cx="3252101" cy="3355109"/>
          </a:xfrm>
          <a:prstGeom prst="rect">
            <a:avLst/>
          </a:prstGeom>
        </p:spPr>
      </p:pic>
    </p:spTree>
    <p:extLst>
      <p:ext uri="{BB962C8B-B14F-4D97-AF65-F5344CB8AC3E}">
        <p14:creationId xmlns:p14="http://schemas.microsoft.com/office/powerpoint/2010/main" val="235812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vs. Growth</a:t>
            </a:r>
            <a:endParaRPr lang="en-US" dirty="0"/>
          </a:p>
        </p:txBody>
      </p:sp>
      <p:sp>
        <p:nvSpPr>
          <p:cNvPr id="3" name="Content Placeholder 2"/>
          <p:cNvSpPr>
            <a:spLocks noGrp="1"/>
          </p:cNvSpPr>
          <p:nvPr>
            <p:ph idx="1"/>
          </p:nvPr>
        </p:nvSpPr>
        <p:spPr/>
        <p:txBody>
          <a:bodyPr>
            <a:normAutofit/>
          </a:bodyPr>
          <a:lstStyle/>
          <a:p>
            <a:r>
              <a:rPr lang="en-US" dirty="0" smtClean="0"/>
              <a:t>A fixed mindset would say things like:</a:t>
            </a:r>
          </a:p>
          <a:p>
            <a:pPr lvl="1"/>
            <a:r>
              <a:rPr lang="en-US" dirty="0" smtClean="0"/>
              <a:t>Med school is tough, it’s not just me.</a:t>
            </a:r>
          </a:p>
          <a:p>
            <a:pPr lvl="1"/>
            <a:r>
              <a:rPr lang="en-US" dirty="0" smtClean="0"/>
              <a:t>Others did better than me, but they had better preparation. I’m still a contender.</a:t>
            </a:r>
          </a:p>
          <a:p>
            <a:pPr lvl="1"/>
            <a:r>
              <a:rPr lang="en-US" dirty="0" smtClean="0"/>
              <a:t>But am I? Who am I fooling, I’m not going to be a doctor. I had to study harder and longer than everyone else and still didn’t do as well as I thought I should. </a:t>
            </a:r>
          </a:p>
          <a:p>
            <a:pPr lvl="1"/>
            <a:r>
              <a:rPr lang="en-US" dirty="0" smtClean="0"/>
              <a:t>Look at them! They barely study and get an A on everything. I’ll never be that.</a:t>
            </a:r>
          </a:p>
          <a:p>
            <a:pPr marL="0" indent="0">
              <a:buNone/>
            </a:pPr>
            <a:endParaRPr lang="en-US" dirty="0"/>
          </a:p>
        </p:txBody>
      </p:sp>
    </p:spTree>
    <p:extLst>
      <p:ext uri="{BB962C8B-B14F-4D97-AF65-F5344CB8AC3E}">
        <p14:creationId xmlns:p14="http://schemas.microsoft.com/office/powerpoint/2010/main" val="224123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vs. Growth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growth mindset would say things like:</a:t>
            </a:r>
          </a:p>
          <a:p>
            <a:pPr lvl="1"/>
            <a:r>
              <a:rPr lang="en-US" dirty="0" smtClean="0"/>
              <a:t>Med school is tough, it’s not just me.</a:t>
            </a:r>
          </a:p>
          <a:p>
            <a:pPr lvl="1"/>
            <a:r>
              <a:rPr lang="en-US" dirty="0" smtClean="0"/>
              <a:t>Others did better than me, but they had better preparation. I’m still a contender.</a:t>
            </a:r>
          </a:p>
          <a:p>
            <a:pPr lvl="1"/>
            <a:r>
              <a:rPr lang="en-US" dirty="0" smtClean="0"/>
              <a:t>But am I? Who am I fooling, I’m not going to be a doctor. I had to study harder and longer than everyone else and still didn’t do as well as I thought I should. </a:t>
            </a:r>
          </a:p>
          <a:p>
            <a:pPr lvl="1"/>
            <a:r>
              <a:rPr lang="en-US" dirty="0" smtClean="0"/>
              <a:t>Look at them! They barely study and get As on everything. I’ll never be that.</a:t>
            </a:r>
          </a:p>
          <a:p>
            <a:pPr marL="0" indent="0">
              <a:buNone/>
            </a:pPr>
            <a:endParaRPr lang="en-US" dirty="0"/>
          </a:p>
          <a:p>
            <a:pPr marL="0" indent="0">
              <a:buNone/>
            </a:pPr>
            <a:r>
              <a:rPr lang="en-US" dirty="0" smtClean="0"/>
              <a:t>But then…</a:t>
            </a:r>
          </a:p>
          <a:p>
            <a:pPr marL="0" indent="0">
              <a:buNone/>
            </a:pPr>
            <a:r>
              <a:rPr lang="en-US" dirty="0" smtClean="0"/>
              <a:t>You’ll ask yourself, what could I do differently? What needs to change?</a:t>
            </a:r>
          </a:p>
          <a:p>
            <a:pPr marL="0" indent="0">
              <a:buNone/>
            </a:pPr>
            <a:endParaRPr lang="en-US" dirty="0"/>
          </a:p>
        </p:txBody>
      </p:sp>
    </p:spTree>
    <p:extLst>
      <p:ext uri="{BB962C8B-B14F-4D97-AF65-F5344CB8AC3E}">
        <p14:creationId xmlns:p14="http://schemas.microsoft.com/office/powerpoint/2010/main" val="15717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 – How Can I Get There?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Set Goals!</a:t>
            </a:r>
          </a:p>
          <a:p>
            <a:pPr marL="0" indent="0">
              <a:buNone/>
            </a:pPr>
            <a:r>
              <a:rPr lang="en-US" dirty="0" smtClean="0"/>
              <a:t>Be Vivid!</a:t>
            </a:r>
          </a:p>
          <a:p>
            <a:pPr marL="0" indent="0">
              <a:buNone/>
            </a:pPr>
            <a:r>
              <a:rPr lang="en-US" dirty="0" smtClean="0"/>
              <a:t>Visualize the when, where, and how.</a:t>
            </a:r>
          </a:p>
          <a:p>
            <a:pPr marL="0" indent="0">
              <a:buNone/>
            </a:pPr>
            <a:endParaRPr lang="en-US" dirty="0"/>
          </a:p>
          <a:p>
            <a:pPr marL="0" indent="0">
              <a:buNone/>
            </a:pPr>
            <a:r>
              <a:rPr lang="en-US" i="1" dirty="0" smtClean="0"/>
              <a:t>Tomorrow morning, after I shower, eat, and brush my teeth, I am going to preview for Monday’s Physio lecture for 45 minutes. Then I’ll take a break and text my friend about our dinner plans. Then I will close my door, sit down at my laptop, and do 3 sets of Anki cards for MFM II, Physio, and MGA (just to review).</a:t>
            </a:r>
          </a:p>
          <a:p>
            <a:pPr marL="0" indent="0">
              <a:buNone/>
            </a:pPr>
            <a:endParaRPr lang="en-US" i="1" dirty="0"/>
          </a:p>
          <a:p>
            <a:pPr marL="0" indent="0">
              <a:buNone/>
            </a:pPr>
            <a:r>
              <a:rPr lang="en-US" dirty="0" smtClean="0"/>
              <a:t>Phrases like “I’ll do it tomorrow” or other vows are fixed and don’t work.</a:t>
            </a:r>
            <a:endParaRPr lang="en-US" dirty="0"/>
          </a:p>
        </p:txBody>
      </p:sp>
    </p:spTree>
    <p:extLst>
      <p:ext uri="{BB962C8B-B14F-4D97-AF65-F5344CB8AC3E}">
        <p14:creationId xmlns:p14="http://schemas.microsoft.com/office/powerpoint/2010/main" val="159185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 – How Can I Stay There?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Ask yourself:</a:t>
            </a:r>
          </a:p>
          <a:p>
            <a:pPr marL="0" indent="0">
              <a:buNone/>
            </a:pPr>
            <a:endParaRPr lang="en-US" dirty="0" smtClean="0"/>
          </a:p>
          <a:p>
            <a:pPr marL="0" indent="0">
              <a:buNone/>
            </a:pPr>
            <a:r>
              <a:rPr lang="en-US" i="1" dirty="0" smtClean="0"/>
              <a:t>What are the opportunities for learning and growth today? For myself? For those around me?</a:t>
            </a:r>
          </a:p>
          <a:p>
            <a:pPr marL="0" indent="0">
              <a:buNone/>
            </a:pPr>
            <a:endParaRPr lang="en-US" i="1" dirty="0"/>
          </a:p>
          <a:p>
            <a:pPr marL="0" indent="0">
              <a:buNone/>
            </a:pPr>
            <a:r>
              <a:rPr lang="en-US" i="1" dirty="0" smtClean="0"/>
              <a:t>When, where, and how will I embark on my plan?</a:t>
            </a:r>
          </a:p>
          <a:p>
            <a:pPr marL="0" indent="0">
              <a:buNone/>
            </a:pPr>
            <a:endParaRPr lang="en-US" i="1" dirty="0"/>
          </a:p>
          <a:p>
            <a:pPr marL="0" indent="0">
              <a:buNone/>
            </a:pPr>
            <a:r>
              <a:rPr lang="en-US" i="1" dirty="0" smtClean="0"/>
              <a:t>What do I have to do to maintain and continue my growth?</a:t>
            </a:r>
            <a:endParaRPr lang="en-US" i="1" dirty="0"/>
          </a:p>
        </p:txBody>
      </p:sp>
    </p:spTree>
    <p:extLst>
      <p:ext uri="{BB962C8B-B14F-4D97-AF65-F5344CB8AC3E}">
        <p14:creationId xmlns:p14="http://schemas.microsoft.com/office/powerpoint/2010/main" val="380451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75" t="4040" r="931" b="1448"/>
          <a:stretch/>
        </p:blipFill>
        <p:spPr>
          <a:xfrm>
            <a:off x="3498916" y="20109"/>
            <a:ext cx="5194168" cy="6837891"/>
          </a:xfrm>
          <a:prstGeom prst="rect">
            <a:avLst/>
          </a:prstGeom>
        </p:spPr>
      </p:pic>
      <p:sp>
        <p:nvSpPr>
          <p:cNvPr id="7" name="Rectangle 6"/>
          <p:cNvSpPr/>
          <p:nvPr/>
        </p:nvSpPr>
        <p:spPr>
          <a:xfrm>
            <a:off x="9213130" y="6256636"/>
            <a:ext cx="2978870" cy="577081"/>
          </a:xfrm>
          <a:prstGeom prst="rect">
            <a:avLst/>
          </a:prstGeom>
        </p:spPr>
        <p:txBody>
          <a:bodyPr wrap="square">
            <a:spAutoFit/>
          </a:bodyPr>
          <a:lstStyle/>
          <a:p>
            <a:pPr indent="-457200"/>
            <a:r>
              <a:rPr lang="en-US" sz="1050" b="0" i="0" dirty="0" err="1" smtClean="0">
                <a:solidFill>
                  <a:srgbClr val="333333"/>
                </a:solidFill>
                <a:effectLst/>
                <a:latin typeface="TimesNewRoman"/>
              </a:rPr>
              <a:t>Dweck</a:t>
            </a:r>
            <a:r>
              <a:rPr lang="en-US" sz="1050" b="0" i="0" dirty="0" smtClean="0">
                <a:solidFill>
                  <a:srgbClr val="333333"/>
                </a:solidFill>
                <a:effectLst/>
                <a:latin typeface="TimesNewRoman"/>
              </a:rPr>
              <a:t>, C. S. (2016). </a:t>
            </a:r>
            <a:r>
              <a:rPr lang="en-US" sz="1050" b="0" i="1" dirty="0" smtClean="0">
                <a:solidFill>
                  <a:srgbClr val="333333"/>
                </a:solidFill>
                <a:effectLst/>
                <a:latin typeface="TimesNewRoman"/>
              </a:rPr>
              <a:t>Mindset: the new psychology of success</a:t>
            </a:r>
            <a:r>
              <a:rPr lang="en-US" sz="1050" b="0" i="0" dirty="0" smtClean="0">
                <a:solidFill>
                  <a:srgbClr val="333333"/>
                </a:solidFill>
                <a:effectLst/>
                <a:latin typeface="TimesNewRoman"/>
              </a:rPr>
              <a:t>. New York: Ballantine Books.</a:t>
            </a:r>
          </a:p>
        </p:txBody>
      </p:sp>
    </p:spTree>
    <p:extLst>
      <p:ext uri="{BB962C8B-B14F-4D97-AF65-F5344CB8AC3E}">
        <p14:creationId xmlns:p14="http://schemas.microsoft.com/office/powerpoint/2010/main" val="1152435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eatherbergdahldotcom.files.wordpress.com/2016/04/studying-1.jpg?w=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378" y="804728"/>
            <a:ext cx="3549158" cy="52485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353666" y="1513533"/>
            <a:ext cx="4434366" cy="3830934"/>
          </a:xfrm>
        </p:spPr>
        <p:txBody>
          <a:bodyPr>
            <a:normAutofit/>
          </a:bodyPr>
          <a:lstStyle/>
          <a:p>
            <a:r>
              <a:rPr lang="en-US" dirty="0" smtClean="0"/>
              <a:t>Studying</a:t>
            </a:r>
            <a:br>
              <a:rPr lang="en-US" dirty="0" smtClean="0"/>
            </a:br>
            <a:r>
              <a:rPr lang="en-US" dirty="0" smtClean="0"/>
              <a:t>-</a:t>
            </a:r>
            <a:br>
              <a:rPr lang="en-US" dirty="0" smtClean="0"/>
            </a:br>
            <a:r>
              <a:rPr lang="en-US" dirty="0" smtClean="0"/>
              <a:t>Let’s dive a little deeper</a:t>
            </a:r>
            <a:endParaRPr lang="en-US" dirty="0"/>
          </a:p>
        </p:txBody>
      </p:sp>
    </p:spTree>
    <p:extLst>
      <p:ext uri="{BB962C8B-B14F-4D97-AF65-F5344CB8AC3E}">
        <p14:creationId xmlns:p14="http://schemas.microsoft.com/office/powerpoint/2010/main" val="127026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713</TotalTime>
  <Words>1277</Words>
  <Application>Microsoft Office PowerPoint</Application>
  <PresentationFormat>Widescreen</PresentationFormat>
  <Paragraphs>164</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TimesNewRoman</vt:lpstr>
      <vt:lpstr>Tw Cen MT</vt:lpstr>
      <vt:lpstr>Droplet</vt:lpstr>
      <vt:lpstr>Second Semester Study Review</vt:lpstr>
      <vt:lpstr>Picture This</vt:lpstr>
      <vt:lpstr>Reflection</vt:lpstr>
      <vt:lpstr>Fixed vs. Growth</vt:lpstr>
      <vt:lpstr>Fixed vs. Growth</vt:lpstr>
      <vt:lpstr>Growth Mindset – How Can I Get There?</vt:lpstr>
      <vt:lpstr>Growth Mindset – How Can I Stay There?</vt:lpstr>
      <vt:lpstr>PowerPoint Presentation</vt:lpstr>
      <vt:lpstr>Studying - Let’s dive a little deeper</vt:lpstr>
      <vt:lpstr>Fluency Illusion</vt:lpstr>
      <vt:lpstr>Fluency Illusion Example</vt:lpstr>
      <vt:lpstr>Active Studying – A Review</vt:lpstr>
      <vt:lpstr>Physiology</vt:lpstr>
      <vt:lpstr>mfmii</vt:lpstr>
      <vt:lpstr>Neuroanatomy</vt:lpstr>
      <vt:lpstr>pharmacology</vt:lpstr>
      <vt:lpstr>Now what?</vt:lpstr>
      <vt:lpstr>Spring 2020 Tutoring Schedule</vt:lpstr>
      <vt:lpstr>Proof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Christopher</dc:creator>
  <cp:lastModifiedBy>Harrison, Christopher</cp:lastModifiedBy>
  <cp:revision>22</cp:revision>
  <dcterms:created xsi:type="dcterms:W3CDTF">2020-01-02T15:52:04Z</dcterms:created>
  <dcterms:modified xsi:type="dcterms:W3CDTF">2020-01-10T14:19:05Z</dcterms:modified>
</cp:coreProperties>
</file>