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20.xml" ContentType="application/vnd.openxmlformats-officedocument.presentationml.notesSlide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1" r:id="rId29"/>
    <p:sldId id="29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AE"/>
    <a:srgbClr val="00FA00"/>
    <a:srgbClr val="D883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51"/>
    <p:restoredTop sz="73820"/>
  </p:normalViewPr>
  <p:slideViewPr>
    <p:cSldViewPr snapToGrid="0" snapToObjects="1">
      <p:cViewPr varScale="1">
        <p:scale>
          <a:sx n="63" d="100"/>
          <a:sy n="63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46:52.5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18,'43'0,"-5"0,-21 0,0 0,9 0,-6 0,6 0,1 0,-8 0,7 0,1 0,-8 0,8 0,-1 0,-6 0,16 0,-17 0,17 0,-7 0,0 0,-3 0,-9 0,1 0,-1 0,0 0,-1 0,1 0,-1 0,1 0,0 0,9 0,-6 0,16 0,-8 0,1 0,-2 0,-10 0,0 0,1 0,-2 0,0 0,1 0,-1 0,11 0,2 0,9 0,-10 0,8 0,-16 0,6 0,-9 0,1 0,-1 0,-1 0,1 0,-1 0,1 0,10 0,-8 0,17 0,-17 0,17 0,-16 0,6 0,-9 0,0 0,0 0,0 0,-1 0,1 0,1 0,-1 0,0 0,0 0,0 0,1 0,-1 0,0-8,0-2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1:29:02.1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0,'45'0,"-6"0,-22 0,0 0,-1 0,1 0,0 8,-8 1,6 1,2-3,-5 1,11-6,-14 6,8-1,-1-5,0 5,1-7,0 8,-1-7,1 7,-1-8,1 0,0 0,-1 0,1 0,-1 0,0 0,0 0,0 0,0 0,1 0,0 0,0 0,0 0,-1 0,1 0,-1 0,1 0,0 0,0 0,0 0,0 0,0 0,1 0,-1 0,0 0,0 0,0 0,0 0,-1 0,1 0,0 0,1 0,-1 0,0 0,0 0,0 0,-1 0,0 0,0 0,1 0,0 0,0 0,0 0,0 0,1 0,-1 0,0 0,0 0,-1 0,0 0,1 0,0 0,0 0,0-8,0 6,1-5,-1 7,0-8,-1 6,1-6,-1 8,1 0,0 0,0 0,-1 0,1 0,-1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1:29:06.6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50,'44'0,"-6"0,-21 0,1 0,-1 0,0 0,9 0,-6 0,6 0,-9 0,1 0,-1 0,0 0,0 0,0 0,-1 0,0 0,1 0,0 0,-1 0,1 0,-1 0,0 0,0 0,1 0,0 0,0 0,1 0,-1 0,0 0,0 0,-1 0,0 0,1 0,-2 0,2 0,-1 0,0 0,-7-22,-3-6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2T04:44:46.8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1783 314,'-76'0,"-17"0,26 0,7 0,-2 0,-37 0,45 0,-1 0,3 0,2 0,-20 0,18-9,2-2,-6 6,-16-25,31 28,1-8,13 3,9 5,-7-6,14-7,-22 11,12-10,-28 4,-4 8,-9-17,-1 7,-13-10,10 1,-10 8,24-5,12 8,14 0,8 2,1 8,56-8,-27 6,39-13,-36 14,-6-7,15 8,-13-8,11 7,-13-7,7 8,8 0,-6 0,5 0,-6 0,0 0,10 0,2 0,9 0,-9 0,7 0,-17 0,8 0,-10 0,0 0,0 0,-1 0,1 0,20 0,-6 8,29-6,-8 7,11-9,-12 0,9 0,-19 0,8 0,-20 0,-3 0,-8 0,-1 0,-1 0,1 0,8 0,14 0,13 0,11 0,-1 0,1 0,0 0,-1 0,-10 0,-12 0,-14 0,-9 0,0 0,1 0,-2 0,0 0,21 0,-6 0,18 0,-20 0,7 0,-17 0,7 0,-8 0,-1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2T04:44:48.8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1112 1,'-71'0,"-12"0,17 0,14 0,1 0,-7 0,-29 0,46 0,1 0,4 0,10 0,-10 0,1 0,-2 0,-1 0,-1 0,1 0,0 8,-1-6,1 7,0-9,9 0,2 0,9 0,1 8,0-7,0 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2T04:44:52.3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1927 16,'-93'-9,"13"2,-8 7,9 0,-13 0,39 0,1 0,-31 0,32 0,0 0,-15 0,-10 0,13 0,1 0,10 0,-8 0,18 0,-18 0,19 0,-8 0,10 0,-10 0,-3 0,0 0,-8 0,8 0,-11 0,11 0,3 0,10 0,1 0,9 0,3 0,9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2T04:44:55.0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1236 0,'-92'9,"-8"-2,21-7,-12 0,0 0,12 0,-9 0,33 0,-7 0,24 0,9 0,2 0,10 0,0 0,-9 0,-2 0,-11 0,10 0,2 0,10 0,0 0,-1 0,1 0,1 0,-1 0,0 0,0 0,-1 0,1 7,0 2,0 1,0-3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2T05:02:20.3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12991 166,'-54'0,"0"0,-16 0,4 0,-9 0,17 0,0 0,-24 0,28 0,-1 0,-42 0,45 0,2 0,-29 0,11 0,-17 0,50 0,-36 0,29 0,-21 0,0 0,0 0,-13 0,10 0,-10 0,1 0,9 0,-10 0,13 0,11 0,-8 0,19 0,-19 0,19 0,-9 0,12 0,0 0,-12 0,19 0,-7 0,20 0,1 0,-1 0,1 0,-7 0,-4 0,-19 0,-5 0,-23 0,-4 0,-12 0,-1 0,1 0,0 0,-1 0,1 0,12 0,-9 0,22 0,-22 0,22 0,-10 0,13 0,-12 0,9 0,-10 0,0 0,10 0,-22 0,22 0,-22 0,22 0,-22 0,22 0,-22 0,9-10,-12 7,12-17,-9 18,9-18,-12 18,-1-19,1 19,12-8,-9-1,22 9,-10-18,13 18,1-7,-1 9,0 0,0 0,0 0,11 0,-8 0,28 0,-15 0,27 0,-7 0,10 0,0 0,-10 0,-1 0,-22 0,-14 0,-15 0,-12 0,-1 0,1 0,-1 0,1 0,12 0,4 0,23 8,12-6,13 7,0-9,-2 0,-9 0,-24 0,7 0,-33 0,9 0,27 0,-2 0,-41 0,36 0,-2 0,6 0,1 0,-1 0,1 0,0 0,2 0,-39 0,0 0,12 0,3 0,14 0,-1 0,0 0,11 0,12 0,4 0,16 0,-6-8,8 6,1-13,0 6,-9 0,-13 1,-13 8,-11 0,0 0,-13 0,10 0,2 0,14 0,12 0,9 0,2 0,10 0,0 0,0 0,-10 0,-1 0,-22 0,-14 0,-3 0,-8 0,-1 0,10 0,-9 0,12 10,11-8,2 7,12-9,9 0,2 0,10 0,0 0,0 0,-9 0,-3 0,-9 0,-11 0,8 0,-19 0,8 0,0 0,3 0,11 0,-1 0,10 0,3 0,-1 0,-2 0,-10 0,-10 0,-3 0,-11 0,0 0,0 0,0 0,0 0,0 0,0 0,11 0,-8 0,19 9,-8-7,10 6,1-8,9 0,2 0,10 0,0 0,-10 0,-2 0,-9 9,-11-7,8 6,-20 2,20-8,-19 7,19 0,-8-7,20 6,2-8,9 0,1 0,1 0,0 0,-1 0,-9 0,6 0,-16 0,7 0,0 0,-7 0,16 0,-6 0,9 0,7 7,29 30,-13-21,21 20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23:38:45.41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1048 23,'-69'0,"-3"0,27 0,-6 0,16 0,1 0,14 0,2 0,6 0,-9-5,1 4,-17-4,9 5,-5 0,7 0,6 0,2 0,0 0,5 0,-15 0,8 0,-16 0,8 0,-6 0,8 0,6 0,2 0,0 0,5 0,-4-5,-6 4,2-5,-9 6,3 0,8 0,1 0,0 0,4 0,-4 0,7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23:38:47.75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3094 80,'-54'6,"10"-1,10-5,-8 0,12 0,-19 0,14 0,-8 0,0 0,8 0,-15 0,13 0,-14 0,8 0,0 0,1 0,-1 0,8 0,-6 0,13-6,-13 5,6-5,-1 6,-4 0,12 0,-13-7,13 6,-13-6,13 7,-12-6,4 4,1-4,-6 6,6 0,-8 0,8 0,1 0,1 0,5 0,-5-6,6 5,-6-5,5 6,-13 0,13 0,-12 0,12-6,-6 5,14-5,2 6,6 0,-4 0,-2-10,0 8,-4-8,3 10,-15 0,-1 0,-16 0,6 0,-7 0,1 0,6 0,1 0,4 0,12 0,1 0,8 0,8 0,-7 0,1 0,-6 0,-8 0,-3 0,-17 0,-12 0,-1 0,-8 0,10 0,0 0,9 0,9 0,17 0,2 0,12 0,-5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23:42:20.14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1,'64'0,"3"0,-33 0,7 0,-10 0,1 0,-8 0,-2 0,0 0,-6 0,6 0,-2 0,-4 0,11 0,-11 0,5 0,1 0,-6 0,6 0,-1 0,2 0,0 0,-1 0,0 0,-6 0,14 0,-14 0,6 0,-1 0,-6 0,13 0,-13 0,6 0,0 0,-5 0,11 0,-11 0,4 0,1 0,-5 0,11 0,-4 0,0 0,-1 0,7 0,-12 0,12 0,-15 0,8 0,-6 0,6 0,0 0,-5 0,12 0,-5 0,8 0,0 0,-8 0,5 0,-5 0,8 0,0 0,-1 0,1 0,0 0,-1 0,-7 0,6 0,-6 0,0 0,6 0,-14 0,13 0,-5 0,0 0,6 0,-14 0,14 0,-14 0,14 0,-14 0,6 0,0 0,-6 0,6 0,0 0,-6 0,6 0,-1 0,2 0,0 0,-1 0,0 0,-6 0,14 0,-14 0,14 0,-14 0,6 0,0 0,-6 0,14 0,-14 0,14 0,-14 0,13 0,-5 0,8 0,-8 0,6 0,-6 0,0 0,5 0,-13 0,14 0,-14 0,6 0,-1 0,-5 0,11 0,-11 0,4 0,1 0,-5 0,10 0,-10 0,5 0,-1 0,-4 0,11 0,-11 0,5 0,-1 0,-5 0,11 0,-11 0,5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47:00.6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90,'56'0,"-7"0,-32 0,1 0,-2 0,1 0,-1 0,1 0,0 0,9 0,14 0,1 0,8 0,-11 0,0 0,0 0,-9 0,-2 0,-10 0,-1 0,1 0,0 0,10 0,1 0,10 0,1 0,-1-8,-9 5,6-5,-15 0,6 6,-8-6,-2 8,1-7,-2 6,2-6,8 7,4 0,20 0,-8 0,8 0,-11 0,0 0,-9 0,-2 0,-10 0,0 0,0 0,0 0,0-8,-1 6,22-6,-7 8,29 0,-19-8,8 5,-11-5,0 8,-9 0,-2 0,-10 0,0 0,0 0,-1 0,10 0,2 0,10 0,11 0,-8 0,8 0,-21 0,8 0,-16 0,6 0,-9 0,-1 0,10 0,2 0,21 0,-8 0,-1 0,-5 0,-15 0,7 0,-10 0,0 0,6 0,16 0,10 0,14 0,-12 0,9 0,-19 0,-1 0,-4 0,-17 0,8 0,-10 0,-1 0,1 0,-1 0,11 0,12 0,2 0,19 0,-19 0,8 0,-11 0,-9 0,-3 0,-8 0,-1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37.1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40.2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41.6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43.0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45.3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44.2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144 17 24575,'0'0'0</inkml:trace>
  <inkml:trace contextRef="#ctx0" brushRef="#br0" timeOffset="2677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48.7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2:50.8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10.2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11.0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47:04.0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0,'79'0,"-15"0,-15 0,-10 0,-1 0,-9 0,-3 0,-9 0,1 0,-1 0,-1 0,1 0,-1 0,10 0,3 0,20 0,-8 0,19 0,-19 0,-1 0,-14 0,-9 0,1 0,-1 0,0 0,-1 0,0 0,1 0,9 0,3 0,9 0,1 0,-1 0,0 0,-9 0,-3 0,-9 0,1 0,-2 0,0 0,1 0,-1 0,11 0,1 0,11 0,-1 0,0 0,0 0,-9 0,-3 0,-8 0,-2 0,0 0,1 0,-1 0,11 0,1 0,11 0,-1 0,-10 0,8 0,-16 0,6 0,-8 0,-1 0,-1 0,1 0,-1 0,10 0,3 0,20 0,-8 0,8 0,-11 0,0 0,-9 0,-3 0,-9 0,0 0,0 0,8 0,3 0,21 0,-8 0,8 0,-20 0,7 0,-16 0,6 0,-9 0,-7 0,-2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13.7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15.0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  <inkml:trace contextRef="#ctx0" brushRef="#br0" timeOffset="1122">177 79 24575,'0'0'0</inkml:trace>
  <inkml:trace contextRef="#ctx0" brushRef="#br0" timeOffset="2164">288 178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18.2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19.5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21.6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22.7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23.9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24.6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25.5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26.4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52:38.4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532 0,'-43'0,"-2"0,27 0,-15 0,5 0,-11 0,1 0,0 0,-1 0,10 0,-7 0,17 0,-8 0,10 0,1 0,0 0,-1 0,0 0,1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4T23:43:27.5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 0 24575,'-7'0'0,"2"0"0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23:43:36.8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1,'68'0,"-4"0,-22 0,1 0,-1 0,-13 0,10 0,-18 0,13 0,-15 0,6 0,-12 0,11 0,-11 0,12 0,-12 0,11 0,-4 0,-1 0,6 0,-6 0,7 0,-6 0,4 0,-11 0,12 0,-12 0,5 0,0 0,-5 0,5 0,-1 0,-4 0,9 0,-9 0,4 0,0 0,-4 0,9 0,-9 0,4 0,0 0,-4 0,9 0,-9 0,4 0,0 0,2 0,-1 0,0 0,5 0,-8 0,8 0,-11 0,5 0,1 0,0 0,-1 0,0 0,-4 0,9 0,-10 0,5 0,-1 0,-3 0,7 0,-7 0,8 0,-9 0,4 0,1 0,-5 0,10 0,-9 0,3 0,0 0,-4 0,9 0,-9 0,4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23:43:39.40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1398 1,'-56'0,"-5"0,39 0,-11 0,7 0,-8 0,7 0,-7 0,8 0,0 0,0 0,0 0,0 0,6 0,-4 0,10 0,-10 0,10 0,-4 0,0 0,5 0,-12 0,12 0,-12 0,12 0,-12 0,12 0,-12 0,12 0,-12 0,12 0,-5 0,-6 0,10 0,-10 0,13 0,-8 0,6 0,-5 0,1 0,4 0,-10 0,10 0,-4 0,1 0,4 0,-9 0,8 0,-11 5,5-3,-1 4,-5-6,12 0,-5 0,1 5,4-4,-15 4,13-5,-14 0,9 0,-6 0,7 0,-6 0,12 0,-5 0,6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7T20:00:17.1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1269 1,'-66'0,"18"0,6 0,20 0,-14 0,1 0,12 0,-11 0,13 0,1 0,-6 0,5 0,0 0,-13 0,4 0,-15 0,-1 0,1 0,0 0,0 0,0 0,0 0,0 0,0 0,7 0,3 0,8 0,-1 0,-5 0,11 0,-3 0,13 0,1 5,-12-4,2 4,-3 1,-2-5,12 5,-5-6,6 5,1 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7T20:00:19.3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1738 0,'-73'0,"6"0,22 0,0 0,-19 0,5 0,0 0,-3 0,23 0,-24 0,15 0,2 0,3 0,5 0,-7 0,8 0,-6 0,13 0,-13 0,14 0,-14 0,13 0,-13 7,13-5,-13 4,14-6,-7 0,9 0,0 0,6 0,2 6,6-5,-5 5,5-6,-5 0,-6 0,2 0,-19 0,11 0,-13 0,14 0,-7 6,15-5,-4 5,11-6,-5 0,2 0,5 0,-5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7T20:00:22.1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875 1,'-49'0,"-3"0,22 0,-5 0,0 0,5 0,-5 0,-10 0,14 0,-31 0,31 0,-22 0,16 0,-17 0,14 0,-4 0,16 0,8 0,0 0,8 0,-11 10,8-7,-7 7,9-10,1 0,-10 0,-2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7T20:00:24.8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1541 0,'-53'0,"-3"0,34 0,-20 0,26 0,-18 0,5 0,7 0,-12 0,13 0,0 0,-12 0,16 0,-10 0,15 0,-1 0,-4 0,3 0,-10 0,-4 0,-10 0,-7 0,-9 0,-13 0,8 0,-14 0,33 0,-4 0,16 0,7 0,2 0,7 0,-11 0,1 0,-9 0,-4 7,5-5,-5 4,8 0,6-4,1 4,8-6,-5 0,-9 0,-1 0,-5 0,4 0,1 0,6 5,-5-3,12 3,-5-5,7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13:21.3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0 24575,'56'0'0,"-27"0"0,44 0 0,-44 0 0,6 6 0,0 2 0,2 7 0,0-1 0,6 1 0,-14-1 0,14 1 0,-14-2 0,7 2 0,-9-2 0,0 1 0,1 6 0,-1-5 0,1 18 0,-6-10 0,4 12 0,-4-8 0,6 8 0,-7-5 0,14 25 0,-18-15 0,16 9 0,-17-14 0,4 1 0,-6-7 0,1 6 0,-1 0 0,0-6 0,0 14 0,-6-13 0,5 5 0,-12-15 0,6 6 0,-7-12 0,0 12 0,0-13 0,0 6 0,0-6 0,0 6 0,-6 0 0,-1 2 0,-12-3 0,5-5 0,-12 0 0,11 0 0,-4 0 0,0-1 0,5 1 0,-6 7 0,7-6 0,0 5 0,0 0 0,-6-5 0,10 12 0,-9-12 0,11 12 0,-6-12 0,-1 12 0,1-6 0,-6 13 0,10-11 0,-9 2 0,11-5 0,0-5 0,-5 5 0,11-6 0,-5-1 0,0 1 0,5-1 0,-5 0 0,6 1 0,-5-1 0,3 0 0,-3 1 0,5-1 0,0 0 0,0 1 0,0-1 0,0 7 0,6 7 0,-5-4 0,11 3 0,-5-13 0,5 0 0,1 1 0,-1-1 0,0 0 0,1-5 0,-1 4 0,7-3 0,-5-1 0,5-1 0,-7-1 0,1-3 0,-1 3 0,0 1 0,0-5 0,-10 4 0,1 1 0,-13-5 0,3 5 0,0-1 0,2 2 0,0 5 0,-2-1 0,0 2 0,-3-1 0,3 0 0,0 0 0,-4 1 0,9-1 0,-9 0 0,10 1 0,-11-1 0,11 0 0,-5 1 0,6-1 0,0 1 0,0-1 0,0 0 0,0 1 0,0 6 0,0-5 0,0 11 0,0-4 0,0 6 0,0 1 0,0-1 0,7 0 0,1 8 0,12-5 0,-5 5 0,23 4 0,-13-8 0,14 8 0,-12-11 0,1-1 0,-1 0 0,2 8 0,-2-5 0,-4 5 0,-4-8 0,1-6 0,-6-2 0,6 1 0,-8-6 0,-4 5 0,3-7 0,-10 0 0,5 0 0,-6 0 0,0 0 0,0 0 0,0 0 0,0 1 0,0-1 0,0 0 0,0 1 0,0-1 0,0 0 0,0 1 0,0-1 0,0 0 0,0 1 0,0-1 0,0 0 0,0 1 0,0-1 0,-6 1 0,-1-1 0,-6 0 0,1 1 0,-7 0 0,5-1 0,-12 2 0,5-1 0,0 0 0,-5 0 0,12 0 0,-12-6 0,12 4 0,-12-9 0,12 3 0,-5-5 0,6 0 0,-6 0 0,5 0 0,-12 0 0,12 0 0,-12 0 0,-7 0 0,9 0 0,-14 0 0,24 0 0,-12 0 0,12 0 0,-6 0 0,8 6 0,0-5 0,5 4 0,1-5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18:07.3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117.42188"/>
      <inkml:brushProperty name="anchorY" value="-11008.41406"/>
      <inkml:brushProperty name="scaleFactor" value="0.5"/>
    </inkml:brush>
  </inkml:definitions>
  <inkml:trace contextRef="#ctx0" brushRef="#br0">1594 0 24575,'0'18'0,"0"-5"0,-6-1 0,11 6 0,-4-10 0,12 6 0,-1-3 0,1-4 0,6 12 0,-5-5 0,11 5 0,-4 0 0,0-4 0,-2 11 0,0-12 0,-3 12 0,3-5 0,-5 7 0,-1-8 0,1 6 0,-7-5 0,4-1 0,-10 6 0,5-12 0,-6 12 0,0-12 0,0 11 0,0-4 0,0 0 0,0 4 0,0-4 0,-6 19 0,-2-10 0,-12 9 0,5-11 0,-11-1 0,4-6 0,-5 5 0,-1-5 0,1 0 0,-1 5 0,8-11 0,-6 4 0,5-5 0,-7-1 0,7 0 0,-4 1 0,10-2 0,-10 2 0,10-2 0,-4 1 0,1 5 0,10-4 0,-9 4 0,16-6 0,-5 0 0,1 1 0,3-1 0,-3 0 0,5 1 0,0-1 0,0 0 0,0 0 0,0 0 0,0 0 0,0 0 0,5-5 0,2 3 0,5-8 0,0 9 0,0-10 0,-5 10 0,3-10 0,-3 10 0,0-5 0,-2 5 0,-5 1 0,0-1 0,0 1 0,0 0 0,0 0 0,0-1 0,0 1 0,0 1 0,0-1 0,0 0 0,0 0 0,0 1 0,0-1 0,0 1 0,0-1 0,0 0 0,0 0 0,0 0 0,0-1 0,0 2 0,5-1 0,2 0 0,6 7 0,-1-5 0,1 11 0,0-4 0,1 6 0,6 0 0,-5 1 0,5-1 0,1 8 0,-6-5 0,6 5 0,-7 0 0,0-6 0,0 6 0,-6-7 0,-2-1 0,-6 0 0,0 0 0,0 1 0,0-1 0,0 0 0,0 1 0,0-1 0,-6 0 0,-8-6 0,-2 5 0,-10-11 0,12 5 0,-12-7 0,12 0 0,-12 0 0,5 0 0,0 0 0,-5-5 0,5 3 0,-6-9 0,-6 9 0,4-3 0,-12-1 0,12-1 0,-6 0 0,7 1 0,-7 1 0,5 4 0,-5-4 0,8-1 0,-1 5 0,1-10 0,-1 4 0,1-6 0,-8 0 0,12 0 0,-10 0 0,12 0 0,-7 0 0,1 0 0,-1 0 0,1 0 0,-13 0 0,9 0 0,-2 0 0,8 0 0,4-7 0,-7 0 0,1-1 0,-1-4 0,8 5 0,-6-1 0,-3-4 0,-1 4 0,-5-6 0,8 0 0,-1 6 0,-7-5 0,6 5 0,-7-6 0,1 0 0,6 0 0,-27-1 0,24 1 0,-9 5 0,15 3 0,12 1 0,-5 3 0,7-3 0,5 5 0,2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29:43.8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2293.51758"/>
      <inkml:brushProperty name="anchorY" value="-19331.55664"/>
      <inkml:brushProperty name="scaleFactor" value="0.5"/>
    </inkml:brush>
  </inkml:definitions>
  <inkml:trace contextRef="#ctx0" brushRef="#br0">1 10 24575,'24'0'0,"1"0"0,19 0 0,-12 0 0,20 0 0,-29 0 0,18-7 0,-25 6 0,17 0 0,-19 2 0,5 6 0,-7-7 0,1 0 0,-2 0 0,1 0 0,0 0 0,0 0 0,0 0 0,0 0 0,1 0 0,-1 0 0,0 0 0,1 0 0,-1 0 0,0 0 0,1 0 0,-1 0 0,0 0 0,-6 4 0,-1 3 0,-5 5 0,0 0 0,0 1 0,0-1 0,-6 0 0,-1 1 0,-5-1 0,-1 0 0,6 1 0,-4-1 0,10 0 0,-10 1 0,9-1 0,-9 1 0,10-1 0,-5 0 0,6 1 0,0-1 0,-5-5 0,4 4 0,-5-5 0,6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52:41.3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22,'46'0,"-5"0,-24 0,0 0,-1 0,0 0,1 0,8 0,15 0,12 0,11 0,-1 0,-10 0,-3 0,-11 0,0 0,-9 0,-2 0,-10 0,0 0,0 0,0 0,0 0,-1 0,10 0,3 0,20-9,-8 6,19-6,-19 9,8 0,-11 0,0 0,-9 0,-3 0,-9 0,0 0,1 0,5 0,5 0,7 0,-6 0,6 0,-6 0,0 0,-3 0,-8 0,-1 0,-1 0,1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29:54.7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2810.72656"/>
      <inkml:brushProperty name="anchorY" value="-75643.4375"/>
      <inkml:brushProperty name="scaleFactor" value="0.5"/>
    </inkml:brush>
  </inkml:definitions>
  <inkml:trace contextRef="#ctx0" brushRef="#br0">0 1 24575,'24'0'0,"-2"0"0,9 0 0,-10 0 0,-4 0 0,-4 0 0,-1 0 0,0 0 0,0 0 0,0 0 0,0 0 0,-1 0 0,1 0 0,0 0 0,0 0 0,-1 0 0,0 0 0,1 0 0,-1 0 0,0 0 0,1 0 0,-1 0 0,1 0 0,-1 0 0,1 0 0,-1 0 0,0 0 0,-5 0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00.0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6579.98438"/>
      <inkml:brushProperty name="anchorY" value="-93809.26563"/>
      <inkml:brushProperty name="scaleFactor" value="0.5"/>
    </inkml:brush>
  </inkml:definitions>
  <inkml:trace contextRef="#ctx0" brushRef="#br0">75 1 24575,'-24'0'0,"6"0"0,0 0 0,6 0 0,10 0 0,16 0 0,7 0 0,12 0 0,-6 0 0,0 0 0,1 0 0,-1 0 0,-6 0 0,-2 0 0,-7 0 0,1 0 0,-1 0 0,-6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02.3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0152.48438"/>
      <inkml:brushProperty name="anchorY" value="-113107.875"/>
      <inkml:brushProperty name="scaleFactor" value="0.5"/>
    </inkml:brush>
  </inkml:definitions>
  <inkml:trace contextRef="#ctx0" brushRef="#br0">1 1 24575,'23'0'0,"-1"0"0,4 0 0,0 0 0,-6 0 0,1 0 0,-2 0 0,0 0 0,-5 0 0,5 0 0,-7 0 0,1 0 0,-1 0 0,-5 0 0,-2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04.62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9802.71875"/>
      <inkml:brushProperty name="anchorY" value="-130867.84375"/>
      <inkml:brushProperty name="scaleFactor" value="0.5"/>
    </inkml:brush>
  </inkml:definitions>
  <inkml:trace contextRef="#ctx0" brushRef="#br0">1 1 24575,'17'0'0,"-5"0"0,6 0 0,-6 0 0,-1 0 0,2 0 0,-1 0 0,0 0 0,1 0 0,-1 0 0,-1 0 0,1 0 0,0 0 0,0 0 0,-5 0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06.4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9321.54688"/>
      <inkml:brushProperty name="anchorY" value="-147327.48438"/>
      <inkml:brushProperty name="scaleFactor" value="0.5"/>
    </inkml:brush>
  </inkml:definitions>
  <inkml:trace contextRef="#ctx0" brushRef="#br0">0 1 24575,'12'0'0,"5"0"0,-3 0 0,3 0 0,-6 0 0,1 0 0,0 0 0,0 0 0,0 0 0,0 0 0,0 0 0,0 0 0,-1 0 0,2 0 0,-1 0 0,0 0 0,-5 0 0,-2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08.2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8907.57813"/>
      <inkml:brushProperty name="anchorY" value="-162732.40625"/>
      <inkml:brushProperty name="scaleFactor" value="0.5"/>
    </inkml:brush>
  </inkml:definitions>
  <inkml:trace contextRef="#ctx0" brushRef="#br0">0 0 24575,'12'0'0,"-1"0"0,30 0 0,-18 0 0,18 0 0,-11 0 0,1 0 0,-4 0 0,-8 0 0,-5 0 0,-1 0 0,-7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09.7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2620.29688"/>
      <inkml:brushProperty name="anchorY" value="-177153.57813"/>
      <inkml:brushProperty name="scaleFactor" value="0.5"/>
    </inkml:brush>
  </inkml:definitions>
  <inkml:trace contextRef="#ctx0" brushRef="#br0">1 0 24575,'38'0'0,"-13"0"0,30 0 0,-17 0 0,-1 0 0,6 0 0,-14 0 0,-1 0 0,-9 0 0,-6 0 0,-1 0 0,0 0 0,-5 0 0,-1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11.4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16320.09375"/>
      <inkml:brushProperty name="anchorY" value="-193188.82813"/>
      <inkml:brushProperty name="scaleFactor" value="0.5"/>
    </inkml:brush>
  </inkml:definitions>
  <inkml:trace contextRef="#ctx0" brushRef="#br0">1 13 24575,'11'0'0,"1"0"0,7 0 0,-5 0 0,12 0 0,-12 0 0,11 0 0,-11 0 0,12 0 0,-5 0 0,-1-5 0,6 3 0,-12-3 0,5 5 0,-7 0 0,1 0 0,-1 0 0,0 0 0,0 0 0,-6 0 0,-1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40.2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01720.125"/>
      <inkml:brushProperty name="anchorY" value="-263821.15625"/>
      <inkml:brushProperty name="scaleFactor" value="0.5"/>
    </inkml:brush>
  </inkml:definitions>
  <inkml:trace contextRef="#ctx0" brushRef="#br0">1 0 24575,'31'0'0,"0"0"0,5 0 0,6 0 0,-26 0 0,17 0 0,-5 0 0,2 0 0,-2 0 0,-9 0 0,0 0 0,2 0 0,6 0 0,1 0 0,-1 0 0,0 0 0,1 0 0,-1 0 0,0 0 0,1 0 0,-1 0 0,-6 0 0,4 0 0,-4 0 0,0 0 0,-2 0 0,0 0 0,-5 0 0,5 0 0,-7 0 0,0 0 0,7 0 0,-5 0 0,5 0 0,-6 0 0,-1 0 0,0 0 0,1 0 0,-1 0 0,0 0 0,1 0 0,-1 0 0,1 0 0,4 0 0,-3 0 0,4 0 0,-6 0 0,1 0 0,-1 0 0,0 0 0,1 0 0,6 0 0,-5 0 0,5 0 0,-7 0 0,1 0 0,-1 0 0,0 0 0,1 0 0,-1 0 0,0 0 0,0 0 0,0 0 0,0 0 0,-5 0 0,-2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42.2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20277.78125"/>
      <inkml:brushProperty name="anchorY" value="-282102.3125"/>
      <inkml:brushProperty name="scaleFactor" value="0.5"/>
    </inkml:brush>
  </inkml:definitions>
  <inkml:trace contextRef="#ctx0" brushRef="#br0">1 1 24575,'5'11'0,"1"-5"0,1 5 0,3-4 0,-3 0 0,-1 3 0,5-8 0,-5 9 0,7-10 0,-7 9 0,5-8 0,-4 9 0,5-10 0,0 10 0,0-4 0,0-1 0,-5 5 0,4-10 0,-5 10 0,6-4 0,-5 4 0,3-4 0,-8 3 0,9-9 0,-10 10 0,10-10 0,-10 9 0,10-9 0,-5 4 0,6 0 0,-11-3 0,-3 8 0,-10-3 0,0 5 0,-1 1 0,6-1 0,-4 0 0,4 1 0,0-1 0,2 1 0,-1-1 0,5 0 0,-5 1 0,6-1 0,0 0 0,-5 1 0,3-1 0,-3 0 0,-1-6 0,5 5 0,-9-10 0,9 5 0,-5-6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52:46.2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1,'45'0,"4"0,-29 0,6 0,0 0,-6 0,6 0,-9 0,1 0,-1 0,-1 0,2 0,-2 0,1 0,1 0,-1 0,0 0,10 0,-8 0,17 0,-16 0,6 0,-9 0,1 0,-1 0,-1 0,1 0,-1 0,1 0,0 0,0 0,0 0,0 0,-1 0,1 0,-1 0,-1 0,2 0,-1 0,1 0,1 0,-1 0,0 0,0 0,0 0,0 0,0 0,-1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48.1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8812.21875"/>
      <inkml:brushProperty name="anchorY" value="-300628.875"/>
      <inkml:brushProperty name="scaleFactor" value="0.5"/>
    </inkml:brush>
  </inkml:definitions>
  <inkml:trace contextRef="#ctx0" brushRef="#br0">0 438 24575,'12'0'0,"-1"0"0,1-5 0,0 3 0,1-3 0,-1 5 0,0-6 0,1 5 0,-1-5 0,1 1 0,-1 3 0,0-9 0,0 10 0,0-10 0,0 9 0,0-3 0,-5 0 0,4 3 0,-4-3 0,5-1 0,1 5 0,-1-10 0,0 10 0,0-10 0,-5 4 0,4 0 0,-4-4 0,5 9 0,0-9 0,1 10 0,-1-5 0,-5 1 0,4 3 0,-4-9 0,5 10 0,0-10 0,0 9 0,-5-9 0,4 10 0,-4-11 0,5 11 0,0-10 0,-5 4 0,4 0 0,-4-4 0,0 4 0,4 0 0,-4-4 0,0 4 0,3 0 0,-8-4 0,9 4 0,-4 0 0,-1-4 0,5 4 0,-9-6 0,9 6 0,-10-4 0,10 10 0,-9-11 0,8 11 0,-8-10 0,9 9 0,-10-9 0,10 10 0,-9-10 0,9 9 0,-10-9 0,10 10 0,-10-10 0,5 9 0,-6-3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49.6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59153"/>
      <inkml:brushProperty name="anchorY" value="-318351.59375"/>
      <inkml:brushProperty name="scaleFactor" value="0.5"/>
    </inkml:brush>
  </inkml:definitions>
  <inkml:trace contextRef="#ctx0" brushRef="#br0">0 6 24575,'18'0'0,"6"0"0,-4 0 0,1 0 0,-2 0 0,-7 0 0,1 0 0,-1 0 0,0 0 0,0 0 0,0 0 0,0 0 0,0 0 0,0 0 0,1 0 0,-1 0 0,0 0 0,0 0 0,-5-6 0,-2 10 0,-5-3 0,0 11 0,0 0 0,0 0 0,0 1 0,0-1 0,0 0 0,0 1 0,0-1 0,0 0 0,0 1 0,0-1 0,0 0 0,-6 0 0,5 0 0,-5 0 0,6 0 0,0 1 0,-5-6 0,3 4 0,-3-5 0,5 1 0,0-2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0:54.2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79601.625"/>
      <inkml:brushProperty name="anchorY" value="-336317.6875"/>
      <inkml:brushProperty name="scaleFactor" value="0.5"/>
    </inkml:brush>
  </inkml:definitions>
  <inkml:trace contextRef="#ctx0" brushRef="#br0">227 489 24575,'0'-17'0,"0"3"0,0-4 0,0 6 0,0-1 0,0 1 0,0-1 0,0 0 0,0-6 0,0 5 0,5-5 0,-3 6 0,3 1 0,1-7 0,-4 4 0,4-4 0,-6 7 0,5-1 0,-3 1 0,3-1 0,-5 0 0,0 1 0,0 0 0,0 0 0,0 0 0,0-4 0,5 9 0,-4-8 0,10 13 0,-9-13 0,3 8 0,-15-5 0,2 7 0,-16 5 0,3 6 0,-14 3 0,5 4 0,-5 2 0,8-2 0,-1-5 0,7 3 0,2-9 0,6 3 0,7 1 0,-5-5 0,14 0 0,4-3 0,7-8 0,3 8 0,-4-9 0,-1 10 0,1-10 0,-1 9 0,0-9 0,0 10 0,0-10 0,-1 4 0,2 0 0,-2 2 0,-4 0 0,4 3 0,-5-3 0,6 0 0,-1-2 0,1 0 0,0-4 0,0 10 0,0-10 0,-1 10 0,0-4 0,-4 0 0,-2 8 0,0-1 0,2 9 0,5 2 0,1-1 0,-1-5 0,-5 4 0,4-4 0,-4 5 0,0 1 0,4-7 0,-10 5 0,10-9 0,-10 9 0,10-10 0,-10 10 0,10-10 0,-5 4 0,1 1 0,4-5 0,-4 5 0,0-1 0,4-4 0,-5 10 0,6-10 0,0 5 0,-6-1 0,-1-4 0,-5 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1:01.3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0575.71875"/>
      <inkml:brushProperty name="anchorY" value="-353671.625"/>
      <inkml:brushProperty name="scaleFactor" value="0.5"/>
    </inkml:brush>
  </inkml:definitions>
  <inkml:trace contextRef="#ctx0" brushRef="#br0">0 495 24575,'31'-6'0,"-20"-8"0,25 5 0,-21-10 0,6 12 0,-2-6 0,-7 1 0,1-1 0,-1 0 0,0 1 0,1-1 0,6 0 0,-5 1 0,11-2 0,-11 1 0,12-1 0,-12 2 0,12-2 0,-12 1 0,11 0 0,-11 0 0,12-1 0,-12 2 0,5-2 0,0 1 0,-5 1 0,12 4 0,-12-3 0,12 3 0,-12 1 0,11-5 0,-11 5 0,5-6 0,0 6 0,-5-4 0,5 9 0,0-10 0,-5 5 0,5 0 0,-6-4 0,-1 9 0,6-9 0,-4 10 0,4-5 0,-6 6 0,0-5 0,0 3 0,0-3 0,-5-1 0,3 5 0,-3-5 0,6 6 0,-1 0 0,0 0 0,0 0 0,0 0 0,1 0 0,-1 0 0,0 0 0,1 0 0,-1 0 0,0 0 0,1 0 0,-1 0 0,0 0 0,0 0 0,1 0 0,-1 0 0,0 0 0,0 0 0,0 0 0,0 0 0,-1 0 0,1 0 0,-1 0 0,-4 0 0,-2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1:03.3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7049.59375"/>
      <inkml:brushProperty name="anchorY" value="-369326.65625"/>
      <inkml:brushProperty name="scaleFactor" value="0.5"/>
    </inkml:brush>
  </inkml:definitions>
  <inkml:trace contextRef="#ctx0" brushRef="#br0">1 0 24575,'0'12'0,"5"0"0,-3 0 0,9-5 0,-4-2 0,5-5 0,0 6 0,1-5 0,-1 10 0,0-10 0,1 5 0,-1-1 0,0-3 0,1 3 0,-1-5 0,0 6 0,1-5 0,-1 5 0,0-6 0,0 5 0,0-4 0,-1 9 0,1-8 0,-6 8 0,5-9 0,-10 9 0,4-4 0,-10 6 0,-2 0 0,-6 0 0,1 1 0,-7 0 0,4-1 0,-4 1 0,7-1 0,-1 1 0,1-1 0,-1 0 0,6 1 0,-4-1 0,9 0 0,-3 0 0,5 0 0,0-1 0,0 1 0,0-1 0,0 1 0,0-1 0,0 1 0,0 0 0,0-1 0,0-4 0,0-2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1:12.9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3476.46875"/>
      <inkml:brushProperty name="anchorY" value="-385262.5"/>
      <inkml:brushProperty name="scaleFactor" value="0.5"/>
    </inkml:brush>
  </inkml:definitions>
  <inkml:trace contextRef="#ctx0" brushRef="#br0">1 26 24575,'11'0'0,"1"0"0,0 0 0,0 0 0,0 0 0,1 0 0,-1 0 0,0 0 0,1-6 0,-1 5 0,1-4 0,6 5 0,-5 0 0,5-6 0,-7 5 0,0-5 0,7 6 0,-5 0 0,5 0 0,0 0 0,-5 0 0,12 0 0,-12 0 0,12 0 0,-12 0 0,11 0 0,-11 0 0,5 0 0,-6 0 0,6 0 0,-5 0 0,5 0 0,-7 0 0,1 0 0,-1 0 0,6 0 0,-4 0 0,3 0 0,-4 5 0,-1-3 0,0 9 0,1-10 0,-1 10 0,0-4 0,1 5 0,6-5 0,-5 4 0,5-4 0,0 6 0,-5 0 0,5-6 0,-7 4 0,1-10 0,4 10 0,-3-4 0,4 0 0,-11 4 0,3-10 0,-8 10 0,9-9 0,-5 8 0,6-8 0,-6 8 0,5-3 0,-5 0 0,0 3 0,5-9 0,-10 5 0,4-6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1:16.1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1431.3125"/>
      <inkml:brushProperty name="anchorY" value="-401424.5"/>
      <inkml:brushProperty name="scaleFactor" value="0.5"/>
    </inkml:brush>
  </inkml:definitions>
  <inkml:trace contextRef="#ctx0" brushRef="#br0">231 1 24575,'0'23'0,"0"-8"0,6 16 0,-4-17 0,9 5 0,-9 0 0,9-5 0,-10 5 0,5-6 0,0 6 0,-5-5 0,5 5 0,0-7 0,-5 0 0,10 1 0,-10-1 0,5 1 0,-1-1 0,-3 0 0,3 1 0,1-1 0,-5 0 0,10 1 0,-9-1 0,3 0 0,1-5 0,-5 3 0,-1-9 0,-6 4 0,-6-5 0,-1 0 0,1 0 0,-1 0 0,0 0 0,1 0 0,0 0 0,0 0 0,-8 0 0,6 0 0,-5 0 0,0 0 0,5 0 0,-12 0 0,11 0 0,-10 0 0,10 0 0,-4 0 0,7 0 0,-1 0 0,1 0 0,0 0 0,5 0 0,2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1:20.7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6627.5"/>
      <inkml:brushProperty name="anchorY" value="-415195.6875"/>
      <inkml:brushProperty name="scaleFactor" value="0.5"/>
    </inkml:brush>
  </inkml:definitions>
  <inkml:trace contextRef="#ctx0" brushRef="#br0">1 41 24575,'30'0'0,"-7"0"0,17 0 0,-13 0 0,-6-6 0,4 5 0,-4-5 0,6 0 0,1 4 0,-1-10 0,-6 11 0,4-6 0,-4 7 0,6 0 0,0 0 0,1 0 0,-1 0 0,0 0 0,9 0 0,-7 0 0,6 0 0,-8 0 0,1 0 0,-1 0 0,8 7 0,-12-5 0,10 10 0,-12-10 0,6 10 0,-6-5 0,-2 0 0,0 5 0,-5-5 0,11 0 0,-11 4 0,5-4 0,-6 0 0,6 5 0,-5-5 0,10 6 0,-10-1 0,4-5 0,-6 4 0,1-10 0,-7 10 0,5-9 0,-9 9 0,9-10 0,-10 10 0,5-5 0,-1 6 0,-4 0 0,4-6 0,-5-1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08T03:31:22.8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86151.6875"/>
      <inkml:brushProperty name="anchorY" value="-431343.0625"/>
      <inkml:brushProperty name="scaleFactor" value="0.5"/>
    </inkml:brush>
  </inkml:definitions>
  <inkml:trace contextRef="#ctx0" brushRef="#br0">349 1 24575,'0'17'0,"0"0"0,0-5 0,0 7 0,0-5 0,0 10 0,0-10 0,0 4 0,0 1 0,0-5 0,0 12 0,0-12 0,0 5 0,0-7 0,0 1 0,0-1 0,0 0 0,5 0 0,1-5 0,1 3 0,-2-3 0,-5 4 0,0 1 0,0 1 0,5-1 0,-3 0 0,3 1 0,-5 6 0,0-5 0,6 5 0,-5-7 0,5 0 0,-6 1 0,-5-6 0,3-7 0,-8-2 0,3-9 0,-6 10 0,1-5 0,5 0 0,-4 5 0,5-5 0,-7 6 0,1 0 0,-7 0 0,5 0 0,-5 0 0,-1 0 0,6 6 0,-12 1 0,12 6 0,-5 0 0,0 0 0,4-1 0,-4 1 0,0 0 0,5 0 0,-5-1 0,7-5 0,-1-2 0,6 1 0,-3-5 0,8 5 0,-3-6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1:53.3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1208 66,'-40'0,"6"0,22 0,-7 0,-2 0,0 0,2 0,-8 0,11 0,-18 0,13 0,0 0,-5 0,12 0,-12 0,12 0,-12 0,5 0,-6 0,-1 0,1 0,-1-6,1 4,-1-10,1 10,6-4,2 6,6-5,-5-2,5 0,-4 2,0 5,3 0,-4 0,-7 0,10 0,-10 0,12 0,1 0,-10 0,7 0,-7 0,3-6,-2 4,0-4,-5 6,12 0,-5 0,1 0,4 0,-8 0,9 0,-4 0,-2 0,5 0,-6 0,3 0,3 0,-3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52:49.1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1,'68'0,"-6"0,-24 0,0 0,1 0,-11 0,8 0,-16 0,6 0,1 0,-8 0,8 0,-10 0,0 0,10 0,-8 0,8 0,-1 0,-6 0,6 0,-8 0,-2 0,1 0,-1 0,10 0,-6 0,15 0,-15 0,16 0,-17 0,8 0,-10 0,0 0,-1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1:57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90,'65'0,"1"0,-37 0,14 0,-14 0,14 0,-13 0,5 0,-8 0,0 0,-6-6,5 5,-6-4,1 5,5-7,-6 6,1-11,5 11,-6-5,1 1,5 3,-6-3,1-1,5 5,-12-5,11 6,-11 0,5 0,-1 0,-4 0,11 0,-11 0,5 0,5 0,-9-6,17 5,-18-5,11 6,-11 0,5 0,0 0,-5-5,12 4,-12-5,5 6,0 0,-5 0,5 0,-1 0,-4 0,3 0,1 0,-4 0,4 0,-1 0,-3 0,3 0,0 0,-4 0,10 0,-9 0,4 0,0 0,-5 0,5 0,0 0,-4 0,4 0,1 0,-5 0,5 0,5 0,-9 0,10 0,-13 0,1 0,6 0,-5 0,5 0,0 0,-5 0,5 0,0 0,-5 0,5 0,0 0,-5 0,5 0,0 0,-5 0,12 0,-12 0,5 0,0 0,-5 0,11 0,-11 0,5 0,0 0,-5 0,12 0,-12 0,5 0,-1 0,-4 0,3 0,1 0,-4 0,4 0,-1 0,-3 0,4 0,-1 0,-3 0,11 0,-11 0,5 0,-1 0,-5 0,5 0,0 0,-4 0,4 0,-1 0,-3 0,4 0,0 0,-5 0,5 0,-1 0,-3 0,11 0,-11 0,11 0,-11 0,12 0,-5 0,-1 0,-1 0,0 0,-5 0,5 0,0 0,-4 0,4 0,-2 0,2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10.0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82,'40'0,"-5"0,-22 0,-1 0,7 0,-5 0,5 0,0 0,2 0,-1 0,6 0,-5 0,-1 0,6 0,-5 0,6 0,0 0,1 0,-1 0,0 0,-6 0,5 6,-6-4,8 4,-8-6,6 0,-5 6,6-5,0 5,-6-6,5 6,-6-4,8 4,-8-6,6 0,-12 0,12 0,-12 0,12 0,-13 0,13 0,-12 0,5 0,0 0,-5 0,17 0,-15 0,8 0,-12 0,1 0,11 0,-8 0,8 0,-11 0,6-6,1 4,1-9,5 9,-6-10,8 11,-1-11,8 10,-6-4,7 6,-9-6,0 4,1-4,-1 0,0 4,1-4,-1 6,0 0,1 0,-8-5,6 3,-5-3,6 5,-6 0,4 0,-11 0,12 0,-12 0,5 0,5 0,-8 0,8 0,-11 0,6 0,-5 0,11 0,-11 0,12 0,-12 0,12 0,-6 0,8-7,-1 6,0-5,-6 6,5-6,-6 4,1-4,-2 6,-6 0,4 0,3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12.0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1180 95,'-55'0,"7"0,21 0,2 0,4 0,3 0,-1 0,5 0,-12 0,12 0,-12 0,12 0,-12 0,5-6,-7 5,1-6,-1 7,1 0,-1 0,1-6,-1 5,1-5,-1 6,1 0,-1-7,-7 6,5-5,-5 0,7 4,1-4,-1 0,8 4,-6-4,12 6,-6 0,2-6,5 5,-5-5,0 6,4 0,-4 0,0 0,4-5,-4 4,1-5,3 6,-4 0,0 0,5 0,-5 0,6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21.5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2568 133,'0'40,"-6"0,4-26,-4 12,1-12,-3 11,1-4,-5 0,5 4,-7-4,7 6,-6 1,6-8,-7 6,1-5,0-1,-1 6,1-5,0-1,-1 6,1-12,0 12,0-12,0 5,0 0,0-5,0 5,0-7,1 1,-1 6,-7-5,5 5,-4 1,-1-5,5 10,-11-9,5 3,-1 1,-10 7,9-4,-11 9,14-18,-6 12,5-11,0 10,-5-3,4 5,-5-6,-1 5,7-5,-5 0,4 5,-5-4,5 5,-4 0,5-6,-1 5,-4-4,-1 10,5-10,-2 3,4-6,6-5,-5 5,6-7,0 7,1-5,-8 6,6-8,-6 8,7-6,-7 5,6-6,-6 7,8-6,-1 5,0-7,0 0,-11 7,8-5,-9 4,13-6,-1 1,1-6,-1 4,-6-4,5 6,-5-6,-1 5,6-5,-12 6,12-6,-12 5,12-5,-12 1,5 3,0-4,-4 1,-2 3,-2-4,3 0,7-1,-1-6,6 6,-5-5,-6 5,10-6,-17 6,18-5,-12 5,5-6,0 0,-4 6,4-4,-7 4,1-6,6 0,-5 0,5 6,-6-4,6 4,-5-6,5 0,0 0,-5 0,12 0,-12 0,12 0,-5 0,1 0,4 0,-4 0,0 5,4-4,-4 4,0 1,4-5,-4 5,1-6,4 0,0 28,8-9,11 24,-4-16,10 1,-10 7,4-13,0 12,-5-20,5 5,0 0,-4-5,4 5,0-1,-5-5,4 5,0-1,2-4,0 5,4-6,-5 1,7 5,-1-5,-5 5,-2-6,1 1,10-6,-1-2,7-5,-10 0,6 0,-4-5,3 3,1-3,-4 5,4 0,-1 0,-4-5,4 3,1-8,2 2,0 1,5-5,-4 10,0-9,-2 9,-7-3,6-1,-5 5,0-15,3 8,-1-16,11 9,1-11,0 10,9-11,-7 12,6-6,-8 7,1 0,-8 1,-1 5,-6-3,-1 9,0-14,-1 7,1-3,1 1,6 3,1-5,8-1,-1 0,0 0,-6 1,-2 6,-7-5,1 11,5-5,-5 6,4-10,7 2,-2-10,10 4,-4 6,-1-4,-6 5,4-7,-11 7,5-5,-6 11,-1-10,1-1,-1-2,0-4,1-1,6-2,-4 0,11-5,-6 6,8-8,-8 7,0-5,-1 11,-4-11,4 12,-5-12,-2 12,1-6,0 1,0 5,0-12,6 5,-4 0,5-4,-8 10,2-10,-2 10,2-11,-2 12,2-12,-2 12,1-5,0 0,0 5,-6-6,4 8,1-1,-3 1,7-1,-9 1,5-1,1-5,-1 4,1-11,-1 11,1-5,0 0,0 5,0-12,0 11,0-10,0 10,0-10,0 10,0-11,0 6,1-1,-1-5,0 12,0-12,0 5,0 0,-5-5,3 5,-4 1,6 0,-6 1,4 5,-10-5,11 0,-10 4,9-4,-10 0,10 5,-9-12,9 12,-4-6,0 1,-2 5,7-24,-9 21,15-21,-10 17,0-7,4 1,-5-1,1 1,4-1,-4 1,5-1,1 1,0-1,-7 1,5 6,-5-5,6 12,-6-12,4 12,-9-5,8 7,-3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30.2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74 133,'0'48,"0"-7,0-28,0-1,0 7,0-5,0 5,0 0,0 1,0 8,0-1,0 0,0 9,0 1,0 0,0 6,0-6,0 0,0 6,0-14,0 14,0-13,6 5,-4 0,4-6,0 6,-5-7,11-1,-10 8,10-6,-10 6,10-8,-11 1,12 7,1 6,2-2,-3 8,0-10,-5 0,7 15,0-12,0 14,1 0,-1-7,0 7,1 0,-1-7,7 6,-5-8,4 0,-6 0,0 0,0 0,0-8,6 26,-5-21,6 23,-8-28,1 6,-7-14,4 7,-3-1,5 2,0 0,1 6,0-6,-1 0,1 6,-1-6,1 0,-1 6,-6-13,6 13,-7-14,1 26,5-15,-11 17,11-12,-11 0,4-8,-6 6,7-6,-5 0,4 6,-6-14,0 7,7-9,-6 0,11 1,-10-1,9-6,-9 4,9-4,-4 0,7 4,-7-11,10 17,-8-9,11 11,-7-5,1-1,0 0,0 8,0-5,0 5,-1-8,1 1,-1-8,1 6,-2-12,2 12,-2-12,1 5,-6-7,4 0,-4 1,5 5,1-5,-1 0,0-2,1-5,-1 7,0-1,7-5,-5 4,5-4,-6 5,-1-5,1 4,-1-4,0 5,0 0,1-5,-1 4,5 0,-4-3,-2 7,5-13,-8 8,14-9,-8 4,3-5,1 0,2 0,0 0,6 0,-6 0,7 0,1 0,-1 0,0 0,-6 0,5 0,-12 0,11 0,-11 0,5 0,-1 0,-4 0,4 0,-6-10,-5-11,-2 1,-5-12,0 11,0 1,-6-6,-2 5,-6-7,-6 7,5-5,-11 10,10-10,-10 11,12-4,-12-1,5 5,0-4,-5 5,12 2,-12-2,12 1,-5 0,6 1,1-1,-1 1,6-1,-4 1,4-1,-5 1,-1-8,0 6,5-12,-3 12,4-12,-6 12,0-12,-6 0,4 4,2-3,1 6,5 4,-6-4,6 0,-4 5,9-5,-9 6,10 1,-10-7,4 6,0-6,-4 7,9 0,-9-6,-1 4,3-4,-2 5,5 1,-1-7,0 4,-5-4,11 7,-11-8,5 6,-1-5,-3 0,9 5,-4-6,0 1,-1 5,-1-12,-4 5,11 0,-12-4,6 4,-1-7,-4 1,4-1,-6 1,6-1,-4 1,4-1,1 1,-5 6,4-5,1 12,-4-6,4 8,0-1,-10-5,14-2,-13 0,9 1,0 6,-4 1,4-1,0-6,-4 5,3-12,-5 12,6-5,-5 0,5 4,-1-11,-3 12,4-12,0 12,-5-5,11 6,-11 1,5-13,0 10,-5-10,11 12,-5-6,0 5,-1-12,0 12,-6-12,12 12,-11-12,5 12,-7-5,1-1,1 6,-8-12,-1 6,-1-8,-11-1,15-6,-16 10,18-9,-4 13,6-7,1 7,5 2,-3 12,10-9,-5 3,6-6,0-6,0 12,0-7,0 2,0 4,0-4,0 0,0 4,0-11,0 11,0-12,0 12,0-12,0 5,0 1,0 0,0 1,0 5,0-5,0 0,0 4,0-4,0 0,-5 5,3-5,-9 0,10 5,-5-4,6 1,0 4,0-10,0 3,0 0,0 1,0 0,0-2,0 0,0-5,0 12,0-5,-6 1,5 5,-5-4,6-2,0-2,0 0,0-5,-6 5,5 1,-5-6,6 5,-6 0,5 2,-5 6,1-5,3 4,-3-4,-1 6,5-6,-5 5,1-10,3 10,-3-11,5 3,-6-7,4 8,-4-6,0 12,5-12,-10 11,9-3,-3 5,5-4,-6-2,-1 1,-5 0,-1-1,0 5,0-5,6 6,-4 1,4-1,-4 1,-1 1,0-7,0 5,-1-5,1 5,-1 0,6 1,-4-1,4 1,-5-1,-6 1,5 5,-4 2,4 0,26 45,-8-23,29 47,-19-35,7 14,-8-13,0 13,8-6,-6 0,5 6,-7-14,0 6,0 0,0-5,0-2,-7-2,5-5,-11-1,11-1,-11 0,10-5,-3 12,5-5,-6-1,6 6,-6-5,7 6,-1 0,2 9,-1 5,-6-3,4 2,-11-13,5 0,0-6,-5 4,5-11,-6 12,0-5,0-1,0 6,0-5,0-1,6 6,-5-5,5 6,1 0,-6-6,5 5,0-6,-4 1,16 17,-15-21,15 21,-16-18,9 1,-3 5,-1-6,4 1,-3 5,-1-12,5 11,-11-11,11 12,-10-12,10 5,-11 0,10 2,-9-1,10 11,-5-15,1 15,3-17,-10 12,10-6,-4 1,7 5,-7-12,5 11,-5-11,7 12,-7-5,5 6,-5 0,7-6,-7 5,5-6,-11 8,5-8,0 6,-4-12,4 5,-1-1,-3-4,3 3,-5 1,0-5,11 5,2-6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37.29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0,'46'0,"13"0,-28 0,30 0,-21 0,23 0,-16 0,7 0,-17 0,6 0,-6 0,0 0,6 0,-14 0,6 0,0 0,-6 0,6 0,0 0,-6 0,6 0,1 0,-7 0,6 0,0 0,-6 0,7 0,-9 0,0 0,1 0,-1 0,0 0,0 0,1 0,-1 0,-6 6,4-5,-4 10,6-9,0 4,1 0,-1-4,0 4,1-6,-8 0,18 0,-14 0,9 0,-8 0,-4 0,6 0,1 0,-1 0,0 0,1 0,-1 0,-6 0,4 0,-4-7,6 6,-6-5,5 6,-6 0,8 0,-1 0,0 0,-6 0,10 0,-16 0,10 0,-13 0,0 0,6-6,-4 5,4-5,1 6,-6 0,6-5,-1 3,-4-3,4 5,-6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39.06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1523 28,'-74'0,"6"0,4 0,5 0,-16 0,-1 0,8 0,-18 0,27 0,-14 0,25 0,2 0,3 0,13 0,-5 0,8 0,-1 0,1 0,-1 0,1 0,-1 0,7 0,-5-12,12 9,-12-9,5 12,1 0,-6 0,11 0,-10 0,10 0,-10 0,10 0,-4 0,1 0,4 0,-4 0,0 0,4 0,-4 0,0 0,4 0,-3 0,-1 0,-1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42.58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1920,'48'-35,"-8"2,-28 26,1 0,5-10,-5 14,5-13,-6 9,1 0,5-5,-5 5,5-5,-5 5,-1-4,0 4,6-6,-4 1,10-1,-10 0,5 6,-6-5,6 5,-5-6,4 0,1 0,-5 1,5-1,-6 0,0-6,-1 5,8-6,-7 7,6 0,-6 1,-1-1,0 1,7-1,-5 0,5 0,-6 0,-1 6,0-4,7 4,-5 0,5-5,-6 5,-1 0,6-10,-4 9,10-5,-10 2,5 4,-6 0,6-4,-5 3,5 1,-7-4,0 9,6-14,-4 13,10-15,-10 11,5-6,-6 1,-1-1,0 1,1-1,-1 1,1-1,-1 0,0 1,1-1,6 6,-5-4,5 4,-7-5,0 5,7-5,-5 11,5-11,0 4,-5 1,5-5,0 5,-5-6,12-1,-12 7,12-5,-12 5,5-1,0-3,-5 3,10-10,-10 4,11-5,-11 7,5-2,-7 2,7-1,-5 0,5 0,-7 1,1-1,6 0,-5 0,5 0,0 6,-5-4,5 4,0-6,-5 6,5-5,-1 5,2-6,-1 6,0-5,-6 11,-1-11,6 6,-4-1,4-5,1 5,-5-6,5 0,-7 0,0 1,1-1,-1 1,0-1,1 1,-1-1,1 1,-1 5,0-4,1 4,-1-6,0 1,7-2,-5 7,5-4,-6 4,6-7,-5 7,5-4,0 3,-5-5,5 6,0-5,-5 5,5-6,0 0,-5 0,10-6,-3 5,-2-4,0 4,0 1,-5 1,5 4,0-4,-5 5,5-6,-6 6,-1-4,0 4,6-6,-4 7,4-6,-6 11,6-10,-5 9,5-9,0 10,-10-10,14 9,-9-3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48.66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0,'41'0,"-7"0,-21 0,-1 0,6 0,0 0,2 0,-2 0,-6 0,6 0,-5 0,12 0,-11 0,5 0,0 0,-5 0,12 0,-12 0,11 0,-4 0,0 0,4 0,-4 0,0 0,4 0,-11 0,12 0,-12 0,12 0,-6 0,1 0,5 0,-5 0,6 0,0 0,-6 0,5 0,-6 0,8 0,-8 0,6 0,-12 0,12 0,-7 0,8 0,-8 0,0 0,0 0,-5 0,5 0,-1 0,-4 0,10 0,-10 0,5 0,0 6,-5-4,12 4,-12-6,5 0,6 0,-10 0,10 0,-6 0,-5 0,5 0,-2 0,-3 0,11 0,-11 0,5 0,-1 0,2 0,-1 0,0 0,-6 0,5 0,-5 0,9 0,-8 0,9 0,-2 0,6 0,0 0,1 0,-8 0,6 0,-12 0,5 0,-1 0,1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50.43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2325 53,'-56'0,"-3"0,22 0,-18 0,8 0,-7 0,-11 0,6 0,-16 0,18 0,-6 0,16 0,-17 0,25 0,-23 0,23 0,-15 0,9 0,-1 0,1 0,8 0,-6 0,13 0,-13 0,-6 0,1 0,-10 0,13 0,0 0,0 0,8 0,-7 0,15 0,-14 0,13 0,-13 0,14 0,-7 0,9 0,-1 0,1 0,-1 0,1 0,-1 0,1 0,-1-12,-11 8,15-8,-14 12,24 0,-12 0,12 0,-12 0,11-5,-4 3,1-3,4 5,-4 0,0-6,-2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0:52:57.6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0,'47'0,"-6"0,-24 0,0 0,1 0,-1 0,0 0,0 0,-1 0,1 0,-1 0,1 0,1 0,-1 0,9 0,-6 0,16 0,-17 0,8 0,-10 0,0 0,0 0,1 0,-2 0,1 0,-1 0,0 0,0 0,2 0,-1 0,9 0,-6 0,6 0,-8 0,-1 0,0 0,0 0,0 0,-1 0,1 0,-1 0,2 0,-1 0,0 0,-1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2:55.39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0,'0'49,"0"-1,6-27,1-6,0 9,-1-8,-1 4,-3 6,9-5,-9-1,10 6,-11-12,5 12,0-12,-5 5,11 0,-11-5,6 5,-1 0,-5-5,11 11,-10-11,10 12,-11-6,12 8,-6-1,1-6,4 4,-11-4,12 6,-12-6,11 5,-4-6,-1 1,6 5,-12-6,11 8,-4-1,-1 0,6 1,-6-1,7 0,-7 1,6-1,-6 6,6-4,-6-3,5-1,-5-11,1 12,-3-12,1 12,-4-6,10 8,-11-1,12 0,-12 1,11-1,-4 0,5-6,-6 5,4-12,-4 5,5-7,7 12,-5-8,4 8,-6-11,1-1,0 7,-1-5,1 5,0-7,-1 1,0-1,1 7,0-5,0 5,0 0,-1-5,2 12,-2-12,2 11,-2-10,1 9,-1-10,1 3,-7 2,5-5,-9 5,9-6,-10 6,10-5,-4 5,6 0,-1-5,2 12,-2-13,2 13,-1-5,0-1,1 6,5-5,-4 6,16 6,-8-4,4 3,-8-4,-6-8,1 6,5-5,-4 6,4-6,-5 4,-2-11,2 12,-2-12,1 5,0-6,-6-1,4 0,-5 6,7-4,-7 3,5-4,-4 4,6-3,-6 4,4-6,-5 1,7-1,-1 0,-5 1,4-1,-4 1,5-1,1 6,-1-5,0 5,-5-5,4-1,-4 0,6 7,-6-5,4 5,-4-6,0-1,4 6,-4-4,0 4,4-6,-10 0,16 6,-9-4,4 3,-2-5,-8 0,9 5,-5-4,1 5,14-12,-12-1,13-5,-15 21,3-15,1 15,2-16,5-3,-1 3,-4 1,4 1,-5 4,0 2,-5-2,9 1,-3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03.377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2705 206,'-57'0,"-2"0,22 0,-17 0,-13 0,8 0,-25 0,25 0,-27 0,18 0,-7 0,18 0,3 0,9 0,8 0,1 0,9 0,-1 0,7-5,2 4,7-5,-6 6,0 0,0 0,69-10,-20 7,48-7,-36 3,-6 6,8-6,9 0,-6 5,6-12,-9 12,-8-11,6 12,-6-12,8 4,-8 1,6-6,-14 7,6-2,-7-3,-1 10,-6-9,-2 4,-7 0,6 1,-5 1,4 4,0-4,-4 5,-56 0,22 0,-57 0,41 0,-8 6,0-4,0 11,-10-4,8 0,-7 4,0-4,6 0,-6 5,0-13,7 13,-17-13,17 6,-16-7,15 0,-6 0,0 0,-3 0,1 0,2 0,9 0,0 0,-1 0,9 0,-6 0,14 0,-7 0,9 0,-1 0,7 0,-4 0,4 0,-7 0,7 0,-4 0,10 0,-11 0,7 0,-9 0,9 0,-1 0,1 6,5-4,-12 4,5-6,0 0,-4 0,4 0,0 0,-5 0,5 0,0 0,2 0,0 0,5 0,-12 0,12 0,-18 0,17 0,-10 0,13-6,-1 5,-5-5,5 6,-4 0,-1-5,5 3,-12-3,11 5,-5 0,-6 0,10 0,-10 0,13 0,0 0,-11-11,9 3,-9-4,11 6,0 1,0-7,-1-6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06.30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0 0,'55'0,"-5"0,-30 0,6 0,-6 0,8 0,-8 6,-1-5,0 11,-5-11,5 11,-6-11,5 10,-5-9,5 3,7 1,-10-5,9 4,-11 1,6-5,-5 5,5-6,0 0,-5 0,5 0,5 5,-8-3,15 3,-17-5,11 6,-11-4,12 4,-5-6,0 5,-2-3,0 3,-5-5,11 0,-11 6,12-5,-5 5,-1-6,6 0,-5 0,6 0,0 0,1 0,-1 0,-6 0,4 0,-4 0,6 0,6 0,-4 0,-3 0,0 0,-6 0,7 0,1 0,-1 0,8 0,-5 0,5 0,-8 0,0 0,1 0,7 0,-6 0,6 0,0 0,-5 0,5 0,-8 0,1 0,11 0,-9 0,10-7,-13 6,1-5,-1 6,0 0,0 0,-6-6,5 5,-6-5,8 6,-8 0,6 0,-12 0,12 0,-12 0,5 0,0 0,-5 0,5 0,-1-5,-5 3,5-3,1 5,-5 0,5 0,-1 0,-4 0,4 0,-1 0,-3 0,4 0,0 0,-4 0,3 0,-10 21,-2-10,-5 17,0-16,0 1,0 5,0-5,0 5,-23-11,12-2,-19-5,18 0,-8 0,6 0,-5 0,0 0,5 0,-12 6,12-5,-5 11,0-11,4 10,-10-9,10 8,-10-8,10 3,-10 1,10-4,-10 4,10 0,-10-5,10 4,-4-5,1 0,5 0,-4 0,0 0,-3 0,0 0,-5 0,10 0,-10 0,10 0,-10 0,10 0,-4 0,1 0,4 0,-4 0,-7 0,10 0,-10 0,13 0,-1 0,-5 0,5 0,-4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09.38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1621 482,'52'0,"-12"0,-21 0,0 0,-4 0,10 0,-11 0,5 0,0 0,-5 0,5 0,6 0,-10 0,9 0,-11 0,-1 0,6 0,-4 0,3 0,2 0,-5 0,5 0,-1 0,-4 0,4 0,0 0,-5 0,5 0,7 0,-3 0,4-6,0 5,-12-5,11 6,-11 0,5 0,-1 0,-4 0,4 0,1 0,-5 0,5 0,-1 0,2 0,0 0,-1 0,-7 0,6 0,-4 0,3 0,0 0,-3 0,7 0,-8 0,4 0,-5-16,-6 0,0-9,-6 6,0 0,0 4,0-4,0-6,0 10,0-10,0 12,0 1,0-7,0-2,0 0,0-5,0 5,-6 1,5-6,-10 12,9-6,-9 8,10-1,-10-4,-1 8,-2-1,-9 10,3 0,-7 0,0 0,-1 0,1 0,-1 0,1 6,-1-5,7 11,-5-11,6 11,-8-11,1 5,6 0,-5-5,5 11,-7-11,8 5,-6 1,5 0,-7 7,7-1,-4-6,4 5,0-5,-5 0,12 4,-12-3,12-1,-5-1,-1 0,6-5,-5 11,0-11,5 5,-6-1,1-3,-7 9,-3-10,2 5,2 0,4-5,0 5,-5 0,5-4,0 4,-5-6,12 0,-12 6,12-5,-12 6,12-7,-12 0,12 5,-12-4,12 5,-12-6,12 0,-12 0,12 0,-5 0,-6 0,9 0,-15 0,17 0,-6 0,2 5,4-3,-10 3,9-5,-4 0,2 6,3-5,-4 5,0-1,-3-4,1 10,1-9,7 3,-6-5,-3 0,1 0,1 0,0 0,-2 0,1 0,-6 0,5 0,-7 0,8 0,-6 0,5 0,-7 0,1 0,-1 0,1 0,-1 0,1 0,-1 0,1 0,6 0,-5 0,12 6,-5-5,0 5,5-1,-4-3,1 3,3-5,-4 0,1 0,4 0,-10 0,10 0,-4 0,-8 0,9 0,-8 0,11 0,1 0,-6-5,5 3,-5-3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12.273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0 1,'46'0,"-10"0,-11 0,-11 0,12 0,-5 0,-1 0,6 0,-5 0,-1 0,6 0,-12 0,12 0,-6 0,8 6,-1-5,0 5,1-6,-8 0,6 0,-6 0,7 0,-6 0,5 0,-6 0,1 0,5 0,-6 0,7 0,1 0,-1 0,-6 0,4 0,-4 0,0 0,4 0,-11 6,5-5,0 5,-5-6,5 0,-1 0,-4 0,3 0,1 5,3-3,-2 3,7-5,-12 0,12 0,-6 0,1 0,5 0,-6 0,8 0,-1 0,0 0,1 0,-1 0,0 0,1 0,7 0,-6 0,14 0,-6 0,8 0,-8 0,6 0,-6 0,0 0,-2 0,-7 0,-1 0,0 0,1-6,-1 4,-6-4,4 6,-4 0,0 0,4 0,-11 0,12 0,-5 0,6 0,-6 0,4 0,8 0,-3 0,10 0,-13 0,0 0,8 0,-5 0,5 0,-8 0,1 0,-1 0,0 0,-6 0,5 0,-13 0,6 0,-1 0,-4 11,-2 3,-7 5,1 0,-5-6,4 4,-5 1,0 0,0 0,0-1,0-3,0 4,0 0,0-5,0 5,-22-12,4-1,-14-5,6 0,6 0,-1 0,-5 0,12 0,-12 0,5 0,0 0,-5 0,12 0,-12 0,5 0,-6 0,-1 0,1 0,-1 0,1 0,-1 6,7-4,2 4,7-6,-6 0,5 0,-10 0,10 0,-5 0,0 0,5 0,-5 0,5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15.27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2171 264,'48'0,"-3"0,-18 0,1 0,-8 0,6 0,-5 0,-1 0,-1 0,-6 0,4 0,-3 0,3 0,1 0,-5 0,5 0,1 0,-5 0,5 0,0 0,-5 0,5 0,-1 0,-5 0,5 0,-1 0,-4 0,4 0,1 0,-4 0,11 0,-11 0,4 0,0 0,-4-6,3 5,0-10,-4 9,4-8,-5 3,-5-10,-2-2,-5 0,0-7,0 5,0 0,0-5,0 12,0-5,0 1,0 4,-16 2,-8 13,-10 7,-1 0,7 4,1-10,-8 4,5 0,1-5,4 5,4-6,0 0,-5 0,12 0,-5 0,-1 0,6 0,-5 0,0 0,5 0,-12 0,5 0,0 0,-5 0,12 0,-12 0,12 0,-12 0,12 0,-12 0,12 0,-12 0,12 0,-12 6,12-4,-12 4,12-6,-6 0,3 0,3 0,-4 0,-1 0,-2 0,-7 0,1 0,-1 0,1 0,-8 0,12 0,-11 0,20 0,-5 6,1-5,-1 4,0-5,-5 0,3 0,-7 0,1 0,-8 0,5 6,-5-4,7 4,1-6,-1 0,7 0,-4 0,4 0,-7 0,1 6,-1-4,1 4,-1-6,7 0,-5 0,12 0,-5 0,0 0,5 0,-5 0,1 0,4 0,-4 0,0 0,-3 0,2 0,-1 0,1 0,5 0,-12 0,5 0,0 0,-5 0,6 0,-1 0,-5 0,12 0,-12 0,5 0,0 0,-5 0,6 0,-8 0,1 0,-1 0,1 0,-1 0,1 0,-1 0,7 0,-5 0,12 0,-12 0,12 0,-5 0,0 0,-2 0,0-6,-5 5,-7-5,9 6,-14 0,24 0,-12 0,12 0,-5 0,0 0,6 0,-5 0,0-5,-1-2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24.85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1,'47'0,"-4"0,-15 0,-1 0,0 0,1 0,-1 0,0 0,9 0,-7 0,14 0,-14 0,6 0,-7 0,7 0,-6 0,6 0,-7 0,-1 0,0 0,0 0,-6 0,5 0,-6 0,1 0,5 0,-6 0,8 0,-8 0,6 0,-5 0,6 0,-7 0,6 0,-5 0,-1 0,6 0,-12 0,12 0,-12 0,17 0,-16 0,16 0,-10 0,0 0,4 0,-4 0,6 0,-6 0,-2 0,0 6,-5-5,5 5,6-6,-10 6,9-5,-5 5,-5-6,12 0,-12 0,12 0,-12 0,12 6,-12-5,5 5,-2-6,-3 0,-69 7,32 1,-60 0,56 4,-1-10,1 10,6-11,2 5,-1 0,6-4,-5 4,1-6,4 0,-4 0,0 0,4 0,-4 0,0 0,-3 0,2 6,-1-5,8 10,-6-10,-3 11,1-11,1 5,7 0,-7-5,5 5,-4-6,1 0,4 0,-9 0,14 15,-2-5,10 12,0-4,0-4,0 4,0 0,0-5,0 5,-28-11,9-2,-17-5,10 0,5 0,0 0,2-6,6 5,-5-5,-2 6,-6 0,6 0,2-5,-2 3,6-3,-5 5,0 0,5 0,-12-6,12 4,-6-4,1 6,5 0,-5 0,1 0,4 0,-4 0,0-6,4 5,-4-5,1 6,-1-5,0 3,1-3,5 5,-6 0,4 0,-5 0,2 0,-2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28.13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1107,'52'0,"-4"0,-29 0,-2 0,-5 0,6 0,-4 0,3 0,1-6,-4 5,3-10,-4 4,-1-6,6 1,-4-1,4 1,-6-1,0 1,1-1,6 0,1 0,1-1,-2 1,0 0,-5 0,5 6,-7-4,7 3,-5-5,12 0,-12 0,5 0,0 0,-5 0,5 6,-7-5,1 6,5-7,-5 1,5-1,-5 6,-1-4,0 4,0-5,1-1,-1 7,0-6,0 6,0-7,0 1,-5 0,10-1,-9 1,10-1,-6 0,0 6,1-4,-1 4,0-5,6-1,-4 6,4-4,-6 4,1 0,4-10,-3 9,4-10,-6 6,0 0,0-1,1 1,-1-1,0 0,1 1,-1-1,7 0,-5 1,5-2,-7 2,1-1,-1 1,1-1,-1 1,0-1,1 1,-1-1,0 1,1 5,-1-5,0 6,1-7,-1 1,0-1,0 7,0-5,1 4,-1-6,0 0,1 6,4-4,-3 10,3-10,-5 4,0 0,5-4,-4 5,4-1,-5-4,0 5,0-6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46.30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1416 426,'-58'0,"11"0,-5 0,12 0,-14 0,0 0,7 0,-17 0,8 0,0 0,-8 0,17 0,-16 0,15-7,-6 5,9-4,8 6,-6 0,13 0,1 0,4-6,10 4,-4-4,0 6,5-6,-12 5,12-5,-12 6,12-5,-6 3,1-9,5 9,-11-4,11 6,-4-6,6 0,-5-1,4 2,-4 5,-1 0,4 0,-4-5,1 3,8-14,-1 3,10-5,0 0,0 5,0-5,0 4,0-4,0 0,0 4,0-4,0 0,0 4,0-4,0 0,0 4,0-4,0 0,0 4,15 2,0 7,9 5,-6 0,-5 0,5 0,-5 0,12 0,-11 0,5 0,0 0,-5 0,5 0,0 0,-5 0,5 0,0 0,-5 0,12 0,-6 0,1 0,5 0,-6 0,1 0,5 0,-12 0,5 0,-1 0,-5 0,5 0,0 0,-4 0,4 0,6 0,-9 0,10 0,-13 0,1 0,4 0,-3 0,4 0,1 0,-5 0,5 0,0 0,-5 0,12 0,-12 0,11 0,-4 0,6 0,-6 0,5 0,-6 0,8 0,-1 0,-6 0,5 0,-6 0,8 0,-1 0,0 0,-6 0,5 0,-12 0,11 0,-4 0,0 0,-2 0,-7 0,6 0,-5 0,5 0,0 0,-4 0,4 0,0 0,-5 0,5 0,0 0,-5 0,5 0,-6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8T03:53:50.15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1406 82,'-56'0,"13"5,9-4,18 5,-18-6,13 0,0 0,2 0,0 0,-1 0,-7 0,7 0,-6 0,6 0,-1 0,2 0,-1 0,6 5,-12 3,12-1,-5-1,0 0,5-5,-12 5,12 0,-12-5,12 5,-6-6,1 6,5-5,-5 5,1 0,4-5,-4 5,5-1,-5-3,4 8,-4-3,6 0,-1 4,1-4,0 5,0 0,0 0,5 0,-4 0,4 1,-6-1,1 0,5 1,-4-1,4 0,-6 1,1 5,-1-5,6 5,-4-5,10-1,-11 6,6-5,-1 5,-4-6,10 6,-10-4,9 3,-3 1,5-4,0 4,0 0,0-5,0 5,0-1,0-3,0 4,0-1,-6-3,5 4,-11-6,6 5,-1-4,-9 4,8-5,-10-5,6 9,-1-13,0 13,-5-9,4 0,-4-1,6-1,-6 2,4 0,-11 4,11-9,-5 9,6-4,1 0,-7 4,6-10,-5 5,63-29,-26 10,48-18,-40 17,0 1,1-1,-1 0,0 0,1 0,-1-6,0 5,-6-4,5-1,-12 6,12-6,-12 7,5 0,-7 0,0 6,6-9,-5 8,5-5,-6 2,-5 4,10-11,-9 4,10 2,-6 1,0 4,1-6,-1 1,-5-1,9 1,-13-1,14 0,-10 1,5 5,0-10,1 14,-1-13,0 9,0-5,1-1,-1 6,0-4,0 4,6-5,-4-1,4 1,-6-1,0 1,1-1,-1 1,1-1,-1 0,0 7,1-6,-1 5,6 0,-4-4,3 4,-4 0,-1-4,0 4,6-5,-4 5,4 1,-6 1,6-2,-5-6,5 6,-6-3,0 3,0-5,0 0,0 5,1-4,-1 4,0-5,0-1,-1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1T01:28:58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18,'45'0,"-6"0,-22 0,0-7,0 5,1-6,-1 8,0 0,0 0,0 0,0 0,1 0,-1 0,0 0,0 0,0 0,0 0,0 0,-1 0,0 0,0 0,0 0,2 0,-2 0,2 0,-2 0,1 0,-1 0,0 0,0 0,1 0,0 0,0 0,1 0,-1 0,0 0,0 0,0 0,-1 0,0 0,0 0,1 0,0 0,0 0,1 0,-2 0,1 0,-1 0,0 0,1 0,0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51705-96B6-324A-8716-479E9A3B39C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242B4-7571-FA4E-85F7-B3767B8A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5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Teachmeanatomy.com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Michigan University questions: https://</a:t>
            </a:r>
            <a:r>
              <a:rPr lang="en-US" dirty="0" err="1"/>
              <a:t>web.archive.org</a:t>
            </a:r>
            <a:r>
              <a:rPr lang="en-US" dirty="0"/>
              <a:t>/web/20170728121704/http://</a:t>
            </a:r>
            <a:r>
              <a:rPr lang="en-US" dirty="0" err="1"/>
              <a:t>www.med.umich.edu</a:t>
            </a:r>
            <a:r>
              <a:rPr lang="en-US" dirty="0"/>
              <a:t>/</a:t>
            </a:r>
            <a:r>
              <a:rPr lang="en-US" dirty="0" err="1"/>
              <a:t>lrc</a:t>
            </a:r>
            <a:r>
              <a:rPr lang="en-US" dirty="0"/>
              <a:t>/</a:t>
            </a:r>
            <a:r>
              <a:rPr lang="en-US" dirty="0" err="1"/>
              <a:t>coursepages</a:t>
            </a:r>
            <a:r>
              <a:rPr lang="en-US" dirty="0"/>
              <a:t>/m1/anatomy2010/html/</a:t>
            </a:r>
            <a:r>
              <a:rPr lang="en-US" dirty="0" err="1"/>
              <a:t>courseinfo</a:t>
            </a:r>
            <a:r>
              <a:rPr lang="en-US" dirty="0"/>
              <a:t>/</a:t>
            </a:r>
            <a:r>
              <a:rPr lang="en-US" dirty="0" err="1"/>
              <a:t>mich_quiz_index.html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BRS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Grey’s Anatomy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Aid: mnemonics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54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Quadrangular space and Triangular space: contents supply </a:t>
            </a:r>
            <a:r>
              <a:rPr lang="en-US" dirty="0">
                <a:solidFill>
                  <a:srgbClr val="FF0000"/>
                </a:solidFill>
              </a:rPr>
              <a:t>Teres minor </a:t>
            </a:r>
            <a:r>
              <a:rPr lang="en-US" dirty="0"/>
              <a:t>(only ones with </a:t>
            </a:r>
            <a:r>
              <a:rPr lang="en-US" dirty="0">
                <a:solidFill>
                  <a:srgbClr val="FF0000"/>
                </a:solidFill>
              </a:rPr>
              <a:t>Teres minor </a:t>
            </a:r>
            <a:r>
              <a:rPr lang="en-US" dirty="0"/>
              <a:t>as a border).</a:t>
            </a:r>
          </a:p>
          <a:p>
            <a:r>
              <a:rPr lang="en-US" dirty="0"/>
              <a:t>Triangular interval: more distal and supplies the posterior 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0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how breast CA for example travels. So if there is cancer found in apical, then the next place to check would be supraclavicular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6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Best thing to do is memorize it and then know what muscle goes to each part. Then I try to think of their actions.</a:t>
            </a:r>
          </a:p>
          <a:p>
            <a:endParaRPr lang="en-US" dirty="0"/>
          </a:p>
          <a:p>
            <a:r>
              <a:rPr lang="en-US" dirty="0"/>
              <a:t>“Randy Travis Drinks Cold Beer”: Roots, Trunks, Divisions, Cords Branches </a:t>
            </a:r>
          </a:p>
          <a:p>
            <a:r>
              <a:rPr lang="en-US" dirty="0"/>
              <a:t>MARMU: Musculocutaneous, Axillary, </a:t>
            </a:r>
            <a:r>
              <a:rPr lang="en-US"/>
              <a:t>Radial, Median, Ulnar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3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which is lateral and which is medial and what they drain into.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30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Musculocutaneous pierces </a:t>
            </a:r>
            <a:r>
              <a:rPr lang="en-US" dirty="0" err="1"/>
              <a:t>coacobrachialis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13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N travels through pronator teres and gives off the anterior 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8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06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36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scaphoid and go on the bottom row then start on the top row from lateral to medial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1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Costal  means rib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22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91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41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4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Ipsilateral = same side</a:t>
            </a:r>
          </a:p>
          <a:p>
            <a:endParaRPr lang="en-US" dirty="0"/>
          </a:p>
          <a:p>
            <a:r>
              <a:rPr lang="en-US" dirty="0"/>
              <a:t>Clinical note: Triangle of Auscultation (borders: </a:t>
            </a:r>
            <a:r>
              <a:rPr lang="en-US" dirty="0" err="1"/>
              <a:t>Lats</a:t>
            </a:r>
            <a:r>
              <a:rPr lang="en-US" dirty="0"/>
              <a:t>, Medical </a:t>
            </a:r>
            <a:r>
              <a:rPr lang="en-US" dirty="0" err="1"/>
              <a:t>Scap</a:t>
            </a:r>
            <a:r>
              <a:rPr lang="en-US" dirty="0"/>
              <a:t>, Traps at 6</a:t>
            </a:r>
            <a:r>
              <a:rPr lang="en-US" baseline="30000" dirty="0"/>
              <a:t>th</a:t>
            </a:r>
            <a:r>
              <a:rPr lang="en-US" dirty="0"/>
              <a:t> intercostal space)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08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get help if you don’t understand this concept!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8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 = </a:t>
            </a:r>
            <a:r>
              <a:rPr lang="en-US" dirty="0" err="1"/>
              <a:t>cracoaromial</a:t>
            </a:r>
            <a:endParaRPr lang="en-US" dirty="0"/>
          </a:p>
          <a:p>
            <a:r>
              <a:rPr lang="en-US" dirty="0"/>
              <a:t>AC = acromioclavicular </a:t>
            </a:r>
          </a:p>
          <a:p>
            <a:r>
              <a:rPr lang="en-US" dirty="0"/>
              <a:t>CC = coracoclavicular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thoracic Nerve: comes off of C5-C7-- “ C5, C6, C7—wings to heaven”</a:t>
            </a:r>
          </a:p>
          <a:p>
            <a:r>
              <a:rPr lang="en-US" dirty="0"/>
              <a:t>Lateral thoracic artery: off of axillary a. (Sixties Teens </a:t>
            </a:r>
            <a:r>
              <a:rPr lang="en-US" b="1" dirty="0"/>
              <a:t>Love</a:t>
            </a:r>
            <a:r>
              <a:rPr lang="en-US" b="0" dirty="0"/>
              <a:t> Sex and Pot)</a:t>
            </a:r>
          </a:p>
          <a:p>
            <a:endParaRPr lang="en-US" b="0" dirty="0"/>
          </a:p>
          <a:p>
            <a:r>
              <a:rPr lang="en-US" b="0" dirty="0"/>
              <a:t>Abductors: 1</a:t>
            </a:r>
            <a:r>
              <a:rPr lang="en-US" b="0" baseline="30000" dirty="0"/>
              <a:t>st</a:t>
            </a:r>
            <a:r>
              <a:rPr lang="en-US" b="0" dirty="0"/>
              <a:t> 15 degrees: supraspinatus</a:t>
            </a:r>
          </a:p>
          <a:p>
            <a:r>
              <a:rPr lang="en-US" b="0" dirty="0"/>
              <a:t>	15-100 degrees: deltoid</a:t>
            </a:r>
          </a:p>
          <a:p>
            <a:r>
              <a:rPr lang="en-US" b="0" dirty="0"/>
              <a:t>	&gt;100 degrees: serratus anterior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69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is actually over minor in this case but usually is minor over major.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Thoracoacromial</a:t>
            </a:r>
            <a:r>
              <a:rPr lang="en-US" dirty="0"/>
              <a:t> artery: comes off axillary a. (Sixties </a:t>
            </a:r>
            <a:r>
              <a:rPr lang="en-US" b="1" dirty="0"/>
              <a:t>Teens</a:t>
            </a:r>
            <a:r>
              <a:rPr lang="en-US" dirty="0"/>
              <a:t> </a:t>
            </a:r>
            <a:r>
              <a:rPr lang="en-US" b="0" dirty="0"/>
              <a:t>Love Sex and Pot)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61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2B4-7571-FA4E-85F7-B3767B8A99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6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A5F5-BF1B-DE46-B2DA-E308343E6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07144-5A39-3D43-A808-D5D1C64A4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2D610-4A6A-F74E-9524-1F79EB92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7A7EF-33FC-A248-A4C1-B5FB110D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3DE49-0937-3E45-97CC-2B210D35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AF39-75FE-2446-BA51-362D1AB6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62A2F-1968-9249-BB4B-B5BDF0555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02BB7-DEB6-D54D-9DA5-F87725B4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1E6EB-F878-354C-8F77-A62A9107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B560D-21B7-0249-86A8-19638064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12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E0198-8110-7C43-828E-ABC42244B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7E681-8628-AC48-9153-F1ED1B32E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5FEFC-C22B-8148-8F46-265B861B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BAEAA-6394-4547-9420-5AC1E3FC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33CC-8274-8E4A-89E5-51BD171E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3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16ED-53D6-1141-AFC6-0B3481E0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4E706-B6B2-6248-89AE-C0548F98C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75A09-A29E-A340-99DD-5658109E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C522A-F150-774C-BAD1-3AB14D3B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61A56-2064-BA48-A00E-3F85BE42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6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EC5B-5193-D544-83CD-ACF9824E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87471-647F-664D-8B51-8BD51DC99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32CD-6474-4F40-9970-E90A594E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72C08-6DDC-9B4A-85E0-940B930E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508A-D1BE-B444-9BAC-7431C3D7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1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A358-8880-C846-8531-CC6FEAD0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BAAF7-5434-A349-BBA9-8168D2D4D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D7C20-6C81-8A4B-9E4C-3CD060DCA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B9610-55F4-2A4C-92FA-9C5D7858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E59FD-0FB1-F848-9165-841CDADA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61F5E-389C-E64C-B095-47362620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7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9E43-2ABD-F247-9F71-77000A5C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C0AF1-1700-C74E-B9C8-4669163A1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6DFD9-4034-1C40-8820-C04F6222C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86145-8976-7E47-BE4E-4799101EF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3AB98-87EA-6C4A-84EB-43AAFD503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477007-841F-9E47-8996-11BF5CBC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91BC5-E9F1-6540-8EB5-D78BF75B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47F09-A779-7644-9CB5-89083F9C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2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6F86-66CB-824D-B90D-EFEFE2EE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3AC30-CE27-1542-B7CB-A643FAE2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73645-A881-4046-8E0B-76898F41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54FC1-6FCE-0E42-95C3-C7DED1FE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4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286C2-BA61-9748-9510-ABB058A1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65460-2333-4A45-A40D-BFB9AF31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397C-84BF-E941-9EE1-37CFE65D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DB0B-08B3-CE44-B478-633D153FA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A6957-2DE8-5E49-8BB1-5F488EFB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E3149-0878-104E-94DA-ACDAD12B3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B310E-32BE-3349-845B-2266E6A7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997E2-117A-C744-ACB1-7FB37BDF6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097AA-D9C4-C446-A8B9-91F9719C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6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53988-4AAC-1941-A610-8F33F062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A61FC7-AB14-7743-9E3B-28070F055F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E656-1A92-0941-A077-B7373FF02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B0683-CACB-4347-8F76-E3BCCF69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AC32F-F755-F447-A9E6-785BAF66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3BFBF-7EEE-2F42-84CB-9CAC7BDE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4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C72F41-08DC-DD46-9386-83510308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2293E-0562-3E4F-B2F0-D75FA98F6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98B7A-CCFB-3540-A49E-4EB6D4DB1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4E0EB-E3D4-6748-AD99-9D75DDDE5E0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FDB8-D12F-3341-84F3-9E9D2D3B5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F68CE-99C2-5C49-9ABB-175FFED41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666C1-9CEE-B248-AD28-8F34E308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0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28.tiff"/><Relationship Id="rId3" Type="http://schemas.openxmlformats.org/officeDocument/2006/relationships/image" Target="../media/image26.tiff"/><Relationship Id="rId7" Type="http://schemas.openxmlformats.org/officeDocument/2006/relationships/image" Target="../media/image39.png"/><Relationship Id="rId12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.xml"/><Relationship Id="rId18" Type="http://schemas.openxmlformats.org/officeDocument/2006/relationships/customXml" Target="../ink/ink26.xml"/><Relationship Id="rId26" Type="http://schemas.openxmlformats.org/officeDocument/2006/relationships/customXml" Target="../ink/ink32.xml"/><Relationship Id="rId39" Type="http://schemas.openxmlformats.org/officeDocument/2006/relationships/image" Target="../media/image52.png"/><Relationship Id="rId21" Type="http://schemas.openxmlformats.org/officeDocument/2006/relationships/image" Target="../media/image48.png"/><Relationship Id="rId34" Type="http://schemas.openxmlformats.org/officeDocument/2006/relationships/customXml" Target="../ink/ink40.xml"/><Relationship Id="rId7" Type="http://schemas.openxmlformats.org/officeDocument/2006/relationships/image" Target="../media/image43.png"/><Relationship Id="rId12" Type="http://schemas.openxmlformats.org/officeDocument/2006/relationships/customXml" Target="../ink/ink21.xml"/><Relationship Id="rId17" Type="http://schemas.openxmlformats.org/officeDocument/2006/relationships/image" Target="../media/image47.png"/><Relationship Id="rId25" Type="http://schemas.openxmlformats.org/officeDocument/2006/relationships/image" Target="../media/image49.png"/><Relationship Id="rId33" Type="http://schemas.openxmlformats.org/officeDocument/2006/relationships/customXml" Target="../ink/ink39.xml"/><Relationship Id="rId38" Type="http://schemas.openxmlformats.org/officeDocument/2006/relationships/customXml" Target="../ink/ink42.xml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25.xml"/><Relationship Id="rId20" Type="http://schemas.openxmlformats.org/officeDocument/2006/relationships/customXml" Target="../ink/ink28.xml"/><Relationship Id="rId29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46.png"/><Relationship Id="rId24" Type="http://schemas.openxmlformats.org/officeDocument/2006/relationships/customXml" Target="../ink/ink31.xml"/><Relationship Id="rId32" Type="http://schemas.openxmlformats.org/officeDocument/2006/relationships/customXml" Target="../ink/ink38.xml"/><Relationship Id="rId37" Type="http://schemas.openxmlformats.org/officeDocument/2006/relationships/image" Target="../media/image51.png"/><Relationship Id="rId5" Type="http://schemas.openxmlformats.org/officeDocument/2006/relationships/image" Target="../media/image42.png"/><Relationship Id="rId15" Type="http://schemas.openxmlformats.org/officeDocument/2006/relationships/customXml" Target="../ink/ink24.xml"/><Relationship Id="rId23" Type="http://schemas.openxmlformats.org/officeDocument/2006/relationships/customXml" Target="../ink/ink30.xml"/><Relationship Id="rId28" Type="http://schemas.openxmlformats.org/officeDocument/2006/relationships/customXml" Target="../ink/ink34.xml"/><Relationship Id="rId36" Type="http://schemas.openxmlformats.org/officeDocument/2006/relationships/customXml" Target="../ink/ink41.xml"/><Relationship Id="rId10" Type="http://schemas.openxmlformats.org/officeDocument/2006/relationships/customXml" Target="../ink/ink20.xml"/><Relationship Id="rId19" Type="http://schemas.openxmlformats.org/officeDocument/2006/relationships/customXml" Target="../ink/ink27.xml"/><Relationship Id="rId31" Type="http://schemas.openxmlformats.org/officeDocument/2006/relationships/customXml" Target="../ink/ink37.xml"/><Relationship Id="rId4" Type="http://schemas.openxmlformats.org/officeDocument/2006/relationships/customXml" Target="../ink/ink17.xml"/><Relationship Id="rId9" Type="http://schemas.openxmlformats.org/officeDocument/2006/relationships/image" Target="../media/image44.png"/><Relationship Id="rId14" Type="http://schemas.openxmlformats.org/officeDocument/2006/relationships/customXml" Target="../ink/ink23.xml"/><Relationship Id="rId22" Type="http://schemas.openxmlformats.org/officeDocument/2006/relationships/customXml" Target="../ink/ink29.xml"/><Relationship Id="rId27" Type="http://schemas.openxmlformats.org/officeDocument/2006/relationships/customXml" Target="../ink/ink33.xml"/><Relationship Id="rId30" Type="http://schemas.openxmlformats.org/officeDocument/2006/relationships/customXml" Target="../ink/ink36.xml"/><Relationship Id="rId35" Type="http://schemas.openxmlformats.org/officeDocument/2006/relationships/image" Target="../media/image50.png"/><Relationship Id="rId8" Type="http://schemas.openxmlformats.org/officeDocument/2006/relationships/customXml" Target="../ink/ink19.xml"/><Relationship Id="rId3" Type="http://schemas.openxmlformats.org/officeDocument/2006/relationships/image" Target="../media/image40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3" Type="http://schemas.openxmlformats.org/officeDocument/2006/relationships/image" Target="../media/image54.tif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.xml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customXml" Target="../ink/ink46.xml"/><Relationship Id="rId4" Type="http://schemas.openxmlformats.org/officeDocument/2006/relationships/customXml" Target="../ink/ink43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customXml" Target="../ink/ink48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customXml" Target="../ink/ink56.xml"/><Relationship Id="rId26" Type="http://schemas.openxmlformats.org/officeDocument/2006/relationships/customXml" Target="../ink/ink60.xml"/><Relationship Id="rId39" Type="http://schemas.openxmlformats.org/officeDocument/2006/relationships/image" Target="../media/image85.png"/><Relationship Id="rId21" Type="http://schemas.openxmlformats.org/officeDocument/2006/relationships/image" Target="../media/image76.png"/><Relationship Id="rId34" Type="http://schemas.openxmlformats.org/officeDocument/2006/relationships/customXml" Target="../ink/ink64.xml"/><Relationship Id="rId42" Type="http://schemas.openxmlformats.org/officeDocument/2006/relationships/customXml" Target="../ink/ink68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55.xml"/><Relationship Id="rId20" Type="http://schemas.openxmlformats.org/officeDocument/2006/relationships/customXml" Target="../ink/ink57.xml"/><Relationship Id="rId29" Type="http://schemas.openxmlformats.org/officeDocument/2006/relationships/image" Target="../media/image80.png"/><Relationship Id="rId41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.xml"/><Relationship Id="rId11" Type="http://schemas.openxmlformats.org/officeDocument/2006/relationships/image" Target="../media/image71.png"/><Relationship Id="rId24" Type="http://schemas.openxmlformats.org/officeDocument/2006/relationships/customXml" Target="../ink/ink59.xml"/><Relationship Id="rId32" Type="http://schemas.openxmlformats.org/officeDocument/2006/relationships/customXml" Target="../ink/ink63.xml"/><Relationship Id="rId37" Type="http://schemas.openxmlformats.org/officeDocument/2006/relationships/image" Target="../media/image84.png"/><Relationship Id="rId40" Type="http://schemas.openxmlformats.org/officeDocument/2006/relationships/customXml" Target="../ink/ink67.xml"/><Relationship Id="rId5" Type="http://schemas.openxmlformats.org/officeDocument/2006/relationships/image" Target="../media/image68.png"/><Relationship Id="rId15" Type="http://schemas.openxmlformats.org/officeDocument/2006/relationships/image" Target="../media/image73.png"/><Relationship Id="rId23" Type="http://schemas.openxmlformats.org/officeDocument/2006/relationships/image" Target="../media/image77.png"/><Relationship Id="rId28" Type="http://schemas.openxmlformats.org/officeDocument/2006/relationships/customXml" Target="../ink/ink61.xml"/><Relationship Id="rId36" Type="http://schemas.openxmlformats.org/officeDocument/2006/relationships/customXml" Target="../ink/ink65.xml"/><Relationship Id="rId10" Type="http://schemas.openxmlformats.org/officeDocument/2006/relationships/customXml" Target="../ink/ink52.xml"/><Relationship Id="rId19" Type="http://schemas.openxmlformats.org/officeDocument/2006/relationships/image" Target="../media/image75.png"/><Relationship Id="rId31" Type="http://schemas.openxmlformats.org/officeDocument/2006/relationships/image" Target="../media/image81.png"/><Relationship Id="rId4" Type="http://schemas.openxmlformats.org/officeDocument/2006/relationships/customXml" Target="../ink/ink49.xml"/><Relationship Id="rId9" Type="http://schemas.openxmlformats.org/officeDocument/2006/relationships/image" Target="../media/image70.png"/><Relationship Id="rId14" Type="http://schemas.openxmlformats.org/officeDocument/2006/relationships/customXml" Target="../ink/ink54.xml"/><Relationship Id="rId22" Type="http://schemas.openxmlformats.org/officeDocument/2006/relationships/customXml" Target="../ink/ink58.xml"/><Relationship Id="rId27" Type="http://schemas.openxmlformats.org/officeDocument/2006/relationships/image" Target="../media/image79.png"/><Relationship Id="rId30" Type="http://schemas.openxmlformats.org/officeDocument/2006/relationships/customXml" Target="../ink/ink62.xml"/><Relationship Id="rId35" Type="http://schemas.openxmlformats.org/officeDocument/2006/relationships/image" Target="../media/image83.png"/><Relationship Id="rId43" Type="http://schemas.openxmlformats.org/officeDocument/2006/relationships/image" Target="../media/image87.png"/><Relationship Id="rId8" Type="http://schemas.openxmlformats.org/officeDocument/2006/relationships/customXml" Target="../ink/ink51.xml"/><Relationship Id="rId3" Type="http://schemas.openxmlformats.org/officeDocument/2006/relationships/image" Target="../media/image61.tiff"/><Relationship Id="rId12" Type="http://schemas.openxmlformats.org/officeDocument/2006/relationships/customXml" Target="../ink/ink53.xml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33" Type="http://schemas.openxmlformats.org/officeDocument/2006/relationships/image" Target="../media/image82.png"/><Relationship Id="rId38" Type="http://schemas.openxmlformats.org/officeDocument/2006/relationships/customXml" Target="../ink/ink66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openxmlformats.org/officeDocument/2006/relationships/customXml" Target="../ink/ink76.xml"/><Relationship Id="rId26" Type="http://schemas.openxmlformats.org/officeDocument/2006/relationships/customXml" Target="../ink/ink80.xml"/><Relationship Id="rId39" Type="http://schemas.openxmlformats.org/officeDocument/2006/relationships/image" Target="../media/image106.png"/><Relationship Id="rId21" Type="http://schemas.openxmlformats.org/officeDocument/2006/relationships/image" Target="../media/image97.png"/><Relationship Id="rId34" Type="http://schemas.openxmlformats.org/officeDocument/2006/relationships/customXml" Target="../ink/ink84.xml"/><Relationship Id="rId42" Type="http://schemas.openxmlformats.org/officeDocument/2006/relationships/customXml" Target="../ink/ink88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6" Type="http://schemas.openxmlformats.org/officeDocument/2006/relationships/customXml" Target="../ink/ink75.xml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.xml"/><Relationship Id="rId11" Type="http://schemas.openxmlformats.org/officeDocument/2006/relationships/image" Target="../media/image92.png"/><Relationship Id="rId24" Type="http://schemas.openxmlformats.org/officeDocument/2006/relationships/customXml" Target="../ink/ink79.xml"/><Relationship Id="rId32" Type="http://schemas.openxmlformats.org/officeDocument/2006/relationships/customXml" Target="../ink/ink83.xml"/><Relationship Id="rId37" Type="http://schemas.openxmlformats.org/officeDocument/2006/relationships/image" Target="../media/image105.png"/><Relationship Id="rId40" Type="http://schemas.openxmlformats.org/officeDocument/2006/relationships/customXml" Target="../ink/ink87.xml"/><Relationship Id="rId45" Type="http://schemas.openxmlformats.org/officeDocument/2006/relationships/image" Target="../media/image109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28" Type="http://schemas.openxmlformats.org/officeDocument/2006/relationships/customXml" Target="../ink/ink81.xml"/><Relationship Id="rId36" Type="http://schemas.openxmlformats.org/officeDocument/2006/relationships/customXml" Target="../ink/ink85.xml"/><Relationship Id="rId10" Type="http://schemas.openxmlformats.org/officeDocument/2006/relationships/customXml" Target="../ink/ink72.xml"/><Relationship Id="rId19" Type="http://schemas.openxmlformats.org/officeDocument/2006/relationships/image" Target="../media/image96.png"/><Relationship Id="rId31" Type="http://schemas.openxmlformats.org/officeDocument/2006/relationships/image" Target="../media/image102.png"/><Relationship Id="rId44" Type="http://schemas.openxmlformats.org/officeDocument/2006/relationships/customXml" Target="../ink/ink89.xml"/><Relationship Id="rId4" Type="http://schemas.openxmlformats.org/officeDocument/2006/relationships/customXml" Target="../ink/ink69.xml"/><Relationship Id="rId9" Type="http://schemas.openxmlformats.org/officeDocument/2006/relationships/image" Target="../media/image91.png"/><Relationship Id="rId14" Type="http://schemas.openxmlformats.org/officeDocument/2006/relationships/customXml" Target="../ink/ink74.xml"/><Relationship Id="rId22" Type="http://schemas.openxmlformats.org/officeDocument/2006/relationships/customXml" Target="../ink/ink78.xml"/><Relationship Id="rId27" Type="http://schemas.openxmlformats.org/officeDocument/2006/relationships/image" Target="../media/image100.png"/><Relationship Id="rId30" Type="http://schemas.openxmlformats.org/officeDocument/2006/relationships/customXml" Target="../ink/ink82.xml"/><Relationship Id="rId35" Type="http://schemas.openxmlformats.org/officeDocument/2006/relationships/image" Target="../media/image104.png"/><Relationship Id="rId43" Type="http://schemas.openxmlformats.org/officeDocument/2006/relationships/image" Target="../media/image108.png"/><Relationship Id="rId8" Type="http://schemas.openxmlformats.org/officeDocument/2006/relationships/customXml" Target="../ink/ink71.xml"/><Relationship Id="rId3" Type="http://schemas.openxmlformats.org/officeDocument/2006/relationships/image" Target="../media/image62.tiff"/><Relationship Id="rId12" Type="http://schemas.openxmlformats.org/officeDocument/2006/relationships/customXml" Target="../ink/ink73.xml"/><Relationship Id="rId17" Type="http://schemas.openxmlformats.org/officeDocument/2006/relationships/image" Target="../media/image95.png"/><Relationship Id="rId25" Type="http://schemas.openxmlformats.org/officeDocument/2006/relationships/image" Target="../media/image99.png"/><Relationship Id="rId33" Type="http://schemas.openxmlformats.org/officeDocument/2006/relationships/image" Target="../media/image103.png"/><Relationship Id="rId38" Type="http://schemas.openxmlformats.org/officeDocument/2006/relationships/customXml" Target="../ink/ink86.xml"/><Relationship Id="rId20" Type="http://schemas.openxmlformats.org/officeDocument/2006/relationships/customXml" Target="../ink/ink77.xml"/><Relationship Id="rId41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customXml" Target="../ink/ink8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5.xml"/><Relationship Id="rId17" Type="http://schemas.openxmlformats.org/officeDocument/2006/relationships/image" Target="../media/image17.png"/><Relationship Id="rId2" Type="http://schemas.openxmlformats.org/officeDocument/2006/relationships/image" Target="../media/image9.tiff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customXml" Target="../ink/ink2.xml"/><Relationship Id="rId15" Type="http://schemas.openxmlformats.org/officeDocument/2006/relationships/image" Target="../media/image16.png"/><Relationship Id="rId10" Type="http://schemas.openxmlformats.org/officeDocument/2006/relationships/customXml" Target="../ink/ink4.xml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0.tiff"/><Relationship Id="rId1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687B5D-2091-E94D-A864-885F4D2CDF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UPPER LIMB AND BACK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306C52-B4E6-0648-9D5A-B2297A338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b="1" dirty="0">
                <a:latin typeface="Cambria" panose="02040503050406030204" pitchFamily="18" charset="0"/>
              </a:rPr>
              <a:t>M</a:t>
            </a:r>
            <a:r>
              <a:rPr lang="en-US" sz="6500" b="1" dirty="0">
                <a:solidFill>
                  <a:schemeClr val="tx1"/>
                </a:solidFill>
                <a:latin typeface="Cambria" panose="02040503050406030204" pitchFamily="18" charset="0"/>
              </a:rPr>
              <a:t>GA E1 F18</a:t>
            </a:r>
            <a:r>
              <a:rPr lang="en-US" sz="6500" b="1" dirty="0">
                <a:latin typeface="Cambria" panose="02040503050406030204" pitchFamily="18" charset="0"/>
              </a:rPr>
              <a:t> </a:t>
            </a:r>
            <a:r>
              <a:rPr lang="en-US" sz="6500" b="1" dirty="0">
                <a:solidFill>
                  <a:schemeClr val="tx1"/>
                </a:solidFill>
                <a:latin typeface="Cambria" panose="02040503050406030204" pitchFamily="18" charset="0"/>
              </a:rPr>
              <a:t>STUDY GUIDE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15E47-EDDE-6045-B5D1-4E74536E875A}"/>
              </a:ext>
            </a:extLst>
          </p:cNvPr>
          <p:cNvSpPr txBox="1"/>
          <p:nvPr/>
        </p:nvSpPr>
        <p:spPr>
          <a:xfrm>
            <a:off x="7884694" y="5735637"/>
            <a:ext cx="430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17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FEAA-410C-2046-B075-4ACA5343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Trapezius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19DEF-2BC2-5E44-B885-0E55D79C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632032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Attachments: </a:t>
            </a:r>
            <a:r>
              <a:rPr lang="en-US" dirty="0">
                <a:solidFill>
                  <a:schemeClr val="accent2"/>
                </a:solidFill>
              </a:rPr>
              <a:t>Occipital bone and nuchal ligament</a:t>
            </a:r>
            <a:r>
              <a:rPr lang="en-US" dirty="0"/>
              <a:t>, spinous processes, </a:t>
            </a:r>
            <a:r>
              <a:rPr lang="en-US" dirty="0">
                <a:solidFill>
                  <a:srgbClr val="C00000"/>
                </a:solidFill>
              </a:rPr>
              <a:t>spine of scapula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acromion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lateral 1/3 of clavicle </a:t>
            </a:r>
          </a:p>
          <a:p>
            <a:r>
              <a:rPr lang="en-US" dirty="0">
                <a:highlight>
                  <a:srgbClr val="FFFF00"/>
                </a:highlight>
              </a:rPr>
              <a:t>Innervation: CN XI (Spinal Accessory Nerve) </a:t>
            </a:r>
          </a:p>
          <a:p>
            <a:r>
              <a:rPr lang="en-US" dirty="0"/>
              <a:t>Blood supply: superficial branch of transverse cervical artery</a:t>
            </a:r>
          </a:p>
          <a:p>
            <a:r>
              <a:rPr lang="en-US" dirty="0"/>
              <a:t>Action: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Superior/Descending: </a:t>
            </a:r>
            <a:r>
              <a:rPr lang="en-US" dirty="0"/>
              <a:t>Elevate Scapula/ shrug shoulders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Middle: </a:t>
            </a:r>
            <a:r>
              <a:rPr lang="en-US" dirty="0"/>
              <a:t>Adduct/retract Scapula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Inferior/Ascending: </a:t>
            </a:r>
            <a:r>
              <a:rPr lang="en-US" dirty="0"/>
              <a:t>Depress scapula from elevated position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Superior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Inferior </a:t>
            </a:r>
            <a:r>
              <a:rPr lang="en-US" dirty="0"/>
              <a:t>together rotate scapula upwards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u="sng" dirty="0">
                <a:highlight>
                  <a:srgbClr val="FFFF00"/>
                </a:highlight>
                <a:sym typeface="Wingdings" pitchFamily="2" charset="2"/>
              </a:rPr>
              <a:t>muscle synergy</a:t>
            </a:r>
          </a:p>
          <a:p>
            <a:pPr lvl="1"/>
            <a:endParaRPr lang="en-US" i="1" u="sng" dirty="0">
              <a:highlight>
                <a:srgbClr val="FFFF00"/>
              </a:highlight>
              <a:sym typeface="Wingdings" pitchFamily="2" charset="2"/>
            </a:endParaRPr>
          </a:p>
          <a:p>
            <a:pPr lvl="1"/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Injury: Ipsilateral shoulder drop</a:t>
            </a:r>
          </a:p>
          <a:p>
            <a:pPr lvl="1"/>
            <a:endParaRPr lang="en-US" dirty="0">
              <a:solidFill>
                <a:schemeClr val="accent2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90129-847B-F04D-9CD1-056013B1B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32" y="2464928"/>
            <a:ext cx="3072732" cy="30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8AF4-D0E9-3E44-985A-5DE0EC87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Latissimus Dorsi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FE773-B96B-504D-A7FA-BE0DC845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6358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Attachments: </a:t>
            </a:r>
            <a:r>
              <a:rPr lang="en-US" dirty="0">
                <a:highlight>
                  <a:srgbClr val="FFFF00"/>
                </a:highlight>
              </a:rPr>
              <a:t>Intertubercular groove of </a:t>
            </a:r>
            <a:r>
              <a:rPr lang="en-US" dirty="0" err="1">
                <a:highlight>
                  <a:srgbClr val="FFFF00"/>
                </a:highlight>
              </a:rPr>
              <a:t>humerus</a:t>
            </a:r>
            <a:r>
              <a:rPr lang="en-US" dirty="0"/>
              <a:t>, lower 3 ribs, iliac crest, thoracolumbar fascia, sacrum, T7 spinous process</a:t>
            </a:r>
          </a:p>
          <a:p>
            <a:r>
              <a:rPr lang="en-US" dirty="0"/>
              <a:t>Innervation: Thoracodorsal N.</a:t>
            </a:r>
          </a:p>
          <a:p>
            <a:r>
              <a:rPr lang="en-US" dirty="0"/>
              <a:t>Blood Supply: Thoracodorsal A.</a:t>
            </a:r>
          </a:p>
          <a:p>
            <a:r>
              <a:rPr lang="en-US" dirty="0"/>
              <a:t>Actions: </a:t>
            </a:r>
            <a:r>
              <a:rPr lang="en-US" dirty="0">
                <a:highlight>
                  <a:srgbClr val="FFFF00"/>
                </a:highlight>
              </a:rPr>
              <a:t>Adduction of </a:t>
            </a:r>
            <a:r>
              <a:rPr lang="en-US" dirty="0" err="1">
                <a:highlight>
                  <a:srgbClr val="FFFF00"/>
                </a:highlight>
              </a:rPr>
              <a:t>humerus</a:t>
            </a:r>
            <a:r>
              <a:rPr lang="en-US" dirty="0">
                <a:highlight>
                  <a:srgbClr val="FFFF00"/>
                </a:highlight>
              </a:rPr>
              <a:t>, extension of </a:t>
            </a:r>
            <a:r>
              <a:rPr lang="en-US" dirty="0" err="1">
                <a:highlight>
                  <a:srgbClr val="FFFF00"/>
                </a:highlight>
              </a:rPr>
              <a:t>humerus</a:t>
            </a:r>
            <a:r>
              <a:rPr lang="en-US" dirty="0">
                <a:highlight>
                  <a:srgbClr val="FFFF00"/>
                </a:highlight>
              </a:rPr>
              <a:t>, Internally rotate </a:t>
            </a:r>
            <a:r>
              <a:rPr lang="en-US" dirty="0" err="1">
                <a:highlight>
                  <a:srgbClr val="FFFF00"/>
                </a:highlight>
              </a:rPr>
              <a:t>humerus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Muscles with same action: Pec </a:t>
            </a:r>
            <a:r>
              <a:rPr lang="en-US" u="sng" dirty="0"/>
              <a:t>Major</a:t>
            </a:r>
            <a:r>
              <a:rPr lang="en-US" dirty="0"/>
              <a:t>, Teres </a:t>
            </a:r>
            <a:r>
              <a:rPr lang="en-US" u="sng" dirty="0"/>
              <a:t>Major</a:t>
            </a:r>
            <a:r>
              <a:rPr lang="en-US" dirty="0"/>
              <a:t>, Latissi</a:t>
            </a:r>
            <a:r>
              <a:rPr lang="en-US" u="sng" dirty="0"/>
              <a:t>mus</a:t>
            </a:r>
            <a:r>
              <a:rPr lang="en-US" dirty="0"/>
              <a:t> Dorsi – “Two </a:t>
            </a:r>
            <a:r>
              <a:rPr lang="en-US" u="sng" dirty="0"/>
              <a:t>Majors</a:t>
            </a:r>
            <a:r>
              <a:rPr lang="en-US" dirty="0"/>
              <a:t> and a </a:t>
            </a:r>
            <a:r>
              <a:rPr lang="en-US" u="sng" dirty="0"/>
              <a:t>M</a:t>
            </a:r>
            <a:r>
              <a:rPr lang="en-US" dirty="0"/>
              <a:t>i</a:t>
            </a:r>
            <a:r>
              <a:rPr lang="en-US" u="sng" dirty="0"/>
              <a:t>ss</a:t>
            </a:r>
            <a:r>
              <a:rPr lang="en-US" dirty="0"/>
              <a:t>”</a:t>
            </a:r>
            <a:endParaRPr lang="en-US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065D8-4B3F-DF48-9726-2382989C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789" y="1825625"/>
            <a:ext cx="3378868" cy="33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CD62-D7FC-8D42-BB6A-D5406D971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Levator</a:t>
            </a:r>
            <a:r>
              <a:rPr lang="en-US" dirty="0"/>
              <a:t> Scapulae and Rhomboids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8A56-2D3A-1C40-AC5D-B0F49667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298155" cy="486393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Levator</a:t>
            </a:r>
            <a:endParaRPr lang="en-US" dirty="0"/>
          </a:p>
          <a:p>
            <a:pPr lvl="1"/>
            <a:r>
              <a:rPr lang="en-US" dirty="0"/>
              <a:t>Attach: medial scapula at sup angle, transverse processes of C1-4</a:t>
            </a:r>
          </a:p>
          <a:p>
            <a:pPr lvl="1"/>
            <a:r>
              <a:rPr lang="en-US" dirty="0"/>
              <a:t>Action: Elevate Scapula</a:t>
            </a:r>
          </a:p>
          <a:p>
            <a:r>
              <a:rPr lang="en-US" dirty="0"/>
              <a:t>Rhomboids (“Minor over Major”: minor is superior) </a:t>
            </a:r>
          </a:p>
          <a:p>
            <a:pPr lvl="1"/>
            <a:r>
              <a:rPr lang="en-US" dirty="0"/>
              <a:t>Attach: Minor --Spinous process (C7-T1), medial scapula at level of spine</a:t>
            </a:r>
          </a:p>
          <a:p>
            <a:pPr marL="457200" lvl="1" indent="0">
              <a:buNone/>
            </a:pPr>
            <a:r>
              <a:rPr lang="en-US" dirty="0"/>
              <a:t>	           Major– Spinous process (T2-T5/6), medial scapula below spine </a:t>
            </a:r>
          </a:p>
          <a:p>
            <a:pPr lvl="1"/>
            <a:r>
              <a:rPr lang="en-US" dirty="0"/>
              <a:t> Action: Adduct/retract scapula </a:t>
            </a:r>
          </a:p>
          <a:p>
            <a:r>
              <a:rPr lang="en-US" dirty="0"/>
              <a:t>Innervation: Dorsal Scapular Nerve</a:t>
            </a:r>
          </a:p>
          <a:p>
            <a:r>
              <a:rPr lang="en-US" dirty="0"/>
              <a:t>Blood Supply: Dorsal Scapular A or Deep Branch of Transverse Cervical Artery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08C9F-5870-1C42-AD58-1A1AFC932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53"/>
          <a:stretch/>
        </p:blipFill>
        <p:spPr>
          <a:xfrm>
            <a:off x="8136355" y="2365627"/>
            <a:ext cx="3756251" cy="32618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D53D3E7-4EA5-184A-9CA8-E1884D2641E6}"/>
                  </a:ext>
                </a:extLst>
              </p14:cNvPr>
              <p14:cNvContentPartPr/>
              <p14:nvPr/>
            </p14:nvContentPartPr>
            <p14:xfrm>
              <a:off x="10065695" y="3294758"/>
              <a:ext cx="345600" cy="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53D3E7-4EA5-184A-9CA8-E1884D2641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12055" y="3187118"/>
                <a:ext cx="45324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053AD7-F9EC-1C41-8C35-EB3E47994A65}"/>
                  </a:ext>
                </a:extLst>
              </p14:cNvPr>
              <p14:cNvContentPartPr/>
              <p14:nvPr/>
            </p14:nvContentPartPr>
            <p14:xfrm>
              <a:off x="10072535" y="3027998"/>
              <a:ext cx="54360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053AD7-F9EC-1C41-8C35-EB3E47994A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18535" y="2919998"/>
                <a:ext cx="6512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0E588EE-B8E7-D548-8D7F-2605E9A73522}"/>
                  </a:ext>
                </a:extLst>
              </p14:cNvPr>
              <p14:cNvContentPartPr/>
              <p14:nvPr/>
            </p14:nvContentPartPr>
            <p14:xfrm>
              <a:off x="8644415" y="4485638"/>
              <a:ext cx="259920" cy="18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0E588EE-B8E7-D548-8D7F-2605E9A7352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90415" y="4377638"/>
                <a:ext cx="367560" cy="23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604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32B0-B233-174B-8E87-95AEC3B2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Serratus Posterior Superior and Inferior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8C867-57BD-2947-ADB1-1961968AC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53" cy="4351338"/>
          </a:xfrm>
        </p:spPr>
        <p:txBody>
          <a:bodyPr/>
          <a:lstStyle/>
          <a:p>
            <a:r>
              <a:rPr lang="en-US" dirty="0"/>
              <a:t>Innervation: Anterior Rami of Intercostal Nerves</a:t>
            </a:r>
          </a:p>
          <a:p>
            <a:r>
              <a:rPr lang="en-US" dirty="0"/>
              <a:t>Action: Proprioception (where you are in space), and elevate/depress ribs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22EFB-7086-A24C-9221-8CFB30196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813" y="1825625"/>
            <a:ext cx="2682039" cy="44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8150-CEF4-2D47-94FB-BAB221C0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Back Muscles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17918-3A84-5E45-BCE9-603988B2D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50179" cy="4351338"/>
          </a:xfrm>
        </p:spPr>
        <p:txBody>
          <a:bodyPr/>
          <a:lstStyle/>
          <a:p>
            <a:r>
              <a:rPr lang="en-US" dirty="0"/>
              <a:t>True back muscles: support and move vertebrae, maintain posture</a:t>
            </a:r>
          </a:p>
          <a:p>
            <a:r>
              <a:rPr lang="en-US" dirty="0"/>
              <a:t>Innervation: </a:t>
            </a:r>
            <a:r>
              <a:rPr lang="en-US" b="1" dirty="0">
                <a:highlight>
                  <a:srgbClr val="FFFF00"/>
                </a:highlight>
              </a:rPr>
              <a:t>Posterior (dorsal) rami</a:t>
            </a:r>
          </a:p>
          <a:p>
            <a:r>
              <a:rPr lang="en-US" dirty="0"/>
              <a:t>Deep muscles: (deep to deepest)</a:t>
            </a:r>
          </a:p>
          <a:p>
            <a:pPr lvl="1"/>
            <a:r>
              <a:rPr lang="en-US" dirty="0" err="1"/>
              <a:t>Spinotransversalis</a:t>
            </a:r>
            <a:r>
              <a:rPr lang="en-US" dirty="0"/>
              <a:t> &lt; erector spinae &lt; </a:t>
            </a:r>
            <a:r>
              <a:rPr lang="en-US" dirty="0" err="1"/>
              <a:t>transversospinales</a:t>
            </a:r>
            <a:r>
              <a:rPr lang="en-US" dirty="0"/>
              <a:t> &lt; </a:t>
            </a:r>
            <a:r>
              <a:rPr lang="en-US" dirty="0" err="1"/>
              <a:t>intrinsics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5842E-D971-F549-8D21-C0B145A4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379" y="1997242"/>
            <a:ext cx="2766542" cy="37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33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AEA3-0EE1-774F-B294-2B13DE77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Spinotransversalis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72CFF-33D9-E743-BBD2-C07CDFBA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53" cy="4351338"/>
          </a:xfrm>
        </p:spPr>
        <p:txBody>
          <a:bodyPr/>
          <a:lstStyle/>
          <a:p>
            <a:r>
              <a:rPr lang="en-US" u="sng" dirty="0"/>
              <a:t>Splen</a:t>
            </a:r>
            <a:r>
              <a:rPr lang="en-US" dirty="0"/>
              <a:t>ius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capitis</a:t>
            </a:r>
            <a:r>
              <a:rPr lang="en-US" dirty="0"/>
              <a:t> and </a:t>
            </a:r>
            <a:r>
              <a:rPr lang="en-US" dirty="0">
                <a:solidFill>
                  <a:srgbClr val="FFC000"/>
                </a:solidFill>
              </a:rPr>
              <a:t>cervicis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“If you put a </a:t>
            </a:r>
            <a:r>
              <a:rPr lang="en-US" u="sng" dirty="0"/>
              <a:t>splint</a:t>
            </a:r>
            <a:r>
              <a:rPr lang="en-US" dirty="0"/>
              <a:t> on then it will be over the arm”: splenius is on top of the other deep muscles </a:t>
            </a:r>
          </a:p>
          <a:p>
            <a:pPr lvl="1"/>
            <a:r>
              <a:rPr lang="en-US" dirty="0"/>
              <a:t>Attaches: nuchal ligament, spinous processes, transverse processes, and mastoid process </a:t>
            </a:r>
          </a:p>
          <a:p>
            <a:pPr lvl="1"/>
            <a:r>
              <a:rPr lang="en-US" dirty="0"/>
              <a:t>Action: Bilaterally extend head and neck, Unilaterally rotate neck ipsilaterally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574D9-07CD-B145-8BD1-98D2F7D47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515" y="2395872"/>
            <a:ext cx="4474087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59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3C04-76F6-134E-B8BF-5D480E0A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Erector Spinae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863F9-956E-F74E-A112-D62458B8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8579" cy="4351338"/>
          </a:xfrm>
        </p:spPr>
        <p:txBody>
          <a:bodyPr/>
          <a:lstStyle/>
          <a:p>
            <a:r>
              <a:rPr lang="en-US" u="sng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liocostalis</a:t>
            </a:r>
            <a:r>
              <a:rPr lang="en-US" dirty="0"/>
              <a:t>, </a:t>
            </a:r>
            <a:r>
              <a:rPr lang="en-US" u="sng" dirty="0">
                <a:solidFill>
                  <a:srgbClr val="FFC000"/>
                </a:solidFill>
              </a:rPr>
              <a:t>L</a:t>
            </a:r>
            <a:r>
              <a:rPr lang="en-US" dirty="0">
                <a:solidFill>
                  <a:srgbClr val="FFC000"/>
                </a:solidFill>
              </a:rPr>
              <a:t>ongissimus</a:t>
            </a:r>
            <a:r>
              <a:rPr lang="en-US" dirty="0"/>
              <a:t>, </a:t>
            </a:r>
            <a:r>
              <a:rPr lang="en-US" u="sng" dirty="0">
                <a:solidFill>
                  <a:srgbClr val="00B0F0"/>
                </a:solidFill>
              </a:rPr>
              <a:t>S</a:t>
            </a:r>
            <a:r>
              <a:rPr lang="en-US" dirty="0">
                <a:solidFill>
                  <a:srgbClr val="00B0F0"/>
                </a:solidFill>
              </a:rPr>
              <a:t>pinalis </a:t>
            </a:r>
          </a:p>
          <a:p>
            <a:pPr lvl="1"/>
            <a:r>
              <a:rPr lang="en-US" dirty="0"/>
              <a:t>“</a:t>
            </a:r>
            <a:r>
              <a:rPr lang="en-US" u="sng" dirty="0"/>
              <a:t>I</a:t>
            </a:r>
            <a:r>
              <a:rPr lang="en-US" dirty="0"/>
              <a:t> </a:t>
            </a:r>
            <a:r>
              <a:rPr lang="en-US" u="sng" dirty="0"/>
              <a:t>L</a:t>
            </a:r>
            <a:r>
              <a:rPr lang="en-US" dirty="0"/>
              <a:t>ove </a:t>
            </a:r>
            <a:r>
              <a:rPr lang="en-US" u="sng" dirty="0"/>
              <a:t>S</a:t>
            </a:r>
            <a:r>
              <a:rPr lang="en-US" dirty="0"/>
              <a:t>pinach” and </a:t>
            </a:r>
            <a:r>
              <a:rPr lang="en-US" u="sng" dirty="0"/>
              <a:t>Spin</a:t>
            </a:r>
            <a:r>
              <a:rPr lang="en-US" dirty="0"/>
              <a:t>alis is medial on the </a:t>
            </a:r>
            <a:r>
              <a:rPr lang="en-US" u="sng" dirty="0"/>
              <a:t>spin</a:t>
            </a:r>
            <a:r>
              <a:rPr lang="en-US" dirty="0"/>
              <a:t>e</a:t>
            </a:r>
          </a:p>
          <a:p>
            <a:pPr lvl="1"/>
            <a:endParaRPr lang="en-US" dirty="0"/>
          </a:p>
          <a:p>
            <a:pPr lvl="1"/>
            <a:r>
              <a:rPr lang="en-US" u="sng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liocostalis</a:t>
            </a:r>
            <a:r>
              <a:rPr lang="en-US" dirty="0"/>
              <a:t>, </a:t>
            </a:r>
            <a:r>
              <a:rPr lang="en-US" u="sng" dirty="0">
                <a:solidFill>
                  <a:srgbClr val="FFC000"/>
                </a:solidFill>
              </a:rPr>
              <a:t>L</a:t>
            </a:r>
            <a:r>
              <a:rPr lang="en-US" dirty="0">
                <a:solidFill>
                  <a:srgbClr val="FFC000"/>
                </a:solidFill>
              </a:rPr>
              <a:t>ongissimus </a:t>
            </a:r>
            <a:r>
              <a:rPr lang="en-US" dirty="0"/>
              <a:t>arise inferiorly as a broad tendon</a:t>
            </a:r>
          </a:p>
          <a:p>
            <a:pPr lvl="1"/>
            <a:r>
              <a:rPr lang="en-US" dirty="0"/>
              <a:t>Actions: Spine posture, Bilaterally extend spine, Unilaterally flex the spine ipsilaterally when upright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59194-343F-E44A-88EA-C8F107CC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020" y="0"/>
            <a:ext cx="4493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4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6BFA-07AA-2142-9BE2-9B323F7D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Transversospinalis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7DB4-AFDC-854A-BAE1-0FFB122F9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”</a:t>
            </a:r>
            <a:r>
              <a:rPr lang="en-US" u="sng" dirty="0"/>
              <a:t>R</a:t>
            </a:r>
            <a:r>
              <a:rPr lang="en-US" dirty="0"/>
              <a:t>ip </a:t>
            </a:r>
            <a:r>
              <a:rPr lang="en-US" u="sng" dirty="0"/>
              <a:t>M</a:t>
            </a:r>
            <a:r>
              <a:rPr lang="en-US" dirty="0"/>
              <a:t>y </a:t>
            </a:r>
            <a:r>
              <a:rPr lang="en-US" u="sng" dirty="0"/>
              <a:t>S</a:t>
            </a:r>
            <a:r>
              <a:rPr lang="en-US" dirty="0"/>
              <a:t>hirt”</a:t>
            </a:r>
          </a:p>
          <a:p>
            <a:r>
              <a:rPr lang="en-US" u="sng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emispinalis</a:t>
            </a:r>
          </a:p>
          <a:p>
            <a:pPr lvl="1"/>
            <a:r>
              <a:rPr lang="en-US" dirty="0"/>
              <a:t> semi on skull, semi on spine</a:t>
            </a:r>
          </a:p>
          <a:p>
            <a:pPr lvl="1"/>
            <a:r>
              <a:rPr lang="en-US" dirty="0"/>
              <a:t>Capitis, Cervicis, Thoracis: Capitis overlies Cervicis </a:t>
            </a:r>
          </a:p>
          <a:p>
            <a:r>
              <a:rPr lang="en-US" u="sng" dirty="0">
                <a:solidFill>
                  <a:srgbClr val="FFC000"/>
                </a:solidFill>
              </a:rPr>
              <a:t>M</a:t>
            </a:r>
            <a:r>
              <a:rPr lang="en-US" dirty="0">
                <a:solidFill>
                  <a:srgbClr val="FFC000"/>
                </a:solidFill>
              </a:rPr>
              <a:t>ultifidus </a:t>
            </a:r>
          </a:p>
          <a:p>
            <a:pPr lvl="1"/>
            <a:r>
              <a:rPr lang="en-US" dirty="0"/>
              <a:t>Largest in lumbar region</a:t>
            </a:r>
          </a:p>
          <a:p>
            <a:pPr lvl="1"/>
            <a:r>
              <a:rPr lang="en-US" b="1" dirty="0"/>
              <a:t>Important for posture</a:t>
            </a:r>
          </a:p>
          <a:p>
            <a:r>
              <a:rPr lang="en-US" u="sng" dirty="0" err="1"/>
              <a:t>R</a:t>
            </a:r>
            <a:r>
              <a:rPr lang="en-US" dirty="0" err="1"/>
              <a:t>otatores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Action: Maintain posture, proprioception, Bilaterally extend spine and head, and unilateral rotate head and spine contralaterally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91C65-9438-5040-83CF-572EB591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487" y="0"/>
            <a:ext cx="3005313" cy="494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87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CE25-0A22-C142-84FE-465AC7B3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Suboccipital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A31F7-577D-B545-A018-0AC00DD2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96" y="1825625"/>
            <a:ext cx="7030453" cy="4839870"/>
          </a:xfrm>
        </p:spPr>
        <p:txBody>
          <a:bodyPr>
            <a:normAutofit/>
          </a:bodyPr>
          <a:lstStyle/>
          <a:p>
            <a:r>
              <a:rPr lang="en-US" dirty="0"/>
              <a:t>Borders: </a:t>
            </a:r>
            <a:r>
              <a:rPr lang="en-US" dirty="0">
                <a:solidFill>
                  <a:srgbClr val="FFC000"/>
                </a:solidFill>
              </a:rPr>
              <a:t>Rectus capitis posterior major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Obliquus capitis inferior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Obliquus capitis superior </a:t>
            </a:r>
          </a:p>
          <a:p>
            <a:pPr lvl="1"/>
            <a:r>
              <a:rPr lang="en-US" dirty="0"/>
              <a:t>Not in triangle: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Rectus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capitus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posterior minor</a:t>
            </a:r>
          </a:p>
          <a:p>
            <a:r>
              <a:rPr lang="en-US" dirty="0"/>
              <a:t>Attachments</a:t>
            </a:r>
            <a:r>
              <a:rPr lang="en-US" dirty="0">
                <a:solidFill>
                  <a:srgbClr val="D000AE"/>
                </a:solidFill>
              </a:rPr>
              <a:t>: Transverse process of C1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Spinous process of C2</a:t>
            </a:r>
            <a:r>
              <a:rPr lang="en-US" dirty="0"/>
              <a:t>, Occiput</a:t>
            </a:r>
          </a:p>
          <a:p>
            <a:r>
              <a:rPr lang="en-US" dirty="0"/>
              <a:t>Nerves: C1 DR-suboccipital (motor), C2 DR-greater occipital (sensory)</a:t>
            </a:r>
          </a:p>
          <a:p>
            <a:r>
              <a:rPr lang="en-US" dirty="0"/>
              <a:t>Blood Supply: Vertebral A and Occipital A</a:t>
            </a:r>
          </a:p>
          <a:p>
            <a:r>
              <a:rPr lang="en-US" dirty="0"/>
              <a:t>Action: Bilaterally extend the head, Unilaterally: rotate ipsilaterally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765A2-983F-C646-906A-1BB645C5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481" y="2220620"/>
            <a:ext cx="5178392" cy="35613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162827-1B0E-7F4E-A9DC-3E9062210477}"/>
              </a:ext>
            </a:extLst>
          </p:cNvPr>
          <p:cNvSpPr/>
          <p:nvPr/>
        </p:nvSpPr>
        <p:spPr>
          <a:xfrm>
            <a:off x="9813758" y="4001294"/>
            <a:ext cx="433137" cy="505326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561F21-7374-CB4A-B663-B0D12A2905F9}"/>
              </a:ext>
            </a:extLst>
          </p:cNvPr>
          <p:cNvSpPr/>
          <p:nvPr/>
        </p:nvSpPr>
        <p:spPr>
          <a:xfrm>
            <a:off x="9121540" y="3748631"/>
            <a:ext cx="433137" cy="505326"/>
          </a:xfrm>
          <a:prstGeom prst="ellipse">
            <a:avLst/>
          </a:prstGeom>
          <a:noFill/>
          <a:ln w="57150">
            <a:solidFill>
              <a:srgbClr val="D000A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64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1DB3-075F-2641-B35E-B1C83EB4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Nervous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A530B-5A1B-CB44-BA2D-5D5AF9CF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Somatic = external environment</a:t>
            </a:r>
          </a:p>
          <a:p>
            <a:r>
              <a:rPr lang="en-US" dirty="0"/>
              <a:t>Visceral = internal environment</a:t>
            </a:r>
          </a:p>
          <a:p>
            <a:r>
              <a:rPr lang="en-US" dirty="0"/>
              <a:t>Spinal roots are Motor OR Sensory (not mixed)</a:t>
            </a:r>
          </a:p>
          <a:p>
            <a:pPr lvl="1"/>
            <a:r>
              <a:rPr lang="en-US" dirty="0"/>
              <a:t>Spinal nerves on (ant/post rami) are mixed </a:t>
            </a:r>
          </a:p>
          <a:p>
            <a:pPr lvl="2"/>
            <a:r>
              <a:rPr lang="en-US" dirty="0"/>
              <a:t>Spinal nerve exits at intervertebral foramen (near zygapophysial joint)</a:t>
            </a:r>
          </a:p>
          <a:p>
            <a:r>
              <a:rPr lang="en-US" dirty="0"/>
              <a:t>Posterior (Dorsal) Roots – sensory </a:t>
            </a:r>
            <a:r>
              <a:rPr lang="en-US" u="sng" dirty="0"/>
              <a:t>only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sensory </a:t>
            </a: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afferent </a:t>
            </a: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dorsal horn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Anterior (Ventral) Roots—motor </a:t>
            </a:r>
            <a:r>
              <a:rPr lang="en-US" u="sng" dirty="0"/>
              <a:t>only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V </a:t>
            </a:r>
            <a:r>
              <a:rPr lang="en-US" dirty="0"/>
              <a:t>– ventral </a:t>
            </a: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E </a:t>
            </a:r>
            <a:r>
              <a:rPr lang="en-US" dirty="0"/>
              <a:t>– efferent</a:t>
            </a: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M </a:t>
            </a:r>
            <a:r>
              <a:rPr lang="en-US" dirty="0"/>
              <a:t>– motor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91C17-991D-3D44-A930-66D5F9ADF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729" y="3681663"/>
            <a:ext cx="4693406" cy="27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66C5-BB64-0244-84D7-E18A0309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C8D2-E6C1-1E49-97F7-E0A96E51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61421" cy="4351338"/>
          </a:xfrm>
        </p:spPr>
        <p:txBody>
          <a:bodyPr/>
          <a:lstStyle/>
          <a:p>
            <a:r>
              <a:rPr lang="en-US" b="1" dirty="0"/>
              <a:t>Lordotic vs Kyphotic Curves</a:t>
            </a:r>
          </a:p>
          <a:p>
            <a:pPr lvl="1"/>
            <a:r>
              <a:rPr lang="en-US" b="1" u="sng" dirty="0"/>
              <a:t>L</a:t>
            </a:r>
            <a:r>
              <a:rPr lang="en-US" dirty="0"/>
              <a:t>ordotic: cervica</a:t>
            </a:r>
            <a:r>
              <a:rPr lang="en-US" b="1" u="sng" dirty="0"/>
              <a:t>l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u="sng" dirty="0"/>
              <a:t>l</a:t>
            </a:r>
            <a:r>
              <a:rPr lang="en-US" dirty="0"/>
              <a:t>umbar</a:t>
            </a:r>
          </a:p>
          <a:p>
            <a:pPr lvl="1"/>
            <a:r>
              <a:rPr lang="en-US" dirty="0"/>
              <a:t>Kyphotic: thoracic and sacrum</a:t>
            </a:r>
          </a:p>
          <a:p>
            <a:pPr lvl="2"/>
            <a:r>
              <a:rPr lang="en-US" b="1" dirty="0">
                <a:highlight>
                  <a:srgbClr val="FFFF00"/>
                </a:highlight>
              </a:rPr>
              <a:t>Excessive kyphosis</a:t>
            </a:r>
            <a:r>
              <a:rPr lang="en-US" dirty="0"/>
              <a:t>: osteoporosis wedge fracture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7 Cervical, 12 thoracic, 5 lumbar and sacral vertebrae</a:t>
            </a:r>
          </a:p>
          <a:p>
            <a:pPr lvl="3"/>
            <a:r>
              <a:rPr lang="en-US" dirty="0"/>
              <a:t>“Breakfast at 7, Lunch at Noon, Dinner at 5”</a:t>
            </a:r>
          </a:p>
          <a:p>
            <a:pPr lvl="3"/>
            <a:r>
              <a:rPr lang="en-US" dirty="0"/>
              <a:t>Thoracic vertebrae articulate with ribs (via facets)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20920-E3D1-A64F-919A-21E5A6A8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91" y="681037"/>
            <a:ext cx="3444365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4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9E2B0-C7E9-CE4B-B34D-10BFC1B6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Vertebral canal and Meninges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40E59-D6D4-7C4B-BC06-8E710779A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32032" cy="4351338"/>
          </a:xfrm>
        </p:spPr>
        <p:txBody>
          <a:bodyPr/>
          <a:lstStyle/>
          <a:p>
            <a:r>
              <a:rPr lang="en-US" dirty="0"/>
              <a:t>Contents: spinal cord, meninges, epidural fat, venous plexus, arteries, nerves</a:t>
            </a:r>
          </a:p>
          <a:p>
            <a:endParaRPr lang="en-US" dirty="0"/>
          </a:p>
          <a:p>
            <a:r>
              <a:rPr lang="en-US" dirty="0"/>
              <a:t>Meninges and spaces: lateral to medial</a:t>
            </a:r>
          </a:p>
          <a:p>
            <a:pPr lvl="1"/>
            <a:r>
              <a:rPr lang="en-US" dirty="0"/>
              <a:t>(Epidural space)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</a:rPr>
              <a:t>Dura mater </a:t>
            </a:r>
            <a:r>
              <a:rPr lang="en-US" dirty="0">
                <a:sym typeface="Wingdings" pitchFamily="2" charset="2"/>
              </a:rPr>
              <a:t> (Subdural space)  </a:t>
            </a:r>
            <a:r>
              <a:rPr lang="en-US" dirty="0">
                <a:solidFill>
                  <a:srgbClr val="FF8AD8"/>
                </a:solidFill>
                <a:sym typeface="Wingdings" pitchFamily="2" charset="2"/>
              </a:rPr>
              <a:t>Arachnoid mater </a:t>
            </a:r>
            <a:r>
              <a:rPr lang="en-US" dirty="0">
                <a:sym typeface="Wingdings" pitchFamily="2" charset="2"/>
              </a:rPr>
              <a:t> (Subarachnoid space)  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pia mater </a:t>
            </a:r>
            <a:r>
              <a:rPr lang="en-US" dirty="0">
                <a:sym typeface="Wingdings" pitchFamily="2" charset="2"/>
              </a:rPr>
              <a:t> (spinal cord)</a:t>
            </a:r>
          </a:p>
          <a:p>
            <a:pPr lvl="2"/>
            <a:r>
              <a:rPr lang="en-US" dirty="0">
                <a:sym typeface="Wingdings" pitchFamily="2" charset="2"/>
              </a:rPr>
              <a:t>Epidural space and Subarachnoid space = true space </a:t>
            </a:r>
          </a:p>
          <a:p>
            <a:pPr lvl="3"/>
            <a:r>
              <a:rPr lang="en-US" dirty="0">
                <a:sym typeface="Wingdings" pitchFamily="2" charset="2"/>
              </a:rPr>
              <a:t>Subarachnoid – contains CSF</a:t>
            </a:r>
          </a:p>
          <a:p>
            <a:pPr lvl="2"/>
            <a:r>
              <a:rPr lang="en-US" dirty="0">
                <a:sym typeface="Wingdings" pitchFamily="2" charset="2"/>
              </a:rPr>
              <a:t>Subdural space = potential space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87CE4-9D0B-8641-9191-F07ACE14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452" y="1027906"/>
            <a:ext cx="3590176" cy="2097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9B0EF-AA37-3F48-AC8A-159ABBA13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388" y="3752223"/>
            <a:ext cx="3810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35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A351-8FAA-7745-BC32-F6144430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Herniations and Affected Nerves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EB46BE-ADBE-2249-99C6-D77AA0646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18743"/>
            <a:ext cx="10515599" cy="536510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DC020D-B19B-6A47-A30B-49D226B6D00B}"/>
              </a:ext>
            </a:extLst>
          </p:cNvPr>
          <p:cNvSpPr/>
          <p:nvPr/>
        </p:nvSpPr>
        <p:spPr>
          <a:xfrm>
            <a:off x="3970421" y="4173899"/>
            <a:ext cx="1443788" cy="3018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Posterolateral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140DE-4086-C047-8EC6-79DF5EA093E4}"/>
              </a:ext>
            </a:extLst>
          </p:cNvPr>
          <p:cNvSpPr txBox="1"/>
          <p:nvPr/>
        </p:nvSpPr>
        <p:spPr>
          <a:xfrm>
            <a:off x="3513221" y="2092414"/>
            <a:ext cx="2358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L4/L5 </a:t>
            </a:r>
            <a:r>
              <a:rPr lang="en-US" dirty="0" err="1">
                <a:highlight>
                  <a:srgbClr val="FFFF00"/>
                </a:highlight>
              </a:rPr>
              <a:t>Posteriolateral</a:t>
            </a:r>
            <a:r>
              <a:rPr lang="en-US" dirty="0">
                <a:highlight>
                  <a:srgbClr val="FFFF00"/>
                </a:highlight>
              </a:rPr>
              <a:t> herniation?</a:t>
            </a:r>
          </a:p>
          <a:p>
            <a:r>
              <a:rPr lang="en-US" dirty="0">
                <a:highlight>
                  <a:srgbClr val="FFFF00"/>
                </a:highlight>
              </a:rPr>
              <a:t>L5 affected</a:t>
            </a:r>
          </a:p>
        </p:txBody>
      </p:sp>
    </p:spTree>
    <p:extLst>
      <p:ext uri="{BB962C8B-B14F-4D97-AF65-F5344CB8AC3E}">
        <p14:creationId xmlns:p14="http://schemas.microsoft.com/office/powerpoint/2010/main" val="1332312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E898-E50C-664F-9DFE-2CB23E320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Conus Medullaris and Cauda Equina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806FF-6933-7A40-B215-4BD6422BE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12116" cy="4351338"/>
          </a:xfrm>
        </p:spPr>
        <p:txBody>
          <a:bodyPr/>
          <a:lstStyle/>
          <a:p>
            <a:r>
              <a:rPr lang="en-US" dirty="0"/>
              <a:t>Conus Medullaris Ends at L1-L2</a:t>
            </a:r>
          </a:p>
          <a:p>
            <a:r>
              <a:rPr lang="en-US" dirty="0"/>
              <a:t>Cauda Equina begins after termination of spinal cord</a:t>
            </a:r>
          </a:p>
          <a:p>
            <a:r>
              <a:rPr lang="en-US" dirty="0"/>
              <a:t>Denticulate Ligaments –lateral extensions of pia mater that help with anchoring</a:t>
            </a:r>
          </a:p>
          <a:p>
            <a:pPr lvl="1"/>
            <a:r>
              <a:rPr lang="en-US" dirty="0"/>
              <a:t>Lumbar cistern:</a:t>
            </a:r>
          </a:p>
          <a:p>
            <a:pPr marL="457200" lvl="1" indent="0">
              <a:buNone/>
            </a:pPr>
            <a:r>
              <a:rPr lang="en-US" dirty="0"/>
              <a:t>Continuation of the</a:t>
            </a:r>
          </a:p>
          <a:p>
            <a:pPr marL="457200" lvl="1" indent="0">
              <a:buNone/>
            </a:pPr>
            <a:r>
              <a:rPr lang="en-US" dirty="0"/>
              <a:t>Subarachnoid space</a:t>
            </a:r>
          </a:p>
          <a:p>
            <a:pPr marL="457200" lvl="1" indent="0">
              <a:buNone/>
            </a:pPr>
            <a:r>
              <a:rPr lang="en-US" dirty="0"/>
              <a:t>(L2-S2)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Do spinal tap b/t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L3-L5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4B37D-5F6B-044D-AC11-C5CEE908A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3" b="6016"/>
          <a:stretch/>
        </p:blipFill>
        <p:spPr>
          <a:xfrm>
            <a:off x="4093155" y="3429000"/>
            <a:ext cx="59662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1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D69B-3F97-8A4C-8D5B-D2928A10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Joints of the shoulder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B0D01-BDD4-564D-9103-A1056188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29" y="1876843"/>
            <a:ext cx="3685674" cy="4351338"/>
          </a:xfrm>
        </p:spPr>
        <p:txBody>
          <a:bodyPr/>
          <a:lstStyle/>
          <a:p>
            <a:r>
              <a:rPr lang="en-US" dirty="0"/>
              <a:t>Sternoclavicular joint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B1A7A6-82A4-EC4B-88D3-8E1E25E386EC}"/>
              </a:ext>
            </a:extLst>
          </p:cNvPr>
          <p:cNvSpPr txBox="1">
            <a:spLocks/>
          </p:cNvSpPr>
          <p:nvPr/>
        </p:nvSpPr>
        <p:spPr>
          <a:xfrm>
            <a:off x="4584030" y="1876843"/>
            <a:ext cx="3685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Acromioclavicular joint</a:t>
            </a:r>
          </a:p>
          <a:p>
            <a:pPr lvl="1"/>
            <a:r>
              <a:rPr lang="en-US" dirty="0"/>
              <a:t>Rotation, gliding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5E4C88-FD8C-D84F-8A83-3FE4D2D68999}"/>
              </a:ext>
            </a:extLst>
          </p:cNvPr>
          <p:cNvSpPr txBox="1">
            <a:spLocks/>
          </p:cNvSpPr>
          <p:nvPr/>
        </p:nvSpPr>
        <p:spPr>
          <a:xfrm>
            <a:off x="8506326" y="1876843"/>
            <a:ext cx="3685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Glenohumeral joint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7CF84-6689-504C-B943-04CD9ADC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4112"/>
            <a:ext cx="4635501" cy="30740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235429D-92DE-6D43-97B7-C30A2727CE4C}"/>
                  </a:ext>
                </a:extLst>
              </p14:cNvPr>
              <p14:cNvContentPartPr/>
              <p14:nvPr/>
            </p14:nvContentPartPr>
            <p14:xfrm>
              <a:off x="3927335" y="4153358"/>
              <a:ext cx="746640" cy="113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235429D-92DE-6D43-97B7-C30A2727CE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3695" y="4045718"/>
                <a:ext cx="8542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088B0CC-BB81-214D-AF3E-49E7338E3F4B}"/>
                  </a:ext>
                </a:extLst>
              </p14:cNvPr>
              <p14:cNvContentPartPr/>
              <p14:nvPr/>
            </p14:nvContentPartPr>
            <p14:xfrm>
              <a:off x="4037495" y="4831238"/>
              <a:ext cx="400680" cy="13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088B0CC-BB81-214D-AF3E-49E7338E3F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3495" y="4723598"/>
                <a:ext cx="50832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DE44C5B-3D0B-3845-A76B-7A701998D120}"/>
                  </a:ext>
                </a:extLst>
              </p14:cNvPr>
              <p14:cNvContentPartPr/>
              <p14:nvPr/>
            </p14:nvContentPartPr>
            <p14:xfrm>
              <a:off x="3863975" y="4671398"/>
              <a:ext cx="693720" cy="6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DE44C5B-3D0B-3845-A76B-7A701998D1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09975" y="4563398"/>
                <a:ext cx="8013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34B7E8D-C8AF-B849-B101-2A5F4B37D62C}"/>
                  </a:ext>
                </a:extLst>
              </p14:cNvPr>
              <p14:cNvContentPartPr/>
              <p14:nvPr/>
            </p14:nvContentPartPr>
            <p14:xfrm>
              <a:off x="2856695" y="3501758"/>
              <a:ext cx="445320" cy="18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34B7E8D-C8AF-B849-B101-2A5F4B37D62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02695" y="3393758"/>
                <a:ext cx="552960" cy="2336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DF69E0C-8099-7949-92A1-EABDA83674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7695" y="3404138"/>
            <a:ext cx="3913205" cy="2814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2F742-8CB1-E94C-82F9-87A233E775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2039" y="2737147"/>
            <a:ext cx="2926719" cy="33437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05A07-03D4-E64D-A376-AAFDDB695044}"/>
              </a:ext>
            </a:extLst>
          </p:cNvPr>
          <p:cNvSpPr txBox="1"/>
          <p:nvPr/>
        </p:nvSpPr>
        <p:spPr>
          <a:xfrm>
            <a:off x="4670927" y="6140551"/>
            <a:ext cx="331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Separation: 1</a:t>
            </a:r>
            <a:r>
              <a:rPr lang="en-US" baseline="30000" dirty="0"/>
              <a:t>st</a:t>
            </a:r>
            <a:r>
              <a:rPr lang="en-US" dirty="0"/>
              <a:t>—AC </a:t>
            </a:r>
            <a:r>
              <a:rPr lang="en-US" dirty="0" err="1"/>
              <a:t>lig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– CC </a:t>
            </a:r>
            <a:r>
              <a:rPr lang="en-US" dirty="0" err="1"/>
              <a:t>lig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02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B046E2-70C1-B945-85EA-47B3EFB7C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42702" cy="68580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43A89DF-E8E5-CA40-AD6E-7B1AFB9D13EF}"/>
                  </a:ext>
                </a:extLst>
              </p14:cNvPr>
              <p14:cNvContentPartPr/>
              <p14:nvPr/>
            </p14:nvContentPartPr>
            <p14:xfrm>
              <a:off x="149495" y="1680878"/>
              <a:ext cx="4676760" cy="70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43A89DF-E8E5-CA40-AD6E-7B1AFB9D13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55" y="1572878"/>
                <a:ext cx="4784400" cy="2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0534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81615-1D0F-BF4D-9B53-2B6D3683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Supply to the Shoulder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0DBEE-4F2D-0B4C-98D3-78246FB15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Arteries </a:t>
            </a:r>
          </a:p>
          <a:p>
            <a:pPr lvl="1"/>
            <a:r>
              <a:rPr lang="en-US" dirty="0"/>
              <a:t>Suprascapular + Subscapular + Anterior/Post Circumflex humeral + Circumflex scapular arteries anastomosis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4B546A-8818-8444-98C3-E0CD763F4A7F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Veins</a:t>
            </a:r>
          </a:p>
          <a:p>
            <a:pPr lvl="1"/>
            <a:r>
              <a:rPr lang="en-US" dirty="0"/>
              <a:t>Cephalic </a:t>
            </a:r>
            <a:r>
              <a:rPr lang="en-US" dirty="0">
                <a:sym typeface="Wingdings" pitchFamily="2" charset="2"/>
              </a:rPr>
              <a:t> Axillary  Subclavian v.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86D6F-D647-8440-A733-A62F9B51D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95" y="3829050"/>
            <a:ext cx="41656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586F0-F7F4-0A47-A344-B80984AA6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2931779"/>
            <a:ext cx="32004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4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40EE-FD93-9A4D-9C65-6E102CFB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Shoulder Muscles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CE7B-24C0-9841-970C-8413CA14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2500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Axioappendicular</a:t>
            </a:r>
            <a:endParaRPr lang="en-US" dirty="0"/>
          </a:p>
          <a:p>
            <a:pPr lvl="1"/>
            <a:r>
              <a:rPr lang="en-US" dirty="0"/>
              <a:t>Posterior</a:t>
            </a:r>
          </a:p>
          <a:p>
            <a:pPr lvl="2"/>
            <a:r>
              <a:rPr lang="en-US" dirty="0"/>
              <a:t>Trapezius, Latissimus Dorsi, Rhomboids, </a:t>
            </a:r>
            <a:r>
              <a:rPr lang="en-US" dirty="0" err="1"/>
              <a:t>Levator</a:t>
            </a:r>
            <a:r>
              <a:rPr lang="en-US" dirty="0"/>
              <a:t> scapulae </a:t>
            </a:r>
          </a:p>
          <a:p>
            <a:pPr lvl="1"/>
            <a:r>
              <a:rPr lang="en-US" dirty="0"/>
              <a:t>Anterior</a:t>
            </a:r>
          </a:p>
          <a:p>
            <a:pPr lvl="2"/>
            <a:r>
              <a:rPr lang="en-US" dirty="0"/>
              <a:t>Pectoralis major/minor, Serratus anterior, subclavius</a:t>
            </a:r>
          </a:p>
          <a:p>
            <a:r>
              <a:rPr lang="en-US" dirty="0"/>
              <a:t>Scapulohumeral </a:t>
            </a:r>
          </a:p>
          <a:p>
            <a:pPr lvl="1"/>
            <a:r>
              <a:rPr lang="en-US" dirty="0"/>
              <a:t>Rotator Cuff </a:t>
            </a:r>
          </a:p>
          <a:p>
            <a:pPr lvl="2"/>
            <a:r>
              <a:rPr lang="en-US" dirty="0"/>
              <a:t>Supraspinatus, infraspinatus, teres minor, subscapularis</a:t>
            </a:r>
          </a:p>
          <a:p>
            <a:pPr lvl="1"/>
            <a:r>
              <a:rPr lang="en-US" dirty="0"/>
              <a:t>Other muscles</a:t>
            </a:r>
          </a:p>
          <a:p>
            <a:pPr lvl="2"/>
            <a:r>
              <a:rPr lang="en-US" dirty="0"/>
              <a:t>Deltoid, teres major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8BBE6-A0E7-5C41-9C4A-8B02A4716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700" y="177800"/>
            <a:ext cx="53213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0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0A4D-374E-3B43-BA3C-462476C4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Serratus anterior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48733-42BB-3E49-9B1C-714EFEBA6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01468" cy="4351338"/>
          </a:xfrm>
        </p:spPr>
        <p:txBody>
          <a:bodyPr/>
          <a:lstStyle/>
          <a:p>
            <a:r>
              <a:rPr lang="en-US" dirty="0"/>
              <a:t>Innervation: </a:t>
            </a:r>
            <a:r>
              <a:rPr lang="en-US" dirty="0">
                <a:highlight>
                  <a:srgbClr val="FFFF00"/>
                </a:highlight>
              </a:rPr>
              <a:t>Long Thoracic N</a:t>
            </a:r>
          </a:p>
          <a:p>
            <a:pPr lvl="1"/>
            <a:r>
              <a:rPr lang="en-US" dirty="0"/>
              <a:t>Injury? “winged scapula”</a:t>
            </a:r>
          </a:p>
          <a:p>
            <a:r>
              <a:rPr lang="en-US" dirty="0"/>
              <a:t>Blood supply: Superior and </a:t>
            </a:r>
            <a:r>
              <a:rPr lang="en-US" dirty="0">
                <a:highlight>
                  <a:srgbClr val="FFFF00"/>
                </a:highlight>
              </a:rPr>
              <a:t>Lateral thoracic artery</a:t>
            </a:r>
          </a:p>
          <a:p>
            <a:r>
              <a:rPr lang="en-US" dirty="0"/>
              <a:t>Action: Lateral rotates and protracts the scapula (punch forward) and abduction &gt;100 degrees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A3EDD-2CB1-AD43-8FC2-FB1E51AC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617" y="481245"/>
            <a:ext cx="3278769" cy="61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32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4310-B7E7-6E41-A48E-D1C71960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Pectoralis Major and Minor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B344D-1435-394A-8808-9152D20FE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157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Pec Major:</a:t>
            </a:r>
          </a:p>
          <a:p>
            <a:r>
              <a:rPr lang="en-US" dirty="0"/>
              <a:t>Innervation: </a:t>
            </a:r>
            <a:r>
              <a:rPr lang="en-US" dirty="0">
                <a:highlight>
                  <a:srgbClr val="FFFF00"/>
                </a:highlight>
              </a:rPr>
              <a:t>Lateral and Medial Pec Nerves</a:t>
            </a:r>
          </a:p>
          <a:p>
            <a:r>
              <a:rPr lang="en-US" dirty="0"/>
              <a:t>Blood supply: Pectoral branch of </a:t>
            </a:r>
            <a:r>
              <a:rPr lang="en-US" dirty="0" err="1"/>
              <a:t>Thoracoacromial</a:t>
            </a:r>
            <a:r>
              <a:rPr lang="en-US" dirty="0"/>
              <a:t> trunk</a:t>
            </a:r>
          </a:p>
          <a:p>
            <a:r>
              <a:rPr lang="en-US" dirty="0"/>
              <a:t>Actions: flexion, adduction, internal rotation of arm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8E706B-C596-A841-AA9B-796CB8AD3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157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Pec Minor:</a:t>
            </a:r>
          </a:p>
          <a:p>
            <a:r>
              <a:rPr lang="en-US" dirty="0"/>
              <a:t>Innervation: </a:t>
            </a:r>
            <a:r>
              <a:rPr lang="en-US" dirty="0">
                <a:highlight>
                  <a:srgbClr val="FFFF00"/>
                </a:highlight>
              </a:rPr>
              <a:t>Medial Pec N </a:t>
            </a:r>
          </a:p>
          <a:p>
            <a:pPr lvl="1"/>
            <a:r>
              <a:rPr lang="en-US" dirty="0"/>
              <a:t>Goes through pec minor to get to major</a:t>
            </a:r>
          </a:p>
          <a:p>
            <a:r>
              <a:rPr lang="en-US" dirty="0"/>
              <a:t>Blood supply: Pectoral branch of </a:t>
            </a:r>
            <a:r>
              <a:rPr lang="en-US" dirty="0" err="1"/>
              <a:t>Thoracoacromial</a:t>
            </a:r>
            <a:r>
              <a:rPr lang="en-US" dirty="0"/>
              <a:t> trunk</a:t>
            </a:r>
          </a:p>
          <a:p>
            <a:r>
              <a:rPr lang="en-US" dirty="0"/>
              <a:t>Actions: Stabilizes the scapula by drawing it inferiorly and anteriorly against the thoracic wall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D6D3A-918B-184F-AEA0-6F6BEACCA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4610100"/>
            <a:ext cx="2501900" cy="224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BC3BD3-6973-F64A-810A-469E4F8206D1}"/>
              </a:ext>
            </a:extLst>
          </p:cNvPr>
          <p:cNvSpPr txBox="1"/>
          <p:nvPr/>
        </p:nvSpPr>
        <p:spPr>
          <a:xfrm>
            <a:off x="621792" y="4610100"/>
            <a:ext cx="2779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 wound superior, lateral?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Affects Lateral Pec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Weakened adduction and internal rotation of arm</a:t>
            </a:r>
          </a:p>
        </p:txBody>
      </p:sp>
    </p:spTree>
    <p:extLst>
      <p:ext uri="{BB962C8B-B14F-4D97-AF65-F5344CB8AC3E}">
        <p14:creationId xmlns:p14="http://schemas.microsoft.com/office/powerpoint/2010/main" val="303027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C0A9-BCB6-0742-B5D4-7556AA72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Subclavius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167547-3BE1-844E-994B-622B5D58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4040" cy="4351338"/>
          </a:xfrm>
        </p:spPr>
        <p:txBody>
          <a:bodyPr/>
          <a:lstStyle/>
          <a:p>
            <a:r>
              <a:rPr lang="en-US" dirty="0"/>
              <a:t>Innervation: N to subclavius </a:t>
            </a:r>
          </a:p>
          <a:p>
            <a:r>
              <a:rPr lang="en-US" dirty="0"/>
              <a:t>Blood supply: Clavicular Branch of </a:t>
            </a:r>
            <a:r>
              <a:rPr lang="en-US" dirty="0" err="1"/>
              <a:t>Thoracoacromial</a:t>
            </a:r>
            <a:r>
              <a:rPr lang="en-US" dirty="0"/>
              <a:t> trunk</a:t>
            </a:r>
          </a:p>
          <a:p>
            <a:r>
              <a:rPr lang="en-US" dirty="0"/>
              <a:t>Action: anchors and depresses clavicle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4186F-DED4-DE4F-B667-A72404DC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424" y="1386840"/>
            <a:ext cx="4372102" cy="43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1872-EAA5-654E-9420-BEB90582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Vertebrae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4285-D1C2-1740-B77F-C598188E2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15653" cy="4839870"/>
          </a:xfrm>
        </p:spPr>
        <p:txBody>
          <a:bodyPr>
            <a:normAutofit/>
          </a:bodyPr>
          <a:lstStyle/>
          <a:p>
            <a:r>
              <a:rPr lang="en-US" dirty="0"/>
              <a:t>Typical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Violent hyperextension </a:t>
            </a:r>
            <a:r>
              <a:rPr lang="en-US" dirty="0">
                <a:sym typeface="Wingdings" pitchFamily="2" charset="2"/>
              </a:rPr>
              <a:t> injury to pedicle and spine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C8122C-89BE-BF4E-BE07-D2034A779457}"/>
              </a:ext>
            </a:extLst>
          </p:cNvPr>
          <p:cNvSpPr txBox="1">
            <a:spLocks/>
          </p:cNvSpPr>
          <p:nvPr/>
        </p:nvSpPr>
        <p:spPr>
          <a:xfrm>
            <a:off x="8955505" y="2189747"/>
            <a:ext cx="2915653" cy="3992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Cervical vertebrae </a:t>
            </a:r>
          </a:p>
          <a:p>
            <a:pPr lvl="1"/>
            <a:r>
              <a:rPr lang="en-US" dirty="0"/>
              <a:t>Articular facets-–horizontally oriented</a:t>
            </a:r>
          </a:p>
          <a:p>
            <a:pPr lvl="1"/>
            <a:r>
              <a:rPr lang="en-US" dirty="0"/>
              <a:t>Tightly intertwined</a:t>
            </a:r>
          </a:p>
          <a:p>
            <a:pPr lvl="1"/>
            <a:r>
              <a:rPr lang="en-US" dirty="0"/>
              <a:t>Dislocated more easily than fractured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AFE741-7BC6-B548-8F98-3D1163D94917}"/>
              </a:ext>
            </a:extLst>
          </p:cNvPr>
          <p:cNvSpPr txBox="1">
            <a:spLocks/>
          </p:cNvSpPr>
          <p:nvPr/>
        </p:nvSpPr>
        <p:spPr>
          <a:xfrm>
            <a:off x="6305546" y="1870576"/>
            <a:ext cx="2915653" cy="5032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Unique</a:t>
            </a:r>
          </a:p>
          <a:p>
            <a:pPr lvl="1"/>
            <a:r>
              <a:rPr lang="en-US" dirty="0"/>
              <a:t>C3-7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Bifid Spinous Process</a:t>
            </a:r>
          </a:p>
          <a:p>
            <a:pPr lvl="1"/>
            <a:r>
              <a:rPr lang="en-US" dirty="0"/>
              <a:t>Transverse Foramen for Vertebral A (C6 </a:t>
            </a:r>
            <a:r>
              <a:rPr lang="en-US" dirty="0">
                <a:sym typeface="Wingdings" pitchFamily="2" charset="2"/>
              </a:rPr>
              <a:t> C1) –not C7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22AB5-6401-0C4B-B4E9-0B03AFCB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2562642"/>
            <a:ext cx="38100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059FA-25FB-084A-8CB5-C11572DF1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294" y="2562642"/>
            <a:ext cx="2746211" cy="227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98756A-2D03-8544-BD2F-2C17E0BC3B9F}"/>
              </a:ext>
            </a:extLst>
          </p:cNvPr>
          <p:cNvSpPr txBox="1"/>
          <p:nvPr/>
        </p:nvSpPr>
        <p:spPr>
          <a:xfrm>
            <a:off x="3753853" y="2189747"/>
            <a:ext cx="2455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Thoracic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Sup/Inf Costal facets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</a:rPr>
              <a:t>Heart shaped </a:t>
            </a:r>
            <a:r>
              <a:rPr lang="en-US" sz="2400" dirty="0"/>
              <a:t>body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Lumbar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Large, kidney shape body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2979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CFC-7169-E84F-BF38-08D6F1FD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461C1-F49B-8A4F-A22E-D5DA5C7F0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43907" cy="4351338"/>
          </a:xfrm>
        </p:spPr>
        <p:txBody>
          <a:bodyPr/>
          <a:lstStyle/>
          <a:p>
            <a:r>
              <a:rPr lang="en-US" dirty="0"/>
              <a:t>Innervation: </a:t>
            </a:r>
            <a:r>
              <a:rPr lang="en-US" dirty="0">
                <a:highlight>
                  <a:srgbClr val="FFFF00"/>
                </a:highlight>
              </a:rPr>
              <a:t>Axillary N </a:t>
            </a:r>
            <a:r>
              <a:rPr lang="en-US" dirty="0"/>
              <a:t>(posterior cord)</a:t>
            </a:r>
          </a:p>
          <a:p>
            <a:r>
              <a:rPr lang="en-US" dirty="0"/>
              <a:t>Blood Supply: Deltoid branch of </a:t>
            </a:r>
            <a:r>
              <a:rPr lang="en-US" dirty="0" err="1">
                <a:highlight>
                  <a:srgbClr val="FFFF00"/>
                </a:highlight>
              </a:rPr>
              <a:t>Thoracoacromial</a:t>
            </a:r>
            <a:r>
              <a:rPr lang="en-US" dirty="0">
                <a:highlight>
                  <a:srgbClr val="FFFF00"/>
                </a:highlight>
              </a:rPr>
              <a:t> artery</a:t>
            </a:r>
            <a:r>
              <a:rPr lang="en-US" dirty="0"/>
              <a:t>, Ant/Post humeral circumflex A</a:t>
            </a:r>
          </a:p>
          <a:p>
            <a:r>
              <a:rPr lang="en-US" dirty="0"/>
              <a:t>Actions: Flexes and internally rotates </a:t>
            </a:r>
            <a:r>
              <a:rPr lang="en-US" dirty="0" err="1"/>
              <a:t>humerus</a:t>
            </a:r>
            <a:r>
              <a:rPr lang="en-US" dirty="0"/>
              <a:t>, abducts the arm (15 -100 degrees), extends and laterally rotates the 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895B6-C2A6-DD44-AD88-17953C90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817" y="1190507"/>
            <a:ext cx="40896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22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3A73-4F6D-6148-AC22-BC980555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Teres major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DF7C7-5BA8-A44A-9160-8FE273C2E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0571" cy="4351338"/>
          </a:xfrm>
        </p:spPr>
        <p:txBody>
          <a:bodyPr/>
          <a:lstStyle/>
          <a:p>
            <a:r>
              <a:rPr lang="en-US" dirty="0"/>
              <a:t>Innervation: Lower subscapular N.</a:t>
            </a:r>
          </a:p>
          <a:p>
            <a:r>
              <a:rPr lang="en-US" dirty="0"/>
              <a:t>Blood supply: Subscapular and Circumflex scapular arteries </a:t>
            </a:r>
          </a:p>
          <a:p>
            <a:r>
              <a:rPr lang="en-US" dirty="0"/>
              <a:t>Action: Internally rotates and adducts the arm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FCBFB-A674-0745-8058-ADBD85602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208" y="1045881"/>
            <a:ext cx="4523592" cy="476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09A96-F2E3-2548-8759-34B1563C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Rotator Cuff Muscles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62A1-B9E2-BC44-B6E7-67F595625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SITs Muscles</a:t>
            </a:r>
          </a:p>
          <a:p>
            <a:pPr lvl="1"/>
            <a:r>
              <a:rPr lang="en-US" dirty="0"/>
              <a:t>SIT</a:t>
            </a:r>
          </a:p>
          <a:p>
            <a:pPr lvl="2"/>
            <a:r>
              <a:rPr lang="en-US" dirty="0"/>
              <a:t>Supraspinatus</a:t>
            </a:r>
          </a:p>
          <a:p>
            <a:pPr lvl="2"/>
            <a:r>
              <a:rPr lang="en-US" dirty="0"/>
              <a:t>Infraspinatus</a:t>
            </a:r>
          </a:p>
          <a:p>
            <a:pPr lvl="2"/>
            <a:r>
              <a:rPr lang="en-US" dirty="0"/>
              <a:t>Teres Minor</a:t>
            </a:r>
          </a:p>
          <a:p>
            <a:pPr lvl="3"/>
            <a:r>
              <a:rPr lang="en-US" dirty="0"/>
              <a:t>All attach on greater tubercle of </a:t>
            </a:r>
            <a:r>
              <a:rPr lang="en-US" dirty="0" err="1"/>
              <a:t>humerus</a:t>
            </a:r>
            <a:r>
              <a:rPr lang="en-US" dirty="0"/>
              <a:t> (more posterior) so they externally rotate</a:t>
            </a:r>
          </a:p>
          <a:p>
            <a:pPr lvl="1"/>
            <a:r>
              <a:rPr lang="en-US" dirty="0"/>
              <a:t>s</a:t>
            </a:r>
          </a:p>
          <a:p>
            <a:pPr lvl="2"/>
            <a:r>
              <a:rPr lang="en-US" dirty="0"/>
              <a:t>Subscapularis</a:t>
            </a:r>
          </a:p>
          <a:p>
            <a:pPr lvl="3"/>
            <a:r>
              <a:rPr lang="en-US" dirty="0"/>
              <a:t>Attach on lesser tubercle (more anterior) so it internally rotates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E71C7-22F7-2C48-847B-26EFBE41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47" y="1003610"/>
            <a:ext cx="5559641" cy="548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23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50D0-8A03-2A40-BE5B-C7E6E5F3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Rotator Cuff Muscles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26CDD5-A4A0-924C-9607-E9947DD98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528127"/>
              </p:ext>
            </p:extLst>
          </p:nvPr>
        </p:nvGraphicFramePr>
        <p:xfrm>
          <a:off x="838200" y="1466396"/>
          <a:ext cx="1077141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730">
                  <a:extLst>
                    <a:ext uri="{9D8B030D-6E8A-4147-A177-3AD203B41FA5}">
                      <a16:colId xmlns:a16="http://schemas.microsoft.com/office/drawing/2014/main" val="1058234457"/>
                    </a:ext>
                  </a:extLst>
                </a:gridCol>
                <a:gridCol w="3930563">
                  <a:extLst>
                    <a:ext uri="{9D8B030D-6E8A-4147-A177-3AD203B41FA5}">
                      <a16:colId xmlns:a16="http://schemas.microsoft.com/office/drawing/2014/main" val="730152818"/>
                    </a:ext>
                  </a:extLst>
                </a:gridCol>
                <a:gridCol w="2765121">
                  <a:extLst>
                    <a:ext uri="{9D8B030D-6E8A-4147-A177-3AD203B41FA5}">
                      <a16:colId xmlns:a16="http://schemas.microsoft.com/office/drawing/2014/main" val="1575908493"/>
                    </a:ext>
                  </a:extLst>
                </a:gridCol>
                <a:gridCol w="3428999">
                  <a:extLst>
                    <a:ext uri="{9D8B030D-6E8A-4147-A177-3AD203B41FA5}">
                      <a16:colId xmlns:a16="http://schemas.microsoft.com/office/drawing/2014/main" val="135307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Rotator Cuff 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Innervation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Blood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4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Supra</a:t>
                      </a:r>
                      <a:r>
                        <a:rPr lang="en-US" dirty="0"/>
                        <a:t>spinatus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Supra</a:t>
                      </a:r>
                      <a:r>
                        <a:rPr lang="en-US" dirty="0"/>
                        <a:t>scapular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Supra</a:t>
                      </a:r>
                      <a:r>
                        <a:rPr lang="en-US" dirty="0"/>
                        <a:t>scapular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710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Infraspinatus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Suprascapular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Suprascapular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513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Teres Minor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Axillary 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Circumflex Humeral &amp; Circumflex scapular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10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Subscapularis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Subscapular 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Subscapular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4459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C12A16-DB10-F74C-BFDB-61340D87F21D}"/>
              </a:ext>
            </a:extLst>
          </p:cNvPr>
          <p:cNvSpPr txBox="1"/>
          <p:nvPr/>
        </p:nvSpPr>
        <p:spPr>
          <a:xfrm>
            <a:off x="1371600" y="3589836"/>
            <a:ext cx="839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u="sng" dirty="0"/>
              <a:t>A</a:t>
            </a:r>
            <a:r>
              <a:rPr lang="en-US" dirty="0"/>
              <a:t>rmy Over </a:t>
            </a:r>
            <a:r>
              <a:rPr lang="en-US" u="sng" dirty="0"/>
              <a:t>N</a:t>
            </a:r>
            <a:r>
              <a:rPr lang="en-US" dirty="0"/>
              <a:t>avy”: Suprascapular </a:t>
            </a:r>
            <a:r>
              <a:rPr lang="en-US" u="sng" dirty="0"/>
              <a:t>A</a:t>
            </a:r>
            <a:r>
              <a:rPr lang="en-US" dirty="0"/>
              <a:t>rtery runs over the (bridge) ligament and the </a:t>
            </a:r>
            <a:r>
              <a:rPr lang="en-US" u="sng" dirty="0"/>
              <a:t>N</a:t>
            </a:r>
            <a:r>
              <a:rPr lang="en-US" dirty="0"/>
              <a:t>erve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AF9D0-740D-2D4F-A3A0-A2A198B9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843" y="3973047"/>
            <a:ext cx="3684814" cy="26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15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6CED-E946-9E41-A882-CFD47BF5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Quadrangular space and Triangular Space/Interval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C7B2D-9D53-CA4A-8997-CE6BFA4D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14" y="1809296"/>
            <a:ext cx="5611586" cy="2191204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Quadrangular Space</a:t>
            </a:r>
          </a:p>
          <a:p>
            <a:pPr lvl="1"/>
            <a:r>
              <a:rPr lang="en-US" dirty="0"/>
              <a:t>Axillary N.</a:t>
            </a:r>
          </a:p>
          <a:p>
            <a:pPr lvl="1"/>
            <a:r>
              <a:rPr lang="en-US" dirty="0"/>
              <a:t>Posterior circumflex A.</a:t>
            </a:r>
          </a:p>
          <a:p>
            <a:pPr lvl="1"/>
            <a:r>
              <a:rPr lang="en-US" dirty="0"/>
              <a:t>Borders: </a:t>
            </a:r>
            <a:r>
              <a:rPr lang="en-US" dirty="0">
                <a:solidFill>
                  <a:srgbClr val="FF0000"/>
                </a:solidFill>
              </a:rPr>
              <a:t>Teres Minor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Teres Major</a:t>
            </a:r>
            <a:r>
              <a:rPr lang="en-US" dirty="0"/>
              <a:t>, </a:t>
            </a:r>
            <a:r>
              <a:rPr lang="en-US" dirty="0" err="1"/>
              <a:t>humerus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Long head of the Triceps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2749D7F-DA08-0A47-BCB2-D099F578A3A1}"/>
              </a:ext>
            </a:extLst>
          </p:cNvPr>
          <p:cNvSpPr txBox="1">
            <a:spLocks/>
          </p:cNvSpPr>
          <p:nvPr/>
        </p:nvSpPr>
        <p:spPr>
          <a:xfrm>
            <a:off x="484414" y="4301671"/>
            <a:ext cx="5611586" cy="219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FA00"/>
                </a:solidFill>
              </a:rPr>
              <a:t>Triangular Space</a:t>
            </a:r>
          </a:p>
          <a:p>
            <a:pPr lvl="1"/>
            <a:r>
              <a:rPr lang="en-US" dirty="0"/>
              <a:t>Circumflex scapular A.</a:t>
            </a:r>
          </a:p>
          <a:p>
            <a:pPr lvl="1"/>
            <a:r>
              <a:rPr lang="en-US" dirty="0"/>
              <a:t>Borders: </a:t>
            </a:r>
            <a:r>
              <a:rPr lang="en-US" dirty="0">
                <a:solidFill>
                  <a:srgbClr val="FF0000"/>
                </a:solidFill>
              </a:rPr>
              <a:t>Teres Minor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Teres Major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Long head of the Triceps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1FE391F-9471-C441-9EE8-613FD8A8BA46}"/>
              </a:ext>
            </a:extLst>
          </p:cNvPr>
          <p:cNvSpPr txBox="1">
            <a:spLocks/>
          </p:cNvSpPr>
          <p:nvPr/>
        </p:nvSpPr>
        <p:spPr>
          <a:xfrm>
            <a:off x="5742214" y="1237796"/>
            <a:ext cx="5611586" cy="219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000AE"/>
                </a:solidFill>
              </a:rPr>
              <a:t>Triangular Interval</a:t>
            </a:r>
          </a:p>
          <a:p>
            <a:pPr lvl="1"/>
            <a:r>
              <a:rPr lang="en-US" dirty="0"/>
              <a:t>Radial N.</a:t>
            </a:r>
          </a:p>
          <a:p>
            <a:pPr lvl="1"/>
            <a:r>
              <a:rPr lang="en-US" dirty="0"/>
              <a:t>Deep Brachial A.</a:t>
            </a:r>
          </a:p>
          <a:p>
            <a:pPr lvl="1"/>
            <a:r>
              <a:rPr lang="en-US" dirty="0"/>
              <a:t>Borders: </a:t>
            </a:r>
            <a:r>
              <a:rPr lang="en-US" dirty="0">
                <a:solidFill>
                  <a:srgbClr val="00B050"/>
                </a:solidFill>
              </a:rPr>
              <a:t>Teres Major</a:t>
            </a:r>
            <a:r>
              <a:rPr lang="en-US" dirty="0"/>
              <a:t>, Lateral head of the Triceps, </a:t>
            </a:r>
            <a:r>
              <a:rPr lang="en-US" dirty="0">
                <a:solidFill>
                  <a:srgbClr val="FFC000"/>
                </a:solidFill>
              </a:rPr>
              <a:t>Long head of the Triceps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932AEE-FF32-CF45-9284-4940A9C97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54" y="3547608"/>
            <a:ext cx="5753432" cy="31432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AB442A0-C55D-2149-9010-4D829D3BF8B6}"/>
                  </a:ext>
                </a:extLst>
              </p14:cNvPr>
              <p14:cNvContentPartPr/>
              <p14:nvPr/>
            </p14:nvContentPartPr>
            <p14:xfrm>
              <a:off x="7276320" y="4101069"/>
              <a:ext cx="377280" cy="8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AB442A0-C55D-2149-9010-4D829D3BF8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2680" y="3993069"/>
                <a:ext cx="4849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18ADF17-174D-0B45-8230-E2B61A6F4D5A}"/>
                  </a:ext>
                </a:extLst>
              </p14:cNvPr>
              <p14:cNvContentPartPr/>
              <p14:nvPr/>
            </p14:nvContentPartPr>
            <p14:xfrm>
              <a:off x="6552360" y="3872829"/>
              <a:ext cx="1113840" cy="32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18ADF17-174D-0B45-8230-E2B61A6F4D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98360" y="3765189"/>
                <a:ext cx="1221480" cy="2484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DB1B4F-FA24-774F-A4D2-38782A286652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997043" y="5119232"/>
            <a:ext cx="2356757" cy="397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EC5F30-9830-B748-A5DF-BE39790DAB99}"/>
              </a:ext>
            </a:extLst>
          </p:cNvPr>
          <p:cNvCxnSpPr>
            <a:cxnSpLocks/>
          </p:cNvCxnSpPr>
          <p:nvPr/>
        </p:nvCxnSpPr>
        <p:spPr>
          <a:xfrm>
            <a:off x="8327571" y="5285920"/>
            <a:ext cx="816429" cy="935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858936-8F98-C64B-95D2-B5CADE323387}"/>
              </a:ext>
            </a:extLst>
          </p:cNvPr>
          <p:cNvSpPr txBox="1"/>
          <p:nvPr/>
        </p:nvSpPr>
        <p:spPr>
          <a:xfrm>
            <a:off x="11353800" y="528592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Triangular 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9DB0EC-040B-3744-9BC8-D8029295B403}"/>
              </a:ext>
            </a:extLst>
          </p:cNvPr>
          <p:cNvSpPr txBox="1"/>
          <p:nvPr/>
        </p:nvSpPr>
        <p:spPr>
          <a:xfrm>
            <a:off x="8594350" y="6221186"/>
            <a:ext cx="136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Triangular Interval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07598E9-4B6E-C441-AA55-D33E9896C264}"/>
                  </a:ext>
                </a:extLst>
              </p14:cNvPr>
              <p14:cNvContentPartPr/>
              <p14:nvPr/>
            </p14:nvContentPartPr>
            <p14:xfrm>
              <a:off x="8696374" y="6372295"/>
              <a:ext cx="1159307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07598E9-4B6E-C441-AA55-D33E9896C2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42729" y="6264655"/>
                <a:ext cx="1266957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DFD8FCD-80D8-6C44-A48C-1F0793EC4C2A}"/>
                  </a:ext>
                </a:extLst>
              </p14:cNvPr>
              <p14:cNvContentPartPr/>
              <p14:nvPr/>
            </p14:nvContentPartPr>
            <p14:xfrm>
              <a:off x="8291880" y="520446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DFD8FCD-80D8-6C44-A48C-1F0793EC4C2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73880" y="51868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61DD136-373D-324B-8E16-898F7F09568F}"/>
                  </a:ext>
                </a:extLst>
              </p14:cNvPr>
              <p14:cNvContentPartPr/>
              <p14:nvPr/>
            </p14:nvContentPartPr>
            <p14:xfrm>
              <a:off x="8353080" y="524406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61DD136-373D-324B-8E16-898F7F0956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35080" y="52264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A062ED4-6069-9448-87C6-94EA11FA86A9}"/>
                  </a:ext>
                </a:extLst>
              </p14:cNvPr>
              <p14:cNvContentPartPr/>
              <p14:nvPr/>
            </p14:nvContentPartPr>
            <p14:xfrm>
              <a:off x="8436240" y="5281869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A062ED4-6069-9448-87C6-94EA11FA86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18240" y="52638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A26BE2A-3156-7941-946E-BE36E523C547}"/>
                  </a:ext>
                </a:extLst>
              </p14:cNvPr>
              <p14:cNvContentPartPr/>
              <p14:nvPr/>
            </p14:nvContentPartPr>
            <p14:xfrm>
              <a:off x="8374320" y="5342709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A26BE2A-3156-7941-946E-BE36E523C5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56680" y="53247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CB5DDC5-4EDA-CC44-B5B4-EB615C1B9B9D}"/>
                  </a:ext>
                </a:extLst>
              </p14:cNvPr>
              <p14:cNvContentPartPr/>
              <p14:nvPr/>
            </p14:nvContentPartPr>
            <p14:xfrm>
              <a:off x="8265240" y="5471949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CB5DDC5-4EDA-CC44-B5B4-EB615C1B9B9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47240" y="545394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E7AB631-0B29-4C45-BA37-1A3FE357BF91}"/>
                  </a:ext>
                </a:extLst>
              </p14:cNvPr>
              <p14:cNvContentPartPr/>
              <p14:nvPr/>
            </p14:nvContentPartPr>
            <p14:xfrm>
              <a:off x="8261280" y="5379789"/>
              <a:ext cx="51840" cy="6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E7AB631-0B29-4C45-BA37-1A3FE357BF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43404" y="5362789"/>
                <a:ext cx="87234" cy="39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0FFAD9-59AC-0542-8A80-DC0E521FB4A5}"/>
                  </a:ext>
                </a:extLst>
              </p14:cNvPr>
              <p14:cNvContentPartPr/>
              <p14:nvPr/>
            </p14:nvContentPartPr>
            <p14:xfrm>
              <a:off x="8261280" y="531174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0FFAD9-59AC-0542-8A80-DC0E521FB4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43280" y="529374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D11435D-77C1-984F-953C-D70DA1DE7F3D}"/>
                  </a:ext>
                </a:extLst>
              </p14:cNvPr>
              <p14:cNvContentPartPr/>
              <p14:nvPr/>
            </p14:nvContentPartPr>
            <p14:xfrm>
              <a:off x="8269560" y="5213469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D11435D-77C1-984F-953C-D70DA1DE7F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51560" y="51958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9FDD3FA-2E4E-D54C-A6A2-A8830DB186C8}"/>
                  </a:ext>
                </a:extLst>
              </p14:cNvPr>
              <p14:cNvContentPartPr/>
              <p14:nvPr/>
            </p14:nvContentPartPr>
            <p14:xfrm>
              <a:off x="8967240" y="5061549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9FDD3FA-2E4E-D54C-A6A2-A8830DB186C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49600" y="50439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90BC4B9-9DA8-D749-A475-77D3AE2C55CC}"/>
                  </a:ext>
                </a:extLst>
              </p14:cNvPr>
              <p14:cNvContentPartPr/>
              <p14:nvPr/>
            </p14:nvContentPartPr>
            <p14:xfrm>
              <a:off x="8919360" y="5144709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90BC4B9-9DA8-D749-A475-77D3AE2C55C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01720" y="51270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607CFAA-1FBA-1541-9150-AD8184ED3BB6}"/>
                  </a:ext>
                </a:extLst>
              </p14:cNvPr>
              <p14:cNvContentPartPr/>
              <p14:nvPr/>
            </p14:nvContentPartPr>
            <p14:xfrm>
              <a:off x="8959680" y="510330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607CFAA-1FBA-1541-9150-AD8184ED3BB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42040" y="50856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EFD618D-AA01-4948-866C-E1322464C0F6}"/>
                  </a:ext>
                </a:extLst>
              </p14:cNvPr>
              <p14:cNvContentPartPr/>
              <p14:nvPr/>
            </p14:nvContentPartPr>
            <p14:xfrm>
              <a:off x="8952120" y="5212749"/>
              <a:ext cx="103680" cy="64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EFD618D-AA01-4948-866C-E1322464C0F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934480" y="5194749"/>
                <a:ext cx="13932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D7417BD-714A-7D4A-AE74-8F17BB9EAAE1}"/>
                  </a:ext>
                </a:extLst>
              </p14:cNvPr>
              <p14:cNvContentPartPr/>
              <p14:nvPr/>
            </p14:nvContentPartPr>
            <p14:xfrm>
              <a:off x="9136080" y="5326509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D7417BD-714A-7D4A-AE74-8F17BB9EAAE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18080" y="53085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34FA276-47F3-2147-AE72-4275DF020450}"/>
                  </a:ext>
                </a:extLst>
              </p14:cNvPr>
              <p14:cNvContentPartPr/>
              <p14:nvPr/>
            </p14:nvContentPartPr>
            <p14:xfrm>
              <a:off x="9218880" y="5392029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34FA276-47F3-2147-AE72-4275DF02045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200880" y="537438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E65D886-65D6-C54B-A540-F437280EC933}"/>
                  </a:ext>
                </a:extLst>
              </p14:cNvPr>
              <p14:cNvContentPartPr/>
              <p14:nvPr/>
            </p14:nvContentPartPr>
            <p14:xfrm>
              <a:off x="9300960" y="5436669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E65D886-65D6-C54B-A540-F437280EC93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282960" y="54190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4CB9398-280E-0944-85BB-A14310F854F8}"/>
                  </a:ext>
                </a:extLst>
              </p14:cNvPr>
              <p14:cNvContentPartPr/>
              <p14:nvPr/>
            </p14:nvContentPartPr>
            <p14:xfrm>
              <a:off x="9411840" y="5474829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4CB9398-280E-0944-85BB-A14310F854F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94200" y="54568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E0C544F-39FE-E445-8872-7D4BA6548EA5}"/>
                  </a:ext>
                </a:extLst>
              </p14:cNvPr>
              <p14:cNvContentPartPr/>
              <p14:nvPr/>
            </p14:nvContentPartPr>
            <p14:xfrm>
              <a:off x="9312840" y="5382309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E0C544F-39FE-E445-8872-7D4BA6548EA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295200" y="53646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1D11629-DC63-EF4B-9F22-3259B56F9D65}"/>
                  </a:ext>
                </a:extLst>
              </p14:cNvPr>
              <p14:cNvContentPartPr/>
              <p14:nvPr/>
            </p14:nvContentPartPr>
            <p14:xfrm>
              <a:off x="9219960" y="5327949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1D11629-DC63-EF4B-9F22-3259B56F9D6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202320" y="530994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FC2198A-993C-4A43-B2BA-9EAC43582457}"/>
                  </a:ext>
                </a:extLst>
              </p14:cNvPr>
              <p14:cNvContentPartPr/>
              <p14:nvPr/>
            </p14:nvContentPartPr>
            <p14:xfrm>
              <a:off x="9186480" y="5262069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FC2198A-993C-4A43-B2BA-9EAC435824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68840" y="52440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B640599-67AF-A249-BFDB-900406F4C328}"/>
                  </a:ext>
                </a:extLst>
              </p14:cNvPr>
              <p14:cNvContentPartPr/>
              <p14:nvPr/>
            </p14:nvContentPartPr>
            <p14:xfrm>
              <a:off x="9100440" y="5222469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B640599-67AF-A249-BFDB-900406F4C32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82440" y="52048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C6DED9A-C8E9-8F40-8384-EFACA9F937F3}"/>
                  </a:ext>
                </a:extLst>
              </p14:cNvPr>
              <p14:cNvContentPartPr/>
              <p14:nvPr/>
            </p14:nvContentPartPr>
            <p14:xfrm>
              <a:off x="9037440" y="5171349"/>
              <a:ext cx="432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C6DED9A-C8E9-8F40-8384-EFACA9F937F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019440" y="5153349"/>
                <a:ext cx="39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2F128D8-1154-CB44-A771-A2F4AE8C539A}"/>
                  </a:ext>
                </a:extLst>
              </p14:cNvPr>
              <p14:cNvContentPartPr/>
              <p14:nvPr/>
            </p14:nvContentPartPr>
            <p14:xfrm>
              <a:off x="11460600" y="5445309"/>
              <a:ext cx="58320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2F128D8-1154-CB44-A771-A2F4AE8C53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406960" y="5337669"/>
                <a:ext cx="690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EC232B1-C648-9A4E-B5E7-828D81BC46EA}"/>
                  </a:ext>
                </a:extLst>
              </p14:cNvPr>
              <p14:cNvContentPartPr/>
              <p14:nvPr/>
            </p14:nvContentPartPr>
            <p14:xfrm>
              <a:off x="11434320" y="5616669"/>
              <a:ext cx="503280" cy="9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EC232B1-C648-9A4E-B5E7-828D81BC46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380320" y="5509029"/>
                <a:ext cx="610920" cy="22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181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A5272-1342-F449-BB08-EE91DBC5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01E61-356B-C24C-A75A-7213B94F7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433739"/>
            <a:ext cx="6596742" cy="4351338"/>
          </a:xfrm>
        </p:spPr>
        <p:txBody>
          <a:bodyPr/>
          <a:lstStyle/>
          <a:p>
            <a:r>
              <a:rPr lang="en-US" dirty="0"/>
              <a:t>Innervation: Thoracic intercostal n, supraclavicular n</a:t>
            </a:r>
          </a:p>
          <a:p>
            <a:r>
              <a:rPr lang="en-US" dirty="0"/>
              <a:t>Blood Supply: Internal thoracic a, Lateral thoracic</a:t>
            </a:r>
          </a:p>
          <a:p>
            <a:r>
              <a:rPr lang="en-US" dirty="0">
                <a:highlight>
                  <a:srgbClr val="FFFF00"/>
                </a:highlight>
              </a:rPr>
              <a:t>LYMPH NODES</a:t>
            </a:r>
            <a:r>
              <a:rPr lang="en-US" dirty="0"/>
              <a:t>!!!! Know the path:</a:t>
            </a:r>
          </a:p>
          <a:p>
            <a:pPr marL="457200" lvl="1" indent="0">
              <a:buNone/>
            </a:pPr>
            <a:r>
              <a:rPr lang="en-US" sz="1800" dirty="0"/>
              <a:t>Humeral</a:t>
            </a:r>
          </a:p>
          <a:p>
            <a:pPr marL="457200" lvl="1" indent="0">
              <a:buNone/>
            </a:pPr>
            <a:r>
              <a:rPr lang="en-US" sz="1800" dirty="0"/>
              <a:t>Scapular </a:t>
            </a:r>
            <a:r>
              <a:rPr lang="en-US" sz="1800" dirty="0">
                <a:sym typeface="Wingdings" pitchFamily="2" charset="2"/>
              </a:rPr>
              <a:t> Central  Apical  Supraclavicular  </a:t>
            </a:r>
            <a:r>
              <a:rPr lang="en-US" sz="1800" dirty="0" err="1">
                <a:sym typeface="Wingdings" pitchFamily="2" charset="2"/>
              </a:rPr>
              <a:t>Subclavicular</a:t>
            </a:r>
            <a:r>
              <a:rPr lang="en-US" sz="1800" dirty="0">
                <a:sym typeface="Wingdings" pitchFamily="2" charset="2"/>
              </a:rPr>
              <a:t> 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Pectoral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6C70F04-5339-2349-993F-DBD9B42BE253}"/>
              </a:ext>
            </a:extLst>
          </p:cNvPr>
          <p:cNvCxnSpPr/>
          <p:nvPr/>
        </p:nvCxnSpPr>
        <p:spPr>
          <a:xfrm>
            <a:off x="1690007" y="3832905"/>
            <a:ext cx="375558" cy="19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956EF1-E6E0-3847-9BB0-2E2743BDFA96}"/>
              </a:ext>
            </a:extLst>
          </p:cNvPr>
          <p:cNvCxnSpPr/>
          <p:nvPr/>
        </p:nvCxnSpPr>
        <p:spPr>
          <a:xfrm flipV="1">
            <a:off x="1567543" y="4248377"/>
            <a:ext cx="424543" cy="26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6A5C758-5336-9C40-A782-623644CC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343" y="1562214"/>
            <a:ext cx="53585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28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90D3-5129-8845-9A1E-2D226182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Axilla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8DF6E-AE7D-3147-9196-806BB2E31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928"/>
            <a:ext cx="6346371" cy="53557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Inlet: Axillary A &amp; V, Brachial Plexus Roots</a:t>
            </a:r>
          </a:p>
          <a:p>
            <a:r>
              <a:rPr lang="en-US" dirty="0"/>
              <a:t>Floor: skin, clavipectoral fascia, </a:t>
            </a:r>
            <a:r>
              <a:rPr lang="en-US" dirty="0" err="1"/>
              <a:t>intervostalvertebral</a:t>
            </a:r>
            <a:r>
              <a:rPr lang="en-US" dirty="0"/>
              <a:t> N.</a:t>
            </a:r>
          </a:p>
          <a:p>
            <a:r>
              <a:rPr lang="en-US" dirty="0">
                <a:highlight>
                  <a:srgbClr val="FFFF00"/>
                </a:highlight>
              </a:rPr>
              <a:t>Contents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Medial, Lateral, Posterior Cords of BP</a:t>
            </a:r>
          </a:p>
          <a:p>
            <a:pPr lvl="1"/>
            <a:r>
              <a:rPr lang="en-US" dirty="0"/>
              <a:t>Axillary A and V</a:t>
            </a:r>
          </a:p>
          <a:p>
            <a:pPr lvl="1"/>
            <a:r>
              <a:rPr lang="en-US" dirty="0"/>
              <a:t>Biceps brachii, coracobrachialis </a:t>
            </a:r>
          </a:p>
          <a:p>
            <a:r>
              <a:rPr lang="en-US" dirty="0">
                <a:highlight>
                  <a:srgbClr val="FFFF00"/>
                </a:highlight>
              </a:rPr>
              <a:t>Walls</a:t>
            </a:r>
            <a:r>
              <a:rPr lang="en-US" dirty="0"/>
              <a:t>: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Medial</a:t>
            </a:r>
            <a:r>
              <a:rPr lang="en-US" dirty="0"/>
              <a:t>: Serratus anterior, Thoracic Wall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Lateral</a:t>
            </a:r>
            <a:r>
              <a:rPr lang="en-US" dirty="0"/>
              <a:t>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/>
              <a:t>Intertuberal</a:t>
            </a:r>
            <a:r>
              <a:rPr lang="en-US" dirty="0"/>
              <a:t> groove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Anterior</a:t>
            </a:r>
            <a:r>
              <a:rPr lang="en-US" dirty="0"/>
              <a:t>: Pec Minor/Major, Clavipectoral Fascia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Posterior</a:t>
            </a:r>
            <a:r>
              <a:rPr lang="en-US" dirty="0"/>
              <a:t>: </a:t>
            </a:r>
            <a:r>
              <a:rPr lang="en-US" dirty="0" err="1"/>
              <a:t>Lats</a:t>
            </a:r>
            <a:r>
              <a:rPr lang="en-US" dirty="0"/>
              <a:t>, Teres Major, Subscapularis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D57B4-3641-FE4C-8387-926D531B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29" y="2563586"/>
            <a:ext cx="5203371" cy="30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47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9A8F-3420-2343-9CBE-DA4EB92FF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Arm Blood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12C0-5624-8D42-9498-D7EC2050C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8500" cy="4351338"/>
          </a:xfrm>
        </p:spPr>
        <p:txBody>
          <a:bodyPr/>
          <a:lstStyle/>
          <a:p>
            <a:r>
              <a:rPr lang="en-US" dirty="0"/>
              <a:t>Subclavian Branches</a:t>
            </a:r>
          </a:p>
          <a:p>
            <a:pPr lvl="1"/>
            <a:r>
              <a:rPr lang="en-US" dirty="0"/>
              <a:t>“</a:t>
            </a:r>
            <a:r>
              <a:rPr lang="en-US" u="sng" dirty="0" err="1"/>
              <a:t>VIT</a:t>
            </a:r>
            <a:r>
              <a:rPr lang="en-US" dirty="0" err="1"/>
              <a:t>amin</a:t>
            </a:r>
            <a:r>
              <a:rPr lang="en-US" dirty="0"/>
              <a:t> </a:t>
            </a:r>
            <a:r>
              <a:rPr lang="en-US" u="sng" dirty="0"/>
              <a:t>C</a:t>
            </a:r>
            <a:r>
              <a:rPr lang="en-US" dirty="0"/>
              <a:t> and </a:t>
            </a:r>
            <a:r>
              <a:rPr lang="en-US" u="sng" dirty="0"/>
              <a:t>D</a:t>
            </a:r>
            <a:r>
              <a:rPr lang="en-US" dirty="0"/>
              <a:t>”</a:t>
            </a:r>
          </a:p>
          <a:p>
            <a:pPr lvl="1"/>
            <a:r>
              <a:rPr lang="en-US" u="sng" dirty="0"/>
              <a:t>V</a:t>
            </a:r>
            <a:r>
              <a:rPr lang="en-US" dirty="0"/>
              <a:t>ertebral, </a:t>
            </a:r>
            <a:r>
              <a:rPr lang="en-US" u="sng" dirty="0"/>
              <a:t>I</a:t>
            </a:r>
            <a:r>
              <a:rPr lang="en-US" dirty="0"/>
              <a:t>nternal Thoracic, </a:t>
            </a:r>
            <a:r>
              <a:rPr lang="en-US" u="sng" dirty="0"/>
              <a:t>T</a:t>
            </a:r>
            <a:r>
              <a:rPr lang="en-US" dirty="0"/>
              <a:t>hyrocervical Trunk, </a:t>
            </a:r>
            <a:r>
              <a:rPr lang="en-US" u="sng" dirty="0" err="1"/>
              <a:t>C</a:t>
            </a:r>
            <a:r>
              <a:rPr lang="en-US" dirty="0" err="1"/>
              <a:t>ostocervical</a:t>
            </a:r>
            <a:r>
              <a:rPr lang="en-US" dirty="0"/>
              <a:t>, </a:t>
            </a:r>
            <a:r>
              <a:rPr lang="en-US" u="sng" dirty="0"/>
              <a:t>D</a:t>
            </a:r>
            <a:r>
              <a:rPr lang="en-US" dirty="0"/>
              <a:t>orsal Scapular A</a:t>
            </a:r>
          </a:p>
          <a:p>
            <a:r>
              <a:rPr lang="en-US" dirty="0"/>
              <a:t>Axillary Branches</a:t>
            </a:r>
          </a:p>
          <a:p>
            <a:pPr lvl="1"/>
            <a:r>
              <a:rPr lang="en-US" dirty="0"/>
              <a:t>“</a:t>
            </a:r>
            <a:r>
              <a:rPr lang="en-US" u="sng" dirty="0" err="1"/>
              <a:t>S</a:t>
            </a:r>
            <a:r>
              <a:rPr lang="en-US" dirty="0" err="1"/>
              <a:t>ixtes</a:t>
            </a:r>
            <a:r>
              <a:rPr lang="en-US" dirty="0"/>
              <a:t> </a:t>
            </a:r>
            <a:r>
              <a:rPr lang="en-US" u="sng" dirty="0"/>
              <a:t>T</a:t>
            </a:r>
            <a:r>
              <a:rPr lang="en-US" dirty="0"/>
              <a:t>eens </a:t>
            </a:r>
            <a:r>
              <a:rPr lang="en-US" u="sng" dirty="0"/>
              <a:t>L</a:t>
            </a:r>
            <a:r>
              <a:rPr lang="en-US" dirty="0"/>
              <a:t>ove </a:t>
            </a:r>
            <a:r>
              <a:rPr lang="en-US" u="sng" dirty="0"/>
              <a:t>S</a:t>
            </a:r>
            <a:r>
              <a:rPr lang="en-US" dirty="0"/>
              <a:t>ex and </a:t>
            </a:r>
            <a:r>
              <a:rPr lang="en-US" u="sng" dirty="0"/>
              <a:t>P</a:t>
            </a:r>
            <a:r>
              <a:rPr lang="en-US" dirty="0"/>
              <a:t>ot”</a:t>
            </a:r>
          </a:p>
          <a:p>
            <a:pPr lvl="1"/>
            <a:r>
              <a:rPr lang="en-US" u="sng" dirty="0"/>
              <a:t>S</a:t>
            </a:r>
            <a:r>
              <a:rPr lang="en-US" dirty="0"/>
              <a:t>uperior Thoracic A, </a:t>
            </a:r>
            <a:r>
              <a:rPr lang="en-US" u="sng" dirty="0" err="1"/>
              <a:t>T</a:t>
            </a:r>
            <a:r>
              <a:rPr lang="en-US" dirty="0" err="1"/>
              <a:t>horacoacromial</a:t>
            </a:r>
            <a:r>
              <a:rPr lang="en-US" dirty="0"/>
              <a:t> A, </a:t>
            </a:r>
            <a:r>
              <a:rPr lang="en-US" u="sng" dirty="0"/>
              <a:t>L</a:t>
            </a:r>
            <a:r>
              <a:rPr lang="en-US" dirty="0"/>
              <a:t>ateral Thoracic A, </a:t>
            </a:r>
            <a:r>
              <a:rPr lang="en-US" u="sng" dirty="0"/>
              <a:t>S</a:t>
            </a:r>
            <a:r>
              <a:rPr lang="en-US" dirty="0"/>
              <a:t>ubscapular A (with sex comes </a:t>
            </a:r>
            <a:r>
              <a:rPr lang="en-US" u="sng" dirty="0"/>
              <a:t>STD</a:t>
            </a:r>
            <a:r>
              <a:rPr lang="en-US" dirty="0"/>
              <a:t>s: </a:t>
            </a:r>
            <a:r>
              <a:rPr lang="en-US" u="sng" dirty="0"/>
              <a:t>S</a:t>
            </a:r>
            <a:r>
              <a:rPr lang="en-US" dirty="0"/>
              <a:t>capular Circumflex A and </a:t>
            </a:r>
            <a:r>
              <a:rPr lang="en-US" u="sng" dirty="0"/>
              <a:t>T</a:t>
            </a:r>
            <a:r>
              <a:rPr lang="en-US" dirty="0"/>
              <a:t>horaco</a:t>
            </a:r>
            <a:r>
              <a:rPr lang="en-US" u="sng" dirty="0"/>
              <a:t>d</a:t>
            </a:r>
            <a:r>
              <a:rPr lang="en-US" dirty="0"/>
              <a:t>orsal A), </a:t>
            </a:r>
            <a:r>
              <a:rPr lang="en-US" u="sng" dirty="0"/>
              <a:t>A</a:t>
            </a:r>
            <a:r>
              <a:rPr lang="en-US" dirty="0"/>
              <a:t>nterior/</a:t>
            </a:r>
            <a:r>
              <a:rPr lang="en-US" u="sng" dirty="0"/>
              <a:t>P</a:t>
            </a:r>
            <a:r>
              <a:rPr lang="en-US" dirty="0"/>
              <a:t>osterior Humeral Circumflex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6615D-D485-8B4F-98A9-C519EB124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619486"/>
            <a:ext cx="4500154" cy="582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37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4D4EC-50E7-4E40-99A2-46EFC7C6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936" y="0"/>
            <a:ext cx="8671995" cy="68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5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A2CB-1285-D64C-877D-F7E3E305B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Veins of the 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011D5-BE68-6247-80F9-822B4703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4909" cy="435133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Cephalic Vein </a:t>
            </a:r>
            <a:r>
              <a:rPr lang="en-US" dirty="0"/>
              <a:t>– lateral aspect of forearm/arm/dorsal hand </a:t>
            </a:r>
          </a:p>
          <a:p>
            <a:pPr lvl="1"/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Axillary V. 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u="sng" dirty="0">
                <a:solidFill>
                  <a:srgbClr val="00B0F0"/>
                </a:solidFill>
              </a:rPr>
              <a:t>B</a:t>
            </a:r>
            <a:r>
              <a:rPr lang="en-US" dirty="0">
                <a:solidFill>
                  <a:srgbClr val="00B0F0"/>
                </a:solidFill>
              </a:rPr>
              <a:t>asilic Vein</a:t>
            </a:r>
            <a:r>
              <a:rPr lang="en-US" dirty="0"/>
              <a:t>– medial aspect of forearm/arm/dorsal hand</a:t>
            </a:r>
          </a:p>
          <a:p>
            <a:pPr lvl="1"/>
            <a:r>
              <a:rPr lang="en-US" dirty="0">
                <a:sym typeface="Wingdings" pitchFamily="2" charset="2"/>
              </a:rPr>
              <a:t> </a:t>
            </a:r>
            <a:r>
              <a:rPr lang="en-US" u="sng" dirty="0">
                <a:solidFill>
                  <a:srgbClr val="00B0F0"/>
                </a:solidFill>
                <a:sym typeface="Wingdings" pitchFamily="2" charset="2"/>
              </a:rPr>
              <a:t>B</a:t>
            </a:r>
            <a:r>
              <a:rPr lang="en-US" dirty="0">
                <a:solidFill>
                  <a:srgbClr val="00B0F0"/>
                </a:solidFill>
                <a:sym typeface="Wingdings" pitchFamily="2" charset="2"/>
              </a:rPr>
              <a:t>rachial V.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B4018-0F16-484F-86E7-0D3B8B0B5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327" y="516103"/>
            <a:ext cx="4221313" cy="58257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D91661-4E0B-D844-9D55-D54243882399}"/>
                  </a:ext>
                </a:extLst>
              </p14:cNvPr>
              <p14:cNvContentPartPr/>
              <p14:nvPr/>
            </p14:nvContentPartPr>
            <p14:xfrm>
              <a:off x="7209292" y="1678768"/>
              <a:ext cx="457200" cy="13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D91661-4E0B-D844-9D55-D542438823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5652" y="1571128"/>
                <a:ext cx="56484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DBD11C-F84A-724C-AEB3-A68FB81C0432}"/>
                  </a:ext>
                </a:extLst>
              </p14:cNvPr>
              <p14:cNvContentPartPr/>
              <p14:nvPr/>
            </p14:nvContentPartPr>
            <p14:xfrm>
              <a:off x="7228372" y="1433608"/>
              <a:ext cx="626040" cy="15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DBD11C-F84A-724C-AEB3-A68FB81C04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4372" y="1325608"/>
                <a:ext cx="73368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1AB813-A8AC-2A42-A4AD-6447B466A90A}"/>
                  </a:ext>
                </a:extLst>
              </p14:cNvPr>
              <p14:cNvContentPartPr/>
              <p14:nvPr/>
            </p14:nvContentPartPr>
            <p14:xfrm>
              <a:off x="9974092" y="2414248"/>
              <a:ext cx="315000" cy="8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1AB813-A8AC-2A42-A4AD-6447B466A9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20452" y="2306608"/>
                <a:ext cx="4226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1813ED-C4F9-4749-8866-CBF327A17B04}"/>
                  </a:ext>
                </a:extLst>
              </p14:cNvPr>
              <p14:cNvContentPartPr/>
              <p14:nvPr/>
            </p14:nvContentPartPr>
            <p14:xfrm>
              <a:off x="9890932" y="2199688"/>
              <a:ext cx="554760" cy="15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1813ED-C4F9-4749-8866-CBF327A17B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7292" y="2091688"/>
                <a:ext cx="662400" cy="23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762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8A47-D5FE-B248-9889-166A8D6E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(C1) and Axis (C2)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3FD10-A3BF-184C-8D91-E7753066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58263" cy="4351338"/>
          </a:xfrm>
        </p:spPr>
        <p:txBody>
          <a:bodyPr/>
          <a:lstStyle/>
          <a:p>
            <a:r>
              <a:rPr lang="en-US" dirty="0"/>
              <a:t>Atlas (C1)–</a:t>
            </a:r>
            <a:r>
              <a:rPr lang="en-US" b="1" dirty="0">
                <a:highlight>
                  <a:srgbClr val="FFFF00"/>
                </a:highlight>
              </a:rPr>
              <a:t>no spinous process </a:t>
            </a:r>
            <a:r>
              <a:rPr lang="en-US" b="1" dirty="0"/>
              <a:t>and </a:t>
            </a:r>
            <a:r>
              <a:rPr lang="en-US" b="1" dirty="0">
                <a:highlight>
                  <a:srgbClr val="FFFF00"/>
                </a:highlight>
              </a:rPr>
              <a:t>no body</a:t>
            </a:r>
          </a:p>
          <a:p>
            <a:r>
              <a:rPr lang="en-US" dirty="0"/>
              <a:t>Axis (C2) –</a:t>
            </a:r>
            <a:r>
              <a:rPr lang="en-US" b="1" dirty="0"/>
              <a:t>has spinous process and body</a:t>
            </a:r>
          </a:p>
          <a:p>
            <a:r>
              <a:rPr lang="en-US" b="1" dirty="0"/>
              <a:t>Dens of axis articulates with anterior arch of atlas (</a:t>
            </a:r>
            <a:r>
              <a:rPr lang="en-US" b="1" dirty="0" err="1"/>
              <a:t>Atlanto</a:t>
            </a:r>
            <a:r>
              <a:rPr lang="en-US" b="1" dirty="0"/>
              <a:t>-Axial joint)</a:t>
            </a:r>
          </a:p>
          <a:p>
            <a:pPr lvl="1"/>
            <a:r>
              <a:rPr lang="en-US" dirty="0"/>
              <a:t>Held by the </a:t>
            </a:r>
            <a:r>
              <a:rPr lang="en-US" i="1" dirty="0"/>
              <a:t>transverse ligament of the atlas</a:t>
            </a:r>
          </a:p>
          <a:p>
            <a:pPr lvl="2"/>
            <a:r>
              <a:rPr lang="en-US" dirty="0"/>
              <a:t>Laxity will allow subluxation of C1 on C2 </a:t>
            </a:r>
            <a:r>
              <a:rPr lang="en-US" dirty="0">
                <a:sym typeface="Wingdings" pitchFamily="2" charset="2"/>
              </a:rPr>
              <a:t> quadriplegia</a:t>
            </a:r>
            <a:endParaRPr lang="en-US" dirty="0"/>
          </a:p>
          <a:p>
            <a:r>
              <a:rPr lang="en-US" b="1" dirty="0"/>
              <a:t>Alar ligament</a:t>
            </a:r>
            <a:r>
              <a:rPr lang="en-US" dirty="0"/>
              <a:t>– attaches from dens to occipital bone (</a:t>
            </a:r>
            <a:r>
              <a:rPr lang="en-US" dirty="0" err="1"/>
              <a:t>atlanto</a:t>
            </a:r>
            <a:r>
              <a:rPr lang="en-US" dirty="0"/>
              <a:t>-occipital joint); rupture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increases contralateral movement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96E29-FF94-DB40-9969-3F81918E2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261" y="1690688"/>
            <a:ext cx="3901109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52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F632-2092-E047-90C7-78BF8A2C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Brachium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202A5C-2491-DC49-88B7-7982230D2525}"/>
              </a:ext>
            </a:extLst>
          </p:cNvPr>
          <p:cNvSpPr/>
          <p:nvPr/>
        </p:nvSpPr>
        <p:spPr>
          <a:xfrm>
            <a:off x="838200" y="2277374"/>
            <a:ext cx="3699294" cy="357133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435FAC-7674-C741-82B0-681058A33977}"/>
              </a:ext>
            </a:extLst>
          </p:cNvPr>
          <p:cNvSpPr/>
          <p:nvPr/>
        </p:nvSpPr>
        <p:spPr>
          <a:xfrm>
            <a:off x="1984077" y="3726610"/>
            <a:ext cx="1462896" cy="67286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Humerus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75C57F-8C57-324B-854C-38DFA62CEF7B}"/>
              </a:ext>
            </a:extLst>
          </p:cNvPr>
          <p:cNvCxnSpPr>
            <a:stCxn id="5" idx="6"/>
            <a:endCxn id="4" idx="6"/>
          </p:cNvCxnSpPr>
          <p:nvPr/>
        </p:nvCxnSpPr>
        <p:spPr>
          <a:xfrm>
            <a:off x="3446973" y="4063041"/>
            <a:ext cx="109052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E2B396-64F7-0640-84DA-3397954256F8}"/>
              </a:ext>
            </a:extLst>
          </p:cNvPr>
          <p:cNvCxnSpPr>
            <a:stCxn id="5" idx="2"/>
            <a:endCxn id="4" idx="2"/>
          </p:cNvCxnSpPr>
          <p:nvPr/>
        </p:nvCxnSpPr>
        <p:spPr>
          <a:xfrm flipH="1">
            <a:off x="838200" y="4063041"/>
            <a:ext cx="1145877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C6BED4-36CB-9D45-BEA4-2151D389C562}"/>
              </a:ext>
            </a:extLst>
          </p:cNvPr>
          <p:cNvSpPr txBox="1"/>
          <p:nvPr/>
        </p:nvSpPr>
        <p:spPr>
          <a:xfrm>
            <a:off x="1531909" y="2708543"/>
            <a:ext cx="262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B: Brachial A.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N: Musculocutaneous N.</a:t>
            </a:r>
          </a:p>
          <a:p>
            <a:r>
              <a:rPr lang="en-US" dirty="0"/>
              <a:t>A: Flexion elbow/shoulder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9F0BB-BC76-304C-A79F-6A8E6A28C14C}"/>
              </a:ext>
            </a:extLst>
          </p:cNvPr>
          <p:cNvSpPr txBox="1"/>
          <p:nvPr/>
        </p:nvSpPr>
        <p:spPr>
          <a:xfrm>
            <a:off x="1887393" y="4399471"/>
            <a:ext cx="2111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B: Deep Brachial A.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N: Radial N.</a:t>
            </a:r>
          </a:p>
          <a:p>
            <a:r>
              <a:rPr lang="en-US" dirty="0"/>
              <a:t>A: Extension of elbow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A1F27-8985-3644-931C-B3CE5913123D}"/>
              </a:ext>
            </a:extLst>
          </p:cNvPr>
          <p:cNvSpPr txBox="1"/>
          <p:nvPr/>
        </p:nvSpPr>
        <p:spPr>
          <a:xfrm>
            <a:off x="2237120" y="1934784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Anterior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9B92B-318D-E94C-85B9-9D6540541D0C}"/>
              </a:ext>
            </a:extLst>
          </p:cNvPr>
          <p:cNvSpPr txBox="1"/>
          <p:nvPr/>
        </p:nvSpPr>
        <p:spPr>
          <a:xfrm>
            <a:off x="2237120" y="5821967"/>
            <a:ext cx="270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0093712-CD2F-6D48-B462-F5A1BB67E7F4}"/>
              </a:ext>
            </a:extLst>
          </p:cNvPr>
          <p:cNvSpPr/>
          <p:nvPr/>
        </p:nvSpPr>
        <p:spPr>
          <a:xfrm>
            <a:off x="4154339" y="2989763"/>
            <a:ext cx="1780635" cy="414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234EBDF-DBDF-9A40-A129-6B70A2279B72}"/>
              </a:ext>
            </a:extLst>
          </p:cNvPr>
          <p:cNvSpPr/>
          <p:nvPr/>
        </p:nvSpPr>
        <p:spPr>
          <a:xfrm>
            <a:off x="3999062" y="4792601"/>
            <a:ext cx="1780635" cy="414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DA7C34-7CE4-7C49-B0EB-E155F7095C42}"/>
              </a:ext>
            </a:extLst>
          </p:cNvPr>
          <p:cNvSpPr txBox="1"/>
          <p:nvPr/>
        </p:nvSpPr>
        <p:spPr>
          <a:xfrm>
            <a:off x="6251279" y="2723148"/>
            <a:ext cx="3933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Biceps Brachii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Coracobrachialis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Brachialis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3FADC-E6B3-FF48-9688-C8AD1D56A700}"/>
              </a:ext>
            </a:extLst>
          </p:cNvPr>
          <p:cNvSpPr txBox="1"/>
          <p:nvPr/>
        </p:nvSpPr>
        <p:spPr>
          <a:xfrm>
            <a:off x="6251278" y="4837337"/>
            <a:ext cx="393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Triceps Brachii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09BEFE-676E-DE48-834F-8BA332471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155" y="2544969"/>
            <a:ext cx="3676847" cy="247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38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8E1E-E9A1-2A4B-B8A5-A5CA72E9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Antebrachium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957624-77DF-6642-86AB-318420623D02}"/>
              </a:ext>
            </a:extLst>
          </p:cNvPr>
          <p:cNvSpPr/>
          <p:nvPr/>
        </p:nvSpPr>
        <p:spPr>
          <a:xfrm>
            <a:off x="838200" y="2035834"/>
            <a:ext cx="4054415" cy="37611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9A4B4A-D90F-8141-9E5F-43B2D86F83DD}"/>
              </a:ext>
            </a:extLst>
          </p:cNvPr>
          <p:cNvSpPr/>
          <p:nvPr/>
        </p:nvSpPr>
        <p:spPr>
          <a:xfrm>
            <a:off x="1949570" y="3079616"/>
            <a:ext cx="1949570" cy="168157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8AF367-E616-9B45-AE23-FA098665E42E}"/>
              </a:ext>
            </a:extLst>
          </p:cNvPr>
          <p:cNvSpPr/>
          <p:nvPr/>
        </p:nvSpPr>
        <p:spPr>
          <a:xfrm>
            <a:off x="1673526" y="3657599"/>
            <a:ext cx="931651" cy="534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Radial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96636F-B622-9943-9C35-5E0C6D586F7B}"/>
              </a:ext>
            </a:extLst>
          </p:cNvPr>
          <p:cNvSpPr/>
          <p:nvPr/>
        </p:nvSpPr>
        <p:spPr>
          <a:xfrm>
            <a:off x="3283070" y="3640345"/>
            <a:ext cx="931651" cy="53483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Ulna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A3A5F4-A322-5645-BDBB-E09A93A802AA}"/>
              </a:ext>
            </a:extLst>
          </p:cNvPr>
          <p:cNvCxnSpPr>
            <a:endCxn id="6" idx="2"/>
          </p:cNvCxnSpPr>
          <p:nvPr/>
        </p:nvCxnSpPr>
        <p:spPr>
          <a:xfrm>
            <a:off x="2605177" y="3907763"/>
            <a:ext cx="67789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3A0ABA-EAB9-B44F-9F56-24900EDE0A5A}"/>
              </a:ext>
            </a:extLst>
          </p:cNvPr>
          <p:cNvCxnSpPr>
            <a:stCxn id="6" idx="6"/>
            <a:endCxn id="4" idx="6"/>
          </p:cNvCxnSpPr>
          <p:nvPr/>
        </p:nvCxnSpPr>
        <p:spPr>
          <a:xfrm>
            <a:off x="4214721" y="3907764"/>
            <a:ext cx="677894" cy="86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C0DC3C-08BD-954D-9500-0AE56830822B}"/>
              </a:ext>
            </a:extLst>
          </p:cNvPr>
          <p:cNvCxnSpPr>
            <a:cxnSpLocks/>
            <a:stCxn id="5" idx="2"/>
            <a:endCxn id="4" idx="2"/>
          </p:cNvCxnSpPr>
          <p:nvPr/>
        </p:nvCxnSpPr>
        <p:spPr>
          <a:xfrm flipH="1" flipV="1">
            <a:off x="838200" y="3916393"/>
            <a:ext cx="835326" cy="8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D35131-BD3D-9144-97DA-DB194DF3886E}"/>
              </a:ext>
            </a:extLst>
          </p:cNvPr>
          <p:cNvSpPr txBox="1"/>
          <p:nvPr/>
        </p:nvSpPr>
        <p:spPr>
          <a:xfrm>
            <a:off x="2139351" y="2121641"/>
            <a:ext cx="207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B: Ulnar A.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N: Median N</a:t>
            </a:r>
          </a:p>
          <a:p>
            <a:r>
              <a:rPr lang="en-US" dirty="0"/>
              <a:t>A: Flexion of Wrist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33AAC-E5ED-6D4C-AE1F-088B9E35361A}"/>
              </a:ext>
            </a:extLst>
          </p:cNvPr>
          <p:cNvSpPr txBox="1"/>
          <p:nvPr/>
        </p:nvSpPr>
        <p:spPr>
          <a:xfrm>
            <a:off x="1828800" y="4718213"/>
            <a:ext cx="2196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B: Radial A.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N: Deep Radial N</a:t>
            </a:r>
          </a:p>
          <a:p>
            <a:r>
              <a:rPr lang="en-US" dirty="0"/>
              <a:t>A: Extension of Wrist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6BA5AD-5DAD-AF43-AA8B-A0F84BB4A2AC}"/>
              </a:ext>
            </a:extLst>
          </p:cNvPr>
          <p:cNvSpPr txBox="1"/>
          <p:nvPr/>
        </p:nvSpPr>
        <p:spPr>
          <a:xfrm>
            <a:off x="2337761" y="3149446"/>
            <a:ext cx="20753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B: Ant. IO A.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N: Ant IO N</a:t>
            </a:r>
          </a:p>
          <a:p>
            <a:r>
              <a:rPr lang="en-US" sz="1100" dirty="0"/>
              <a:t>A: Flexion of Fingers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923AED-0BE1-0A43-80C4-5CBF7E42C09C}"/>
              </a:ext>
            </a:extLst>
          </p:cNvPr>
          <p:cNvSpPr txBox="1"/>
          <p:nvPr/>
        </p:nvSpPr>
        <p:spPr>
          <a:xfrm>
            <a:off x="2337761" y="4077426"/>
            <a:ext cx="20753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B: Post. IO A.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</a:rPr>
              <a:t>N: Post IO N</a:t>
            </a:r>
          </a:p>
          <a:p>
            <a:r>
              <a:rPr lang="en-US" sz="1100" dirty="0"/>
              <a:t>A: Ext of Fingers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05D96-3EA5-FE4C-A5E4-39D09EE6E477}"/>
              </a:ext>
            </a:extLst>
          </p:cNvPr>
          <p:cNvSpPr txBox="1"/>
          <p:nvPr/>
        </p:nvSpPr>
        <p:spPr>
          <a:xfrm>
            <a:off x="2337761" y="1683752"/>
            <a:ext cx="151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Anterior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E754F-9F36-5F40-B9B6-8DBE7473F798}"/>
              </a:ext>
            </a:extLst>
          </p:cNvPr>
          <p:cNvSpPr txBox="1"/>
          <p:nvPr/>
        </p:nvSpPr>
        <p:spPr>
          <a:xfrm>
            <a:off x="2406772" y="5814201"/>
            <a:ext cx="151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C8A61DF-AAAB-F741-9EF9-95136CF3811B}"/>
              </a:ext>
            </a:extLst>
          </p:cNvPr>
          <p:cNvSpPr/>
          <p:nvPr/>
        </p:nvSpPr>
        <p:spPr>
          <a:xfrm>
            <a:off x="3440863" y="1947185"/>
            <a:ext cx="1866899" cy="603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D22BCA2-D3E1-4A40-BF40-9553438510D3}"/>
              </a:ext>
            </a:extLst>
          </p:cNvPr>
          <p:cNvSpPr/>
          <p:nvPr/>
        </p:nvSpPr>
        <p:spPr>
          <a:xfrm rot="4737479">
            <a:off x="3773659" y="5017466"/>
            <a:ext cx="917711" cy="750994"/>
          </a:xfrm>
          <a:prstGeom prst="rightArrow">
            <a:avLst>
              <a:gd name="adj1" fmla="val 5220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8F60AD-0560-7249-BF89-54B73B5863E9}"/>
              </a:ext>
            </a:extLst>
          </p:cNvPr>
          <p:cNvSpPr txBox="1"/>
          <p:nvPr/>
        </p:nvSpPr>
        <p:spPr>
          <a:xfrm>
            <a:off x="5823591" y="1721987"/>
            <a:ext cx="2777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P</a:t>
            </a:r>
            <a:r>
              <a:rPr lang="en-US" dirty="0"/>
              <a:t>ronator Teres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F</a:t>
            </a:r>
            <a:r>
              <a:rPr lang="en-US" dirty="0"/>
              <a:t>lexor Carpi Radialis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P</a:t>
            </a:r>
            <a:r>
              <a:rPr lang="en-US" dirty="0"/>
              <a:t>almaris Longus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F</a:t>
            </a:r>
            <a:r>
              <a:rPr lang="en-US" dirty="0"/>
              <a:t>lexor Carpi Ulnaris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D6AC271-CCF5-AE4F-BFA3-35350DC87B3A}"/>
                  </a:ext>
                </a:extLst>
              </p14:cNvPr>
              <p14:cNvContentPartPr/>
              <p14:nvPr/>
            </p14:nvContentPartPr>
            <p14:xfrm>
              <a:off x="7919855" y="1655859"/>
              <a:ext cx="403200" cy="1150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D6AC271-CCF5-AE4F-BFA3-35350DC87B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2215" y="1637859"/>
                <a:ext cx="438840" cy="118656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4B2C08E-08A8-0E4C-BC6B-AC0C97382422}"/>
              </a:ext>
            </a:extLst>
          </p:cNvPr>
          <p:cNvSpPr txBox="1"/>
          <p:nvPr/>
        </p:nvSpPr>
        <p:spPr>
          <a:xfrm>
            <a:off x="8394940" y="1895209"/>
            <a:ext cx="165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u="sng" dirty="0"/>
              <a:t>P</a:t>
            </a:r>
            <a:r>
              <a:rPr lang="en-US" dirty="0"/>
              <a:t>ass, </a:t>
            </a:r>
            <a:r>
              <a:rPr lang="en-US" u="sng" dirty="0"/>
              <a:t>F</a:t>
            </a:r>
            <a:r>
              <a:rPr lang="en-US" dirty="0"/>
              <a:t>ail, </a:t>
            </a:r>
            <a:r>
              <a:rPr lang="en-US" u="sng" dirty="0"/>
              <a:t>P</a:t>
            </a:r>
            <a:r>
              <a:rPr lang="en-US" dirty="0"/>
              <a:t>ass, </a:t>
            </a:r>
            <a:r>
              <a:rPr lang="en-US" u="sng" dirty="0"/>
              <a:t>F</a:t>
            </a:r>
            <a:r>
              <a:rPr lang="en-US" dirty="0"/>
              <a:t>ail”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E4D4DAD9-4901-E746-A9C2-940334D661A0}"/>
              </a:ext>
            </a:extLst>
          </p:cNvPr>
          <p:cNvSpPr/>
          <p:nvPr/>
        </p:nvSpPr>
        <p:spPr>
          <a:xfrm>
            <a:off x="3536830" y="3359988"/>
            <a:ext cx="3072444" cy="211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57F81440-A2F8-D84E-B405-9A4335030492}"/>
              </a:ext>
            </a:extLst>
          </p:cNvPr>
          <p:cNvSpPr/>
          <p:nvPr/>
        </p:nvSpPr>
        <p:spPr>
          <a:xfrm>
            <a:off x="3548690" y="4250895"/>
            <a:ext cx="3072444" cy="211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69E99-62D8-A345-9A2B-581070A0792D}"/>
              </a:ext>
            </a:extLst>
          </p:cNvPr>
          <p:cNvSpPr txBox="1"/>
          <p:nvPr/>
        </p:nvSpPr>
        <p:spPr>
          <a:xfrm>
            <a:off x="6609274" y="2915183"/>
            <a:ext cx="3324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Flexor Digitorum Superficialis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Flexor Digitorum </a:t>
            </a:r>
            <a:r>
              <a:rPr lang="en-US" dirty="0" err="1"/>
              <a:t>Profundus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Flexor Pollicis Longus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Pronator Teres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4975E83-F86C-884A-A700-E1DD9CD87402}"/>
                  </a:ext>
                </a:extLst>
              </p14:cNvPr>
              <p14:cNvContentPartPr/>
              <p14:nvPr/>
            </p14:nvContentPartPr>
            <p14:xfrm>
              <a:off x="9154372" y="2922316"/>
              <a:ext cx="673920" cy="88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4975E83-F86C-884A-A700-E1DD9CD874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6372" y="2904316"/>
                <a:ext cx="709560" cy="92124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25FEB91-6FF8-8E40-B246-F5A4C7D0DE0B}"/>
              </a:ext>
            </a:extLst>
          </p:cNvPr>
          <p:cNvSpPr txBox="1"/>
          <p:nvPr/>
        </p:nvSpPr>
        <p:spPr>
          <a:xfrm>
            <a:off x="9959200" y="2845907"/>
            <a:ext cx="1690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Passes under the flexor reticulum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AAC1A1-2033-2D41-A3D5-D8EC22B35E16}"/>
              </a:ext>
            </a:extLst>
          </p:cNvPr>
          <p:cNvSpPr txBox="1"/>
          <p:nvPr/>
        </p:nvSpPr>
        <p:spPr>
          <a:xfrm>
            <a:off x="5089585" y="3807916"/>
            <a:ext cx="63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27175F-1071-934C-AA16-E39EBA30DD66}"/>
              </a:ext>
            </a:extLst>
          </p:cNvPr>
          <p:cNvSpPr txBox="1"/>
          <p:nvPr/>
        </p:nvSpPr>
        <p:spPr>
          <a:xfrm>
            <a:off x="153837" y="3769237"/>
            <a:ext cx="63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FDFFAC-E29A-EC48-8289-7855DB8D7E4F}"/>
              </a:ext>
            </a:extLst>
          </p:cNvPr>
          <p:cNvSpPr txBox="1"/>
          <p:nvPr/>
        </p:nvSpPr>
        <p:spPr>
          <a:xfrm>
            <a:off x="6859210" y="4256548"/>
            <a:ext cx="2295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Extensor Digitorum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Digitize </a:t>
            </a:r>
            <a:r>
              <a:rPr lang="en-US" dirty="0" err="1"/>
              <a:t>Minimi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Extensor Carpi Ulnaris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6ADEEA-7AAA-754E-82DB-3E24DAC7A921}"/>
              </a:ext>
            </a:extLst>
          </p:cNvPr>
          <p:cNvSpPr txBox="1"/>
          <p:nvPr/>
        </p:nvSpPr>
        <p:spPr>
          <a:xfrm>
            <a:off x="9103691" y="4437915"/>
            <a:ext cx="2781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Supinator ***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Abductor Pollicis Longus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Extensor Pollicis Brevis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Extensor Pollicis Longus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Extensor Indicis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F9C55B-6F3F-1143-994D-90E6EFE03B65}"/>
              </a:ext>
            </a:extLst>
          </p:cNvPr>
          <p:cNvSpPr txBox="1"/>
          <p:nvPr/>
        </p:nvSpPr>
        <p:spPr>
          <a:xfrm>
            <a:off x="3283070" y="5751032"/>
            <a:ext cx="373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Brachioradialis 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Extensor Carpi Radialis Longus 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Extensor Carpi Radialis Brevis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EB43DE-ECBF-154D-B5FD-630D33BEE286}"/>
              </a:ext>
            </a:extLst>
          </p:cNvPr>
          <p:cNvSpPr txBox="1"/>
          <p:nvPr/>
        </p:nvSpPr>
        <p:spPr>
          <a:xfrm>
            <a:off x="4799838" y="6582029"/>
            <a:ext cx="204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**Radial 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D78291-45E3-B44B-A622-8DC4170DE3F0}"/>
              </a:ext>
            </a:extLst>
          </p:cNvPr>
          <p:cNvSpPr txBox="1"/>
          <p:nvPr/>
        </p:nvSpPr>
        <p:spPr>
          <a:xfrm>
            <a:off x="10209225" y="5814201"/>
            <a:ext cx="204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 Deep Radial N</a:t>
            </a:r>
          </a:p>
        </p:txBody>
      </p:sp>
    </p:spTree>
    <p:extLst>
      <p:ext uri="{BB962C8B-B14F-4D97-AF65-F5344CB8AC3E}">
        <p14:creationId xmlns:p14="http://schemas.microsoft.com/office/powerpoint/2010/main" val="3489152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1546-0B40-8247-A17B-6E6FE0CA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Dermatomes/</a:t>
            </a:r>
            <a:br>
              <a:rPr lang="en-US" dirty="0"/>
            </a:br>
            <a:r>
              <a:rPr lang="en-US" dirty="0"/>
              <a:t>Sensory </a:t>
            </a:r>
            <a:br>
              <a:rPr lang="en-US" dirty="0"/>
            </a:br>
            <a:r>
              <a:rPr lang="en-US" dirty="0"/>
              <a:t>Innervation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6FD58-0A15-0148-89AA-26E9D448D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196" y="395317"/>
            <a:ext cx="6262778" cy="62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7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B1C0-EF63-7E4E-B063-31873ADE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Collateral Circulation around the 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2771F-97B4-7440-9797-7BCEA1631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4358" cy="4667250"/>
          </a:xfrm>
        </p:spPr>
        <p:txBody>
          <a:bodyPr/>
          <a:lstStyle/>
          <a:p>
            <a:r>
              <a:rPr lang="en-US" dirty="0"/>
              <a:t>Above elbow:</a:t>
            </a:r>
          </a:p>
          <a:p>
            <a:pPr lvl="1"/>
            <a:r>
              <a:rPr lang="en-US" dirty="0"/>
              <a:t>Medial </a:t>
            </a:r>
          </a:p>
          <a:p>
            <a:pPr lvl="2"/>
            <a:r>
              <a:rPr lang="en-US" dirty="0"/>
              <a:t>Superior Ulnar Collateral A </a:t>
            </a:r>
          </a:p>
          <a:p>
            <a:pPr lvl="2"/>
            <a:r>
              <a:rPr lang="en-US" dirty="0"/>
              <a:t>Inferior Ulnar Collateral A</a:t>
            </a:r>
          </a:p>
          <a:p>
            <a:pPr lvl="1"/>
            <a:r>
              <a:rPr lang="en-US" dirty="0"/>
              <a:t>Lateral</a:t>
            </a:r>
          </a:p>
          <a:p>
            <a:pPr lvl="2"/>
            <a:r>
              <a:rPr lang="en-US" dirty="0"/>
              <a:t>Radial and Middle Collateral A (from Deep Brachial)</a:t>
            </a:r>
          </a:p>
          <a:p>
            <a:r>
              <a:rPr lang="en-US" dirty="0"/>
              <a:t>Below elbow:</a:t>
            </a:r>
          </a:p>
          <a:p>
            <a:pPr lvl="1"/>
            <a:r>
              <a:rPr lang="en-US" dirty="0"/>
              <a:t>Medial</a:t>
            </a:r>
          </a:p>
          <a:p>
            <a:pPr lvl="2"/>
            <a:r>
              <a:rPr lang="en-US" dirty="0"/>
              <a:t>Ant and Post Ulnar Recurrent A</a:t>
            </a:r>
          </a:p>
          <a:p>
            <a:pPr lvl="1"/>
            <a:r>
              <a:rPr lang="en-US" dirty="0"/>
              <a:t>Lateral</a:t>
            </a:r>
          </a:p>
          <a:p>
            <a:pPr lvl="2"/>
            <a:r>
              <a:rPr lang="en-US" dirty="0"/>
              <a:t>Radial Recurrent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608A1-68EE-A443-8653-EE3BE4401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371" y="1667355"/>
            <a:ext cx="5264917" cy="43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8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E019-982C-CC4E-8024-4E8B6D39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Cubital Fossa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A412D-3B9D-8445-B980-C79EE212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2162" cy="4351338"/>
          </a:xfrm>
        </p:spPr>
        <p:txBody>
          <a:bodyPr/>
          <a:lstStyle/>
          <a:p>
            <a:r>
              <a:rPr lang="en-US" dirty="0"/>
              <a:t>Boundaries: Pronator Teres, Brachioradialis, Brachialis, and Supinator</a:t>
            </a:r>
          </a:p>
          <a:p>
            <a:r>
              <a:rPr lang="en-US" dirty="0"/>
              <a:t>Contents: </a:t>
            </a:r>
            <a:r>
              <a:rPr lang="en-US" dirty="0">
                <a:solidFill>
                  <a:srgbClr val="0070C0"/>
                </a:solidFill>
              </a:rPr>
              <a:t>Biceps Brachii Tendon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Brachial A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Median 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00B050"/>
                </a:solidFill>
              </a:rPr>
              <a:t>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3C067-1D26-0542-958C-A44F416B1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78"/>
          <a:stretch/>
        </p:blipFill>
        <p:spPr>
          <a:xfrm>
            <a:off x="4614892" y="3663950"/>
            <a:ext cx="7444836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DECF-FFB9-1D4E-87C0-D04D8D77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Ligaments of the 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2CA-DC6E-BC4D-9D02-9DD2DA208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8872" cy="4351338"/>
          </a:xfrm>
        </p:spPr>
        <p:txBody>
          <a:bodyPr/>
          <a:lstStyle/>
          <a:p>
            <a:r>
              <a:rPr lang="en-US" dirty="0"/>
              <a:t>Elbow joint is reinforced by Radial, Ulnar, and Collateral Ligaments</a:t>
            </a:r>
          </a:p>
          <a:p>
            <a:r>
              <a:rPr lang="en-US" dirty="0">
                <a:highlight>
                  <a:srgbClr val="FFFF00"/>
                </a:highlight>
              </a:rPr>
              <a:t>Annular Ligament</a:t>
            </a:r>
            <a:r>
              <a:rPr lang="en-US" dirty="0"/>
              <a:t>: encircles the head of the radius </a:t>
            </a:r>
          </a:p>
          <a:p>
            <a:pPr lvl="1"/>
            <a:r>
              <a:rPr lang="en-US" dirty="0"/>
              <a:t>“Nursemaids’ Elbow”: Child’s elbow slips out of ligament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4F1E3-71BB-9F46-B523-F2084DFD1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38" y="1886189"/>
            <a:ext cx="3889438" cy="30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4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1669-7670-0F4B-A49D-96DFD380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Anatomical Snuff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47CA-9238-5D45-B72B-65D6DE2E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Brevis Sandwich</a:t>
            </a:r>
          </a:p>
          <a:p>
            <a:pPr lvl="1"/>
            <a:r>
              <a:rPr lang="en-US" dirty="0"/>
              <a:t>Extensor Pollicis </a:t>
            </a:r>
            <a:r>
              <a:rPr lang="en-US" u="sng" dirty="0"/>
              <a:t>Longus</a:t>
            </a:r>
          </a:p>
          <a:p>
            <a:pPr lvl="1"/>
            <a:r>
              <a:rPr lang="en-US" dirty="0"/>
              <a:t>Extensor Pollicis </a:t>
            </a:r>
            <a:r>
              <a:rPr lang="en-US" u="sng" dirty="0"/>
              <a:t>Brevis</a:t>
            </a:r>
          </a:p>
          <a:p>
            <a:pPr lvl="1"/>
            <a:r>
              <a:rPr lang="en-US" dirty="0"/>
              <a:t>Abductor Pollicis </a:t>
            </a:r>
            <a:r>
              <a:rPr lang="en-US" u="sng" dirty="0"/>
              <a:t>Longus</a:t>
            </a:r>
          </a:p>
          <a:p>
            <a:r>
              <a:rPr lang="en-US" dirty="0"/>
              <a:t>Scaphoid bone at base</a:t>
            </a:r>
          </a:p>
          <a:p>
            <a:pPr lvl="1"/>
            <a:r>
              <a:rPr lang="en-US" dirty="0"/>
              <a:t>Can be broken with FOOSH injury</a:t>
            </a:r>
          </a:p>
          <a:p>
            <a:r>
              <a:rPr lang="en-US" dirty="0"/>
              <a:t>Content: Radial A</a:t>
            </a:r>
          </a:p>
          <a:p>
            <a:pPr lvl="1"/>
            <a:endParaRPr lang="en-US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DE247-75F2-8740-B068-804480786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257" y="1918494"/>
            <a:ext cx="4064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7618A-053E-0746-A980-47BB07AD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Bones of the Wrist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2700F-8557-8641-866B-FE9E339D9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“Scared Lovers Try Positions That They Can’t Handle”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8CA73-1C12-ED45-AB34-5757C5373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616" y="2551969"/>
            <a:ext cx="6425960" cy="40642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EE38BF-489E-4942-8EAE-A2795D9FB3EF}"/>
                  </a:ext>
                </a:extLst>
              </p14:cNvPr>
              <p14:cNvContentPartPr/>
              <p14:nvPr/>
            </p14:nvContentPartPr>
            <p14:xfrm>
              <a:off x="7019932" y="5721568"/>
              <a:ext cx="195120" cy="100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EE38BF-489E-4942-8EAE-A2795D9FB3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2292" y="5703928"/>
                <a:ext cx="2307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3621E8B-7A57-984E-9E0F-0BAE20EADAEE}"/>
                  </a:ext>
                </a:extLst>
              </p14:cNvPr>
              <p14:cNvContentPartPr/>
              <p14:nvPr/>
            </p14:nvContentPartPr>
            <p14:xfrm>
              <a:off x="7548052" y="5340328"/>
              <a:ext cx="13788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3621E8B-7A57-984E-9E0F-0BAE20EADA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30052" y="5322688"/>
                <a:ext cx="173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B158C16-0942-2B4F-9734-6115CFB21A65}"/>
                  </a:ext>
                </a:extLst>
              </p14:cNvPr>
              <p14:cNvContentPartPr/>
              <p14:nvPr/>
            </p14:nvContentPartPr>
            <p14:xfrm>
              <a:off x="7518892" y="5748208"/>
              <a:ext cx="961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B158C16-0942-2B4F-9734-6115CFB21A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01252" y="5730568"/>
                <a:ext cx="131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2A6FE3B-CC5E-B048-8C6B-B123587F68E5}"/>
                  </a:ext>
                </a:extLst>
              </p14:cNvPr>
              <p14:cNvContentPartPr/>
              <p14:nvPr/>
            </p14:nvContentPartPr>
            <p14:xfrm>
              <a:off x="2509492" y="5194168"/>
              <a:ext cx="936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2A6FE3B-CC5E-B048-8C6B-B123587F68E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91852" y="5176528"/>
                <a:ext cx="129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AC27279-0217-4D43-94A9-FDAECF005B69}"/>
                  </a:ext>
                </a:extLst>
              </p14:cNvPr>
              <p14:cNvContentPartPr/>
              <p14:nvPr/>
            </p14:nvContentPartPr>
            <p14:xfrm>
              <a:off x="2486092" y="4726168"/>
              <a:ext cx="6948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AC27279-0217-4D43-94A9-FDAECF005B6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68452" y="4708528"/>
                <a:ext cx="105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387B2-C322-E944-81C3-C08AB4676673}"/>
                  </a:ext>
                </a:extLst>
              </p14:cNvPr>
              <p14:cNvContentPartPr/>
              <p14:nvPr/>
            </p14:nvContentPartPr>
            <p14:xfrm>
              <a:off x="2502292" y="4346368"/>
              <a:ext cx="777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387B2-C322-E944-81C3-C08AB467667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84292" y="4328728"/>
                <a:ext cx="113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C74681-6D47-E642-A1BB-2030D1D3E64A}"/>
                  </a:ext>
                </a:extLst>
              </p14:cNvPr>
              <p14:cNvContentPartPr/>
              <p14:nvPr/>
            </p14:nvContentPartPr>
            <p14:xfrm>
              <a:off x="7568932" y="3992488"/>
              <a:ext cx="9648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C74681-6D47-E642-A1BB-2030D1D3E64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50932" y="3974488"/>
                <a:ext cx="132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115A805-B653-BE4C-A018-5A9F767B5874}"/>
                  </a:ext>
                </a:extLst>
              </p14:cNvPr>
              <p14:cNvContentPartPr/>
              <p14:nvPr/>
            </p14:nvContentPartPr>
            <p14:xfrm>
              <a:off x="7530052" y="4573528"/>
              <a:ext cx="13068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115A805-B653-BE4C-A018-5A9F767B587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12412" y="4555528"/>
                <a:ext cx="166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7030444-EDD9-2840-AECB-AB8871BA3901}"/>
                  </a:ext>
                </a:extLst>
              </p14:cNvPr>
              <p14:cNvContentPartPr/>
              <p14:nvPr/>
            </p14:nvContentPartPr>
            <p14:xfrm>
              <a:off x="7514572" y="4906168"/>
              <a:ext cx="120600" cy="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7030444-EDD9-2840-AECB-AB8871BA39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96932" y="4888528"/>
                <a:ext cx="1562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A9DE777-B2FF-264F-8ABC-01BDB4157B32}"/>
                  </a:ext>
                </a:extLst>
              </p14:cNvPr>
              <p14:cNvContentPartPr/>
              <p14:nvPr/>
            </p14:nvContentPartPr>
            <p14:xfrm>
              <a:off x="5368612" y="5382088"/>
              <a:ext cx="44100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A9DE777-B2FF-264F-8ABC-01BDB4157B3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50972" y="5364088"/>
                <a:ext cx="476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51DC162-EF52-164F-9519-62210A631D77}"/>
                  </a:ext>
                </a:extLst>
              </p14:cNvPr>
              <p14:cNvContentPartPr/>
              <p14:nvPr/>
            </p14:nvContentPartPr>
            <p14:xfrm>
              <a:off x="5754892" y="5314048"/>
              <a:ext cx="91080" cy="15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51DC162-EF52-164F-9519-62210A631D7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37252" y="5296408"/>
                <a:ext cx="12672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5204BF8-E054-3449-9AEE-4637F9BA426D}"/>
                  </a:ext>
                </a:extLst>
              </p14:cNvPr>
              <p14:cNvContentPartPr/>
              <p14:nvPr/>
            </p14:nvContentPartPr>
            <p14:xfrm>
              <a:off x="6213172" y="5180848"/>
              <a:ext cx="238320" cy="158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5204BF8-E054-3449-9AEE-4637F9BA426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95172" y="5163208"/>
                <a:ext cx="27396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E1BBF8C-61E9-DC48-8D56-38D3B211DB31}"/>
                  </a:ext>
                </a:extLst>
              </p14:cNvPr>
              <p14:cNvContentPartPr/>
              <p14:nvPr/>
            </p14:nvContentPartPr>
            <p14:xfrm>
              <a:off x="6401452" y="5179048"/>
              <a:ext cx="97920" cy="90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E1BBF8C-61E9-DC48-8D56-38D3B211DB3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83452" y="5161048"/>
                <a:ext cx="1335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FE23719-999E-F442-9BC6-152B227E93A7}"/>
                  </a:ext>
                </a:extLst>
              </p14:cNvPr>
              <p14:cNvContentPartPr/>
              <p14:nvPr/>
            </p14:nvContentPartPr>
            <p14:xfrm>
              <a:off x="6495772" y="4980328"/>
              <a:ext cx="183600" cy="176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FE23719-999E-F442-9BC6-152B227E93A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478132" y="4962688"/>
                <a:ext cx="2192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3986F00-D456-614F-9B5C-1486B29A4199}"/>
                  </a:ext>
                </a:extLst>
              </p14:cNvPr>
              <p14:cNvContentPartPr/>
              <p14:nvPr/>
            </p14:nvContentPartPr>
            <p14:xfrm>
              <a:off x="4638172" y="4436728"/>
              <a:ext cx="421560" cy="178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3986F00-D456-614F-9B5C-1486B29A41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20172" y="4418728"/>
                <a:ext cx="45720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C9D93A-1FD4-424A-B352-789B56204AB1}"/>
                  </a:ext>
                </a:extLst>
              </p14:cNvPr>
              <p14:cNvContentPartPr/>
              <p14:nvPr/>
            </p14:nvContentPartPr>
            <p14:xfrm>
              <a:off x="5005372" y="4378048"/>
              <a:ext cx="96840" cy="159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C9D93A-1FD4-424A-B352-789B56204AB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87732" y="4360048"/>
                <a:ext cx="1324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031200-D35B-CB40-B720-ACD18C9A6A56}"/>
                  </a:ext>
                </a:extLst>
              </p14:cNvPr>
              <p14:cNvContentPartPr/>
              <p14:nvPr/>
            </p14:nvContentPartPr>
            <p14:xfrm>
              <a:off x="5252692" y="4538968"/>
              <a:ext cx="339840" cy="80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031200-D35B-CB40-B720-ACD18C9A6A5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35052" y="4521328"/>
                <a:ext cx="37548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D90104F-06CE-854B-B979-542B4337038D}"/>
                  </a:ext>
                </a:extLst>
              </p14:cNvPr>
              <p14:cNvContentPartPr/>
              <p14:nvPr/>
            </p14:nvContentPartPr>
            <p14:xfrm>
              <a:off x="5513692" y="4527808"/>
              <a:ext cx="127080" cy="1454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D90104F-06CE-854B-B979-542B433703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95692" y="4510168"/>
                <a:ext cx="16272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ED3F7EC-F6E5-2E45-B241-76CC91432298}"/>
                  </a:ext>
                </a:extLst>
              </p14:cNvPr>
              <p14:cNvContentPartPr/>
              <p14:nvPr/>
            </p14:nvContentPartPr>
            <p14:xfrm>
              <a:off x="5761372" y="4527448"/>
              <a:ext cx="396000" cy="86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ED3F7EC-F6E5-2E45-B241-76CC9143229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43732" y="4509448"/>
                <a:ext cx="43164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09A0DB0-2461-F04F-B31A-8C266DB073F6}"/>
                  </a:ext>
                </a:extLst>
              </p14:cNvPr>
              <p14:cNvContentPartPr/>
              <p14:nvPr/>
            </p14:nvContentPartPr>
            <p14:xfrm>
              <a:off x="6027772" y="4502248"/>
              <a:ext cx="143280" cy="21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09A0DB0-2461-F04F-B31A-8C266DB073F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09772" y="4484608"/>
                <a:ext cx="178920" cy="24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8205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A2E7-B2D2-7741-AFFA-D5B91AF6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Hand- Palmar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68728-A994-7447-A6A0-F6F5211B1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82" y="1367321"/>
            <a:ext cx="5257800" cy="4809642"/>
          </a:xfrm>
        </p:spPr>
        <p:txBody>
          <a:bodyPr>
            <a:normAutofit/>
          </a:bodyPr>
          <a:lstStyle/>
          <a:p>
            <a:r>
              <a:rPr lang="en-US" dirty="0"/>
              <a:t>Brevis- “baby” muscles so in hand</a:t>
            </a:r>
          </a:p>
          <a:p>
            <a:r>
              <a:rPr lang="en-US" dirty="0"/>
              <a:t>Lumbricals attach to Flexor Digitorum </a:t>
            </a:r>
            <a:r>
              <a:rPr lang="en-US" dirty="0" err="1"/>
              <a:t>Profundas</a:t>
            </a:r>
            <a:endParaRPr lang="en-US" dirty="0"/>
          </a:p>
          <a:p>
            <a:r>
              <a:rPr lang="en-US" dirty="0"/>
              <a:t>Innervation: “1/2 Med L</a:t>
            </a:r>
            <a:r>
              <a:rPr lang="en-US" dirty="0">
                <a:solidFill>
                  <a:srgbClr val="00B0F0"/>
                </a:solidFill>
              </a:rPr>
              <a:t>o</a:t>
            </a:r>
            <a:r>
              <a:rPr lang="en-US" dirty="0">
                <a:solidFill>
                  <a:srgbClr val="FFC000"/>
                </a:solidFill>
              </a:rPr>
              <a:t>a</a:t>
            </a:r>
            <a:r>
              <a:rPr lang="en-US" dirty="0">
                <a:solidFill>
                  <a:srgbClr val="00B050"/>
                </a:solidFill>
              </a:rPr>
              <a:t>f</a:t>
            </a:r>
            <a:r>
              <a:rPr lang="en-US" dirty="0"/>
              <a:t>”: all other Ulnar N.</a:t>
            </a:r>
          </a:p>
          <a:p>
            <a:pPr lvl="1"/>
            <a:r>
              <a:rPr lang="en-US" dirty="0"/>
              <a:t>Median N: ½ lumbricals (digits 1 &amp; 2), </a:t>
            </a:r>
            <a:r>
              <a:rPr lang="en-US" dirty="0" err="1">
                <a:solidFill>
                  <a:srgbClr val="00B0F0"/>
                </a:solidFill>
              </a:rPr>
              <a:t>Opponens</a:t>
            </a:r>
            <a:r>
              <a:rPr lang="en-US" dirty="0">
                <a:solidFill>
                  <a:srgbClr val="00B0F0"/>
                </a:solidFill>
              </a:rPr>
              <a:t> Pollicis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Abductor Pollicis Brevis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Flexor Pollicis Brevis</a:t>
            </a:r>
          </a:p>
          <a:p>
            <a:r>
              <a:rPr lang="en-US" dirty="0"/>
              <a:t>Blood Supply: Ulnar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EDE6D-2991-6B4C-82E6-DE70284BF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25" r="12233"/>
          <a:stretch/>
        </p:blipFill>
        <p:spPr>
          <a:xfrm>
            <a:off x="5745192" y="503310"/>
            <a:ext cx="6195204" cy="63546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C4D403-A936-3B4B-AA35-10E69C32DA5A}"/>
                  </a:ext>
                </a:extLst>
              </p14:cNvPr>
              <p14:cNvContentPartPr/>
              <p14:nvPr/>
            </p14:nvContentPartPr>
            <p14:xfrm>
              <a:off x="10578172" y="5344288"/>
              <a:ext cx="43488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C4D403-A936-3B4B-AA35-10E69C32DA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4172" y="5236288"/>
                <a:ext cx="5425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70F834-9B91-FF42-BA4F-95BBD3C4E955}"/>
                  </a:ext>
                </a:extLst>
              </p14:cNvPr>
              <p14:cNvContentPartPr/>
              <p14:nvPr/>
            </p14:nvContentPartPr>
            <p14:xfrm>
              <a:off x="10571692" y="5131168"/>
              <a:ext cx="1038240" cy="32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70F834-9B91-FF42-BA4F-95BBD3C4E95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18052" y="5023528"/>
                <a:ext cx="11458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249EE2E-411E-2D40-B917-A640B9FC1C2F}"/>
                  </a:ext>
                </a:extLst>
              </p14:cNvPr>
              <p14:cNvContentPartPr/>
              <p14:nvPr/>
            </p14:nvContentPartPr>
            <p14:xfrm>
              <a:off x="6241252" y="5698168"/>
              <a:ext cx="853920" cy="44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249EE2E-411E-2D40-B917-A640B9FC1C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7612" y="5590528"/>
                <a:ext cx="96156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73B0990-6C47-E845-90F6-6674239F6332}"/>
                  </a:ext>
                </a:extLst>
              </p14:cNvPr>
              <p14:cNvContentPartPr/>
              <p14:nvPr/>
            </p14:nvContentPartPr>
            <p14:xfrm>
              <a:off x="6751012" y="5860168"/>
              <a:ext cx="424800" cy="34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73B0990-6C47-E845-90F6-6674239F63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97372" y="5752528"/>
                <a:ext cx="5324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DA5F0DF-5493-1F4F-AA25-E1CF6DFC5E25}"/>
                  </a:ext>
                </a:extLst>
              </p14:cNvPr>
              <p14:cNvContentPartPr/>
              <p14:nvPr/>
            </p14:nvContentPartPr>
            <p14:xfrm>
              <a:off x="8947732" y="4454728"/>
              <a:ext cx="937440" cy="937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DA5F0DF-5493-1F4F-AA25-E1CF6DFC5E2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93732" y="4347088"/>
                <a:ext cx="1045080" cy="11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50921FD-5A75-E541-8A73-9EE6D27B8548}"/>
                  </a:ext>
                </a:extLst>
              </p14:cNvPr>
              <p14:cNvContentPartPr/>
              <p14:nvPr/>
            </p14:nvContentPartPr>
            <p14:xfrm>
              <a:off x="7355812" y="3950368"/>
              <a:ext cx="678600" cy="1567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50921FD-5A75-E541-8A73-9EE6D27B85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01812" y="3842728"/>
                <a:ext cx="786240" cy="178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D855B9-56AA-D847-B5D4-80B65BC17806}"/>
                  </a:ext>
                </a:extLst>
              </p14:cNvPr>
              <p14:cNvContentPartPr/>
              <p14:nvPr/>
            </p14:nvContentPartPr>
            <p14:xfrm>
              <a:off x="10559092" y="4462648"/>
              <a:ext cx="848520" cy="14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D855B9-56AA-D847-B5D4-80B65BC1780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05452" y="4354648"/>
                <a:ext cx="95616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7251831-382D-174B-8B6B-70BE76A7A763}"/>
                  </a:ext>
                </a:extLst>
              </p14:cNvPr>
              <p14:cNvContentPartPr/>
              <p14:nvPr/>
            </p14:nvContentPartPr>
            <p14:xfrm>
              <a:off x="10518412" y="4634368"/>
              <a:ext cx="548280" cy="10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7251831-382D-174B-8B6B-70BE76A7A76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64412" y="4526728"/>
                <a:ext cx="6559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FF3E1A8-4138-1E45-B007-E714C119410A}"/>
                  </a:ext>
                </a:extLst>
              </p14:cNvPr>
              <p14:cNvContentPartPr/>
              <p14:nvPr/>
            </p14:nvContentPartPr>
            <p14:xfrm>
              <a:off x="8817412" y="4256728"/>
              <a:ext cx="1026000" cy="691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FF3E1A8-4138-1E45-B007-E714C119410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63412" y="4149088"/>
                <a:ext cx="1133640" cy="90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041EC3-257E-E04C-AF6F-89595B03FF26}"/>
                  </a:ext>
                </a:extLst>
              </p14:cNvPr>
              <p14:cNvContentPartPr/>
              <p14:nvPr/>
            </p14:nvContentPartPr>
            <p14:xfrm>
              <a:off x="6197332" y="5120008"/>
              <a:ext cx="659160" cy="5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041EC3-257E-E04C-AF6F-89595B03FF2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43332" y="5012008"/>
                <a:ext cx="7668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2DB45D8-CB7C-3745-AADF-30462AA712CE}"/>
                  </a:ext>
                </a:extLst>
              </p14:cNvPr>
              <p14:cNvContentPartPr/>
              <p14:nvPr/>
            </p14:nvContentPartPr>
            <p14:xfrm>
              <a:off x="6108412" y="5256808"/>
              <a:ext cx="837360" cy="19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2DB45D8-CB7C-3745-AADF-30462AA712C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054412" y="5149168"/>
                <a:ext cx="9450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600274B-AAFA-074E-BA3A-B5F340D8DB20}"/>
                  </a:ext>
                </a:extLst>
              </p14:cNvPr>
              <p14:cNvContentPartPr/>
              <p14:nvPr/>
            </p14:nvContentPartPr>
            <p14:xfrm>
              <a:off x="7482532" y="3943168"/>
              <a:ext cx="653040" cy="1192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600274B-AAFA-074E-BA3A-B5F340D8DB2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428892" y="3835168"/>
                <a:ext cx="760680" cy="14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B3C721D-8031-4241-80F4-224DE8F3E323}"/>
                  </a:ext>
                </a:extLst>
              </p14:cNvPr>
              <p14:cNvContentPartPr/>
              <p14:nvPr/>
            </p14:nvContentPartPr>
            <p14:xfrm>
              <a:off x="5938132" y="4762528"/>
              <a:ext cx="973800" cy="74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B3C721D-8031-4241-80F4-224DE8F3E32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84132" y="4654888"/>
                <a:ext cx="10814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E0D2BE1-EEB8-0F48-841E-F9937D26F04C}"/>
                  </a:ext>
                </a:extLst>
              </p14:cNvPr>
              <p14:cNvContentPartPr/>
              <p14:nvPr/>
            </p14:nvContentPartPr>
            <p14:xfrm>
              <a:off x="5984932" y="4731928"/>
              <a:ext cx="920880" cy="111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E0D2BE1-EEB8-0F48-841E-F9937D26F04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30932" y="4623928"/>
                <a:ext cx="102852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8A1D574-DF3A-4E44-918E-4422916932D7}"/>
                  </a:ext>
                </a:extLst>
              </p14:cNvPr>
              <p14:cNvContentPartPr/>
              <p14:nvPr/>
            </p14:nvContentPartPr>
            <p14:xfrm>
              <a:off x="5954692" y="4665688"/>
              <a:ext cx="965520" cy="173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8A1D574-DF3A-4E44-918E-4422916932D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00692" y="4558048"/>
                <a:ext cx="107316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DAD53FC-14F5-1140-83D4-4A96DF83B796}"/>
                  </a:ext>
                </a:extLst>
              </p14:cNvPr>
              <p14:cNvContentPartPr/>
              <p14:nvPr/>
            </p14:nvContentPartPr>
            <p14:xfrm>
              <a:off x="5954692" y="4770808"/>
              <a:ext cx="964440" cy="106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DAD53FC-14F5-1140-83D4-4A96DF83B79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00692" y="4663168"/>
                <a:ext cx="107208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D06A0EE-C4F2-4343-AEB1-04D9D7AB70CD}"/>
                  </a:ext>
                </a:extLst>
              </p14:cNvPr>
              <p14:cNvContentPartPr/>
              <p14:nvPr/>
            </p14:nvContentPartPr>
            <p14:xfrm>
              <a:off x="5872972" y="4751368"/>
              <a:ext cx="1059840" cy="95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D06A0EE-C4F2-4343-AEB1-04D9D7AB70C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19332" y="4643728"/>
                <a:ext cx="11674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C8C4C7-A968-1B47-B1B7-E20C8434411B}"/>
                  </a:ext>
                </a:extLst>
              </p14:cNvPr>
              <p14:cNvContentPartPr/>
              <p14:nvPr/>
            </p14:nvContentPartPr>
            <p14:xfrm>
              <a:off x="10599772" y="4851088"/>
              <a:ext cx="589320" cy="114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C8C4C7-A968-1B47-B1B7-E20C8434411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545772" y="4743448"/>
                <a:ext cx="6969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9EC07D0-721B-8346-8049-0AC482001089}"/>
                  </a:ext>
                </a:extLst>
              </p14:cNvPr>
              <p14:cNvContentPartPr/>
              <p14:nvPr/>
            </p14:nvContentPartPr>
            <p14:xfrm>
              <a:off x="8993452" y="4592248"/>
              <a:ext cx="590760" cy="398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9EC07D0-721B-8346-8049-0AC48200108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39812" y="4484248"/>
                <a:ext cx="69840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5D0EAB-8EAF-D448-9C34-95612AED4DD6}"/>
                  </a:ext>
                </a:extLst>
              </p14:cNvPr>
              <p14:cNvContentPartPr/>
              <p14:nvPr/>
            </p14:nvContentPartPr>
            <p14:xfrm>
              <a:off x="10541092" y="4045048"/>
              <a:ext cx="568800" cy="153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5D0EAB-8EAF-D448-9C34-95612AED4DD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487452" y="3937048"/>
                <a:ext cx="67644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02EF1F0-C527-704D-90E6-FB05EA25F3F7}"/>
                  </a:ext>
                </a:extLst>
              </p14:cNvPr>
              <p14:cNvContentPartPr/>
              <p14:nvPr/>
            </p14:nvContentPartPr>
            <p14:xfrm>
              <a:off x="8953492" y="4236928"/>
              <a:ext cx="506520" cy="344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02EF1F0-C527-704D-90E6-FB05EA25F3F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899492" y="4128928"/>
                <a:ext cx="614160" cy="5605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00F045C-2C0E-1742-BDCE-199079D076D5}"/>
              </a:ext>
            </a:extLst>
          </p:cNvPr>
          <p:cNvSpPr txBox="1"/>
          <p:nvPr/>
        </p:nvSpPr>
        <p:spPr>
          <a:xfrm>
            <a:off x="838200" y="5669131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Interosseous Muscles: </a:t>
            </a:r>
          </a:p>
          <a:p>
            <a:r>
              <a:rPr lang="en-US" sz="2000" b="1" dirty="0"/>
              <a:t>DAB—</a:t>
            </a:r>
            <a:r>
              <a:rPr lang="en-US" sz="2000" b="1" u="sng" dirty="0"/>
              <a:t>D</a:t>
            </a:r>
            <a:r>
              <a:rPr lang="en-US" sz="2000" b="1" dirty="0"/>
              <a:t>orsal </a:t>
            </a:r>
            <a:r>
              <a:rPr lang="en-US" sz="2000" b="1" u="sng" dirty="0"/>
              <a:t>Ab</a:t>
            </a:r>
            <a:r>
              <a:rPr lang="en-US" sz="2000" b="1" dirty="0"/>
              <a:t>duct</a:t>
            </a:r>
          </a:p>
          <a:p>
            <a:r>
              <a:rPr lang="en-US" sz="2000" b="1" dirty="0"/>
              <a:t>PAD—</a:t>
            </a:r>
            <a:r>
              <a:rPr lang="en-US" sz="2000" b="1" u="sng" dirty="0"/>
              <a:t>P</a:t>
            </a:r>
            <a:r>
              <a:rPr lang="en-US" sz="2000" b="1" dirty="0"/>
              <a:t>almar </a:t>
            </a:r>
            <a:r>
              <a:rPr lang="en-US" sz="2000" b="1" u="sng" dirty="0"/>
              <a:t>Ad</a:t>
            </a:r>
            <a:r>
              <a:rPr lang="en-US" sz="2000" b="1" dirty="0"/>
              <a:t>duct</a:t>
            </a:r>
          </a:p>
        </p:txBody>
      </p:sp>
    </p:spTree>
    <p:extLst>
      <p:ext uri="{BB962C8B-B14F-4D97-AF65-F5344CB8AC3E}">
        <p14:creationId xmlns:p14="http://schemas.microsoft.com/office/powerpoint/2010/main" val="1700348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F680C-72B4-FF4E-A975-48EDCCCE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5" y="1825625"/>
            <a:ext cx="3571335" cy="4351338"/>
          </a:xfrm>
        </p:spPr>
        <p:txBody>
          <a:bodyPr/>
          <a:lstStyle/>
          <a:p>
            <a:r>
              <a:rPr lang="en-US" dirty="0"/>
              <a:t>Superficial Palmar Arch</a:t>
            </a:r>
          </a:p>
          <a:p>
            <a:pPr lvl="1"/>
            <a:r>
              <a:rPr lang="en-US" dirty="0"/>
              <a:t>Major Supply:</a:t>
            </a:r>
          </a:p>
          <a:p>
            <a:pPr marL="457200" lvl="1" indent="0">
              <a:buNone/>
            </a:pPr>
            <a:r>
              <a:rPr lang="en-US" dirty="0"/>
              <a:t>      Ulnar 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D50CE1-874C-6D41-9B24-860B05F30AF6}"/>
              </a:ext>
            </a:extLst>
          </p:cNvPr>
          <p:cNvSpPr txBox="1">
            <a:spLocks/>
          </p:cNvSpPr>
          <p:nvPr/>
        </p:nvSpPr>
        <p:spPr>
          <a:xfrm>
            <a:off x="8591909" y="1719143"/>
            <a:ext cx="32205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Deep Palmar Arch</a:t>
            </a:r>
          </a:p>
          <a:p>
            <a:pPr lvl="1"/>
            <a:r>
              <a:rPr lang="en-US" dirty="0"/>
              <a:t>Major Supply: Radial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3C483-757B-994A-8C23-D1D55D7A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45" y="0"/>
            <a:ext cx="51455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003C7-1D85-B641-8222-C13A1785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842"/>
            <a:ext cx="10515600" cy="1325563"/>
          </a:xfrm>
        </p:spPr>
        <p:txBody>
          <a:bodyPr/>
          <a:lstStyle/>
          <a:p>
            <a:r>
              <a:rPr lang="en-US" dirty="0"/>
              <a:t>Blood Supply of </a:t>
            </a:r>
            <a:br>
              <a:rPr lang="en-US" dirty="0"/>
            </a:br>
            <a:r>
              <a:rPr lang="en-US" dirty="0"/>
              <a:t>the Hand</a:t>
            </a:r>
          </a:p>
        </p:txBody>
      </p:sp>
    </p:spTree>
    <p:extLst>
      <p:ext uri="{BB962C8B-B14F-4D97-AF65-F5344CB8AC3E}">
        <p14:creationId xmlns:p14="http://schemas.microsoft.com/office/powerpoint/2010/main" val="240353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F1A1-3550-734B-A64D-11BA2E40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Sacrum and Coccyx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AB4B3-B16F-BC42-BA26-7AEABF799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42284" cy="4351338"/>
          </a:xfrm>
        </p:spPr>
        <p:txBody>
          <a:bodyPr/>
          <a:lstStyle/>
          <a:p>
            <a:r>
              <a:rPr lang="en-US" b="1" dirty="0"/>
              <a:t>Fused vertebrae</a:t>
            </a:r>
          </a:p>
          <a:p>
            <a:r>
              <a:rPr lang="en-US" b="1" dirty="0"/>
              <a:t>Sacral Hiatus: </a:t>
            </a:r>
            <a:r>
              <a:rPr lang="en-US" dirty="0"/>
              <a:t>missing lamina (L4 or L5)</a:t>
            </a:r>
          </a:p>
          <a:p>
            <a:r>
              <a:rPr lang="en-US" dirty="0"/>
              <a:t>Articulates with the pelvis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8130B-B4BB-8440-AD3E-6735E82AA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454" y="1690688"/>
            <a:ext cx="5052094" cy="40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37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B255-DE56-6247-B412-6BDF0D7D6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distribution of the hand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5487BE-FA21-854A-A9A3-703170C6F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557"/>
          <a:stretch/>
        </p:blipFill>
        <p:spPr>
          <a:xfrm>
            <a:off x="2501660" y="1812471"/>
            <a:ext cx="5975590" cy="4680404"/>
          </a:xfrm>
        </p:spPr>
      </p:pic>
    </p:spTree>
    <p:extLst>
      <p:ext uri="{BB962C8B-B14F-4D97-AF65-F5344CB8AC3E}">
        <p14:creationId xmlns:p14="http://schemas.microsoft.com/office/powerpoint/2010/main" val="3638111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D3B2-CA9A-2842-9FA9-B7C034CA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Joints of the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46F87-E7D7-834A-96D0-CD58912DE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68632" cy="4351338"/>
          </a:xfrm>
        </p:spPr>
        <p:txBody>
          <a:bodyPr/>
          <a:lstStyle/>
          <a:p>
            <a:r>
              <a:rPr lang="en-US" dirty="0"/>
              <a:t>Named for their articulations</a:t>
            </a:r>
          </a:p>
          <a:p>
            <a:pPr lvl="1"/>
            <a:r>
              <a:rPr lang="en-US" dirty="0"/>
              <a:t>Ex. Radiocarpal, Radioulnar, Ulnocarpal disk</a:t>
            </a:r>
          </a:p>
          <a:p>
            <a:r>
              <a:rPr lang="en-US" dirty="0"/>
              <a:t>Radiocarpal</a:t>
            </a:r>
          </a:p>
          <a:p>
            <a:pPr lvl="1"/>
            <a:r>
              <a:rPr lang="en-US" dirty="0"/>
              <a:t>Between the radius and carpals</a:t>
            </a:r>
          </a:p>
          <a:p>
            <a:r>
              <a:rPr lang="en-US" dirty="0"/>
              <a:t>Midcarpal</a:t>
            </a:r>
          </a:p>
          <a:p>
            <a:pPr lvl="1"/>
            <a:r>
              <a:rPr lang="en-US" dirty="0"/>
              <a:t>Between the carpals</a:t>
            </a:r>
          </a:p>
          <a:p>
            <a:r>
              <a:rPr lang="en-US" dirty="0"/>
              <a:t>Carpometacarpal</a:t>
            </a:r>
          </a:p>
          <a:p>
            <a:pPr lvl="1"/>
            <a:r>
              <a:rPr lang="en-US" dirty="0"/>
              <a:t>Between the carpals and metacarpals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6BAD9-5608-FC4E-9D1C-C7371B601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32" y="954809"/>
            <a:ext cx="5121575" cy="49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0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E7B4-DBC1-CB47-94D6-8128032B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Ligaments of the Digits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0D4C8-1E71-9148-9C44-84413110F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5898" cy="4351338"/>
          </a:xfrm>
        </p:spPr>
        <p:txBody>
          <a:bodyPr/>
          <a:lstStyle/>
          <a:p>
            <a:r>
              <a:rPr lang="en-US" dirty="0"/>
              <a:t>Collateral Ligaments</a:t>
            </a:r>
          </a:p>
          <a:p>
            <a:pPr lvl="1"/>
            <a:r>
              <a:rPr lang="en-US" dirty="0"/>
              <a:t>MCP joints: abduction/adduction</a:t>
            </a:r>
          </a:p>
          <a:p>
            <a:pPr lvl="1"/>
            <a:r>
              <a:rPr lang="en-US" dirty="0"/>
              <a:t>IP joints: flexion/extension</a:t>
            </a:r>
          </a:p>
          <a:p>
            <a:r>
              <a:rPr lang="en-US" dirty="0"/>
              <a:t>Palmar Ligaments</a:t>
            </a:r>
          </a:p>
          <a:p>
            <a:pPr lvl="1"/>
            <a:r>
              <a:rPr lang="en-US" dirty="0"/>
              <a:t>Prevent hyperextension</a:t>
            </a:r>
          </a:p>
          <a:p>
            <a:r>
              <a:rPr lang="en-US" dirty="0"/>
              <a:t>Deep Transverse Metacarpal Ligaments</a:t>
            </a:r>
          </a:p>
          <a:p>
            <a:pPr lvl="1"/>
            <a:r>
              <a:rPr lang="en-US" dirty="0"/>
              <a:t>Hold heads of metacarpals together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2DB76-837D-FD4D-B53A-0A27F5F32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90" y="966158"/>
            <a:ext cx="3728620" cy="52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53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B5D11-1A51-F34E-BFEF-BBBDCD50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828F5C-1A8F-7A4A-AA91-4E774BC75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12181421" cy="4054129"/>
          </a:xfrm>
        </p:spPr>
      </p:pic>
    </p:spTree>
    <p:extLst>
      <p:ext uri="{BB962C8B-B14F-4D97-AF65-F5344CB8AC3E}">
        <p14:creationId xmlns:p14="http://schemas.microsoft.com/office/powerpoint/2010/main" val="272804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DC2A-3594-7D41-91E7-975219D3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Intervertebral joints and discs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19766-C218-364F-8026-48D6F6FEC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6411" cy="4351338"/>
          </a:xfrm>
        </p:spPr>
        <p:txBody>
          <a:bodyPr/>
          <a:lstStyle/>
          <a:p>
            <a:r>
              <a:rPr lang="en-US" dirty="0"/>
              <a:t>Zygapophysial joints-between superior and inferior articular processes </a:t>
            </a:r>
            <a:r>
              <a:rPr lang="en-US" dirty="0">
                <a:sym typeface="Wingdings" pitchFamily="2" charset="2"/>
              </a:rPr>
              <a:t> synovial joints</a:t>
            </a:r>
          </a:p>
          <a:p>
            <a:r>
              <a:rPr lang="en-US" dirty="0">
                <a:sym typeface="Wingdings" pitchFamily="2" charset="2"/>
              </a:rPr>
              <a:t>Most common </a:t>
            </a:r>
            <a:r>
              <a:rPr lang="en-US" u="sng" dirty="0">
                <a:sym typeface="Wingdings" pitchFamily="2" charset="2"/>
              </a:rPr>
              <a:t>disc herniation </a:t>
            </a:r>
            <a:r>
              <a:rPr lang="en-US" dirty="0">
                <a:sym typeface="Wingdings" pitchFamily="2" charset="2"/>
              </a:rPr>
              <a:t>= </a:t>
            </a:r>
            <a:r>
              <a:rPr lang="en-US" b="1" dirty="0">
                <a:highlight>
                  <a:srgbClr val="FFFF00"/>
                </a:highlight>
                <a:sym typeface="Wingdings" pitchFamily="2" charset="2"/>
              </a:rPr>
              <a:t>Posterolateral</a:t>
            </a:r>
            <a:endParaRPr lang="en-US" dirty="0">
              <a:highlight>
                <a:srgbClr val="FFFF00"/>
              </a:highlight>
              <a:sym typeface="Wingdings" pitchFamily="2" charset="2"/>
            </a:endParaRPr>
          </a:p>
          <a:p>
            <a:pPr lvl="1"/>
            <a:r>
              <a:rPr lang="en-US" b="1" dirty="0">
                <a:sym typeface="Wingdings" pitchFamily="2" charset="2"/>
              </a:rPr>
              <a:t>Thinner part of annulus fibrosus and no ligament support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66FD4-C4C3-9744-AADF-DDE184CD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158" y="1294190"/>
            <a:ext cx="3646842" cy="2719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BC308-2BEE-F142-944D-F76EA26C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84" y="4231190"/>
            <a:ext cx="5666216" cy="20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59222-DB00-7742-83AD-601A3D72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Ligaments of the Spine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40E2-E471-C040-8A6C-FC5E481B9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244676" cy="4351338"/>
          </a:xfrm>
        </p:spPr>
        <p:txBody>
          <a:bodyPr/>
          <a:lstStyle/>
          <a:p>
            <a:r>
              <a:rPr lang="en-US" b="1" dirty="0"/>
              <a:t>Continuous: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Supraspinous Ligament</a:t>
            </a:r>
            <a:r>
              <a:rPr lang="en-US" b="1" dirty="0"/>
              <a:t> –</a:t>
            </a:r>
            <a:r>
              <a:rPr lang="en-US" dirty="0"/>
              <a:t> limits flexion</a:t>
            </a:r>
          </a:p>
          <a:p>
            <a:pPr lvl="2"/>
            <a:r>
              <a:rPr lang="en-US" dirty="0"/>
              <a:t>Becomes the </a:t>
            </a:r>
            <a:r>
              <a:rPr lang="en-US" b="1" dirty="0"/>
              <a:t>nuchal ligament</a:t>
            </a:r>
            <a:r>
              <a:rPr lang="en-US" dirty="0"/>
              <a:t> in the cervical spine 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Posterior Longitudinal Ligament (PLL) </a:t>
            </a:r>
            <a:r>
              <a:rPr lang="en-US" b="1" dirty="0"/>
              <a:t>–</a:t>
            </a:r>
            <a:r>
              <a:rPr lang="en-US" dirty="0"/>
              <a:t> limits flexion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Anterior Longitudinal Ligament (ALL) </a:t>
            </a:r>
            <a:r>
              <a:rPr lang="en-US" b="1" dirty="0"/>
              <a:t>–</a:t>
            </a:r>
            <a:r>
              <a:rPr lang="en-US" dirty="0"/>
              <a:t> prevents </a:t>
            </a:r>
            <a:r>
              <a:rPr lang="en-US" dirty="0">
                <a:highlight>
                  <a:srgbClr val="FFFF00"/>
                </a:highlight>
              </a:rPr>
              <a:t>hyperextension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Whiplash injury</a:t>
            </a:r>
            <a:r>
              <a:rPr lang="en-US" dirty="0"/>
              <a:t>: spinal cord can be severed </a:t>
            </a:r>
          </a:p>
          <a:p>
            <a:r>
              <a:rPr lang="en-US" b="1" dirty="0"/>
              <a:t>Discontinuous: </a:t>
            </a:r>
          </a:p>
          <a:p>
            <a:pPr lvl="1"/>
            <a:r>
              <a:rPr lang="en-US" b="1" dirty="0">
                <a:solidFill>
                  <a:srgbClr val="00B0F0"/>
                </a:solidFill>
              </a:rPr>
              <a:t>Ligamentum Flavum </a:t>
            </a:r>
            <a:r>
              <a:rPr lang="en-US" b="1" dirty="0"/>
              <a:t>– </a:t>
            </a:r>
            <a:r>
              <a:rPr lang="en-US" dirty="0"/>
              <a:t>between the lamina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Interspinous Ligament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– between the spines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3393C-F552-AF4B-98CB-C2E0711B8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416"/>
          <a:stretch/>
        </p:blipFill>
        <p:spPr>
          <a:xfrm>
            <a:off x="7700211" y="2284412"/>
            <a:ext cx="4491789" cy="37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33C08C-3A35-EC4D-B70D-7F630A45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Supply to Vertebrae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0674D6-7BC6-D340-9CC7-534A9C631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9726"/>
            <a:ext cx="5181600" cy="475723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Arterial</a:t>
            </a:r>
          </a:p>
          <a:p>
            <a:pPr lvl="1"/>
            <a:r>
              <a:rPr lang="en-US" dirty="0"/>
              <a:t>Spinal Branch: in the intervertebral </a:t>
            </a:r>
            <a:r>
              <a:rPr lang="en-US" dirty="0" err="1"/>
              <a:t>foreamen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Supplies bone, ligaments, </a:t>
            </a:r>
            <a:r>
              <a:rPr lang="en-US" dirty="0" err="1"/>
              <a:t>meniges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Radicular/Segmental Medullary</a:t>
            </a:r>
          </a:p>
          <a:p>
            <a:pPr lvl="2"/>
            <a:r>
              <a:rPr lang="en-US" dirty="0"/>
              <a:t>Supplies roots and spinal cord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E9DE8-D9E8-6847-941C-9C8056E47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9726"/>
            <a:ext cx="5181600" cy="475723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Venous</a:t>
            </a:r>
          </a:p>
          <a:p>
            <a:pPr lvl="1"/>
            <a:r>
              <a:rPr lang="en-US" dirty="0"/>
              <a:t>Intervertebral Vein: travels with spinal branch a.</a:t>
            </a:r>
          </a:p>
          <a:p>
            <a:pPr lvl="1"/>
            <a:r>
              <a:rPr lang="en-US" dirty="0" err="1"/>
              <a:t>Basivertebral</a:t>
            </a:r>
            <a:r>
              <a:rPr lang="en-US" dirty="0"/>
              <a:t> vein: Drains the bone marrow</a:t>
            </a:r>
          </a:p>
          <a:p>
            <a:pPr lvl="2"/>
            <a:r>
              <a:rPr lang="en-US" dirty="0"/>
              <a:t>In the body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020A0-BF0A-8244-AEF2-49715D2A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3789947"/>
            <a:ext cx="3681664" cy="3068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E5B8572-77DD-FE42-9619-62C15E884485}"/>
                  </a:ext>
                </a:extLst>
              </p14:cNvPr>
              <p14:cNvContentPartPr/>
              <p14:nvPr/>
            </p14:nvContentPartPr>
            <p14:xfrm>
              <a:off x="1477535" y="5253518"/>
              <a:ext cx="630360" cy="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E5B8572-77DD-FE42-9619-62C15E8844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3895" y="5145518"/>
                <a:ext cx="73800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C51F79-318C-4746-94CC-59C746B16C3C}"/>
                  </a:ext>
                </a:extLst>
              </p14:cNvPr>
              <p14:cNvContentPartPr/>
              <p14:nvPr/>
            </p14:nvContentPartPr>
            <p14:xfrm>
              <a:off x="3634655" y="3807038"/>
              <a:ext cx="1229040" cy="32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C51F79-318C-4746-94CC-59C746B16C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1015" y="3699398"/>
                <a:ext cx="133668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A1C884F-A5C2-FC4B-B4FC-9A8FE32BDCFF}"/>
                  </a:ext>
                </a:extLst>
              </p14:cNvPr>
              <p14:cNvContentPartPr/>
              <p14:nvPr/>
            </p14:nvContentPartPr>
            <p14:xfrm>
              <a:off x="3628535" y="3975518"/>
              <a:ext cx="93744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A1C884F-A5C2-FC4B-B4FC-9A8FE32BDC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535" y="3867518"/>
                <a:ext cx="10450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A34D92-A853-7C4B-A6C4-D8784B9FF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5805"/>
          <a:stretch/>
        </p:blipFill>
        <p:spPr>
          <a:xfrm>
            <a:off x="6822911" y="3674386"/>
            <a:ext cx="2922668" cy="31109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F185DC-F053-E04A-AD61-95ED93BBCB5E}"/>
                  </a:ext>
                </a:extLst>
              </p14:cNvPr>
              <p14:cNvContentPartPr/>
              <p14:nvPr/>
            </p14:nvContentPartPr>
            <p14:xfrm>
              <a:off x="7787255" y="4012598"/>
              <a:ext cx="1918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F185DC-F053-E04A-AD61-95ED93BBCB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33615" y="3904598"/>
                <a:ext cx="299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427D27-AD4A-6248-9EA4-53C1B0919F54}"/>
                  </a:ext>
                </a:extLst>
              </p14:cNvPr>
              <p14:cNvContentPartPr/>
              <p14:nvPr/>
            </p14:nvContentPartPr>
            <p14:xfrm>
              <a:off x="7615895" y="3859958"/>
              <a:ext cx="549720" cy="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427D27-AD4A-6248-9EA4-53C1B0919F5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2255" y="3752318"/>
                <a:ext cx="6573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963BD52-A1FC-7449-AAB3-70AA7D70854B}"/>
                  </a:ext>
                </a:extLst>
              </p14:cNvPr>
              <p14:cNvContentPartPr/>
              <p14:nvPr/>
            </p14:nvContentPartPr>
            <p14:xfrm>
              <a:off x="6958175" y="4062998"/>
              <a:ext cx="3409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963BD52-A1FC-7449-AAB3-70AA7D70854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04175" y="3955358"/>
                <a:ext cx="448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7D565B-A130-2C41-9E6C-02BF6069FD3C}"/>
                  </a:ext>
                </a:extLst>
              </p14:cNvPr>
              <p14:cNvContentPartPr/>
              <p14:nvPr/>
            </p14:nvContentPartPr>
            <p14:xfrm>
              <a:off x="9213215" y="4067678"/>
              <a:ext cx="3268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7D565B-A130-2C41-9E6C-02BF6069FD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59215" y="3960038"/>
                <a:ext cx="434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1785B25-9B5D-D246-BF35-E93C8F7074CE}"/>
                  </a:ext>
                </a:extLst>
              </p14:cNvPr>
              <p14:cNvContentPartPr/>
              <p14:nvPr/>
            </p14:nvContentPartPr>
            <p14:xfrm>
              <a:off x="8374055" y="4072718"/>
              <a:ext cx="3171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1785B25-9B5D-D246-BF35-E93C8F7074C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20415" y="3964718"/>
                <a:ext cx="4248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7358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BF8A-F27F-FE4E-B323-52ACA651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Extrinsic Back Muscles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0CA0-98EF-1146-9597-C42BB4C89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13295" cy="4351338"/>
          </a:xfrm>
        </p:spPr>
        <p:txBody>
          <a:bodyPr/>
          <a:lstStyle/>
          <a:p>
            <a:r>
              <a:rPr lang="en-US" dirty="0"/>
              <a:t>Movement of upper limbs and ribs</a:t>
            </a:r>
          </a:p>
          <a:p>
            <a:r>
              <a:rPr lang="en-US" dirty="0"/>
              <a:t>Innervation: </a:t>
            </a:r>
            <a:r>
              <a:rPr lang="en-US" b="1" dirty="0">
                <a:highlight>
                  <a:srgbClr val="FFFF00"/>
                </a:highlight>
              </a:rPr>
              <a:t>Anterior (Ventral) Rami</a:t>
            </a:r>
          </a:p>
          <a:p>
            <a:r>
              <a:rPr lang="en-US" dirty="0"/>
              <a:t>Superficial muscles: </a:t>
            </a:r>
          </a:p>
          <a:p>
            <a:pPr lvl="1"/>
            <a:r>
              <a:rPr lang="en-US" dirty="0"/>
              <a:t>Trapezius, Latissimus Dorsi, Rhomboid Major/Minor, </a:t>
            </a:r>
            <a:r>
              <a:rPr lang="en-US" dirty="0" err="1"/>
              <a:t>Levator</a:t>
            </a:r>
            <a:r>
              <a:rPr lang="en-US" dirty="0"/>
              <a:t> Scapulae </a:t>
            </a:r>
          </a:p>
          <a:p>
            <a:r>
              <a:rPr lang="en-US" dirty="0"/>
              <a:t> Intermediate muscles: </a:t>
            </a:r>
          </a:p>
          <a:p>
            <a:pPr lvl="1"/>
            <a:r>
              <a:rPr lang="en-US" dirty="0"/>
              <a:t>Serratus Posterior Superior and Inferior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BBB8B-660C-E643-8FB9-B913CF0A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642" y="1825625"/>
            <a:ext cx="3288958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8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2678</Words>
  <Application>Microsoft Office PowerPoint</Application>
  <PresentationFormat>Widescreen</PresentationFormat>
  <Paragraphs>490</Paragraphs>
  <Slides>53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Wingdings</vt:lpstr>
      <vt:lpstr>Office Theme</vt:lpstr>
      <vt:lpstr>MGA E1 F18 STUDY GUIDE</vt:lpstr>
      <vt:lpstr>Spine</vt:lpstr>
      <vt:lpstr>Vertebrae</vt:lpstr>
      <vt:lpstr>Atlas (C1) and Axis (C2)</vt:lpstr>
      <vt:lpstr>Sacrum and Coccyx</vt:lpstr>
      <vt:lpstr>Intervertebral joints and discs</vt:lpstr>
      <vt:lpstr>Ligaments of the Spine</vt:lpstr>
      <vt:lpstr>Blood Supply to Vertebrae</vt:lpstr>
      <vt:lpstr>Extrinsic Back Muscles</vt:lpstr>
      <vt:lpstr>Trapezius</vt:lpstr>
      <vt:lpstr>Latissimus Dorsi</vt:lpstr>
      <vt:lpstr>Levator Scapulae and Rhomboids</vt:lpstr>
      <vt:lpstr>Serratus Posterior Superior and Inferior </vt:lpstr>
      <vt:lpstr>Intrinsic Back Muscles </vt:lpstr>
      <vt:lpstr>Spinotransversalis</vt:lpstr>
      <vt:lpstr>Erector Spinae</vt:lpstr>
      <vt:lpstr>Transversospinalis</vt:lpstr>
      <vt:lpstr>Suboccipital Triangle</vt:lpstr>
      <vt:lpstr>Nervous System</vt:lpstr>
      <vt:lpstr>Vertebral canal and Meninges</vt:lpstr>
      <vt:lpstr>Herniations and Affected Nerves</vt:lpstr>
      <vt:lpstr>Conus Medullaris and Cauda Equina </vt:lpstr>
      <vt:lpstr>Joints of the shoulder</vt:lpstr>
      <vt:lpstr>PowerPoint Presentation</vt:lpstr>
      <vt:lpstr>Blood Supply to the Shoulder</vt:lpstr>
      <vt:lpstr>Shoulder Muscles </vt:lpstr>
      <vt:lpstr>Serratus anterior</vt:lpstr>
      <vt:lpstr>Pectoralis Major and Minor</vt:lpstr>
      <vt:lpstr>Subclavius</vt:lpstr>
      <vt:lpstr>Deltoid</vt:lpstr>
      <vt:lpstr>Teres major</vt:lpstr>
      <vt:lpstr>Rotator Cuff Muscles </vt:lpstr>
      <vt:lpstr>Rotator Cuff Muscles</vt:lpstr>
      <vt:lpstr>Quadrangular space and Triangular Space/Interval</vt:lpstr>
      <vt:lpstr>Breast</vt:lpstr>
      <vt:lpstr>Axilla </vt:lpstr>
      <vt:lpstr>Upper Arm Blood Supply</vt:lpstr>
      <vt:lpstr>PowerPoint Presentation</vt:lpstr>
      <vt:lpstr>Veins of the arm</vt:lpstr>
      <vt:lpstr>Brachium</vt:lpstr>
      <vt:lpstr>Antebrachium</vt:lpstr>
      <vt:lpstr>Dermatomes/ Sensory  Innervation</vt:lpstr>
      <vt:lpstr>Collateral Circulation around the Elbow</vt:lpstr>
      <vt:lpstr>Cubital Fossa</vt:lpstr>
      <vt:lpstr>Ligaments of the Elbow</vt:lpstr>
      <vt:lpstr>Anatomical Snuff Box</vt:lpstr>
      <vt:lpstr>Bones of the Wrist</vt:lpstr>
      <vt:lpstr>Hand- Palmar</vt:lpstr>
      <vt:lpstr>Blood Supply of  the Hand</vt:lpstr>
      <vt:lpstr>Nerve distribution of the hand</vt:lpstr>
      <vt:lpstr>Joints of the Hand</vt:lpstr>
      <vt:lpstr>Ligaments of the Digits</vt:lpstr>
      <vt:lpstr>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MGA E1 F18 STUDY GUIDE</dc:title>
  <dc:creator>Staci Hunter</dc:creator>
  <cp:lastModifiedBy>Phillips, Aaron</cp:lastModifiedBy>
  <cp:revision>74</cp:revision>
  <dcterms:created xsi:type="dcterms:W3CDTF">2019-05-31T23:26:08Z</dcterms:created>
  <dcterms:modified xsi:type="dcterms:W3CDTF">2020-10-21T17:26:36Z</dcterms:modified>
</cp:coreProperties>
</file>