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73" r:id="rId2"/>
    <p:sldId id="285" r:id="rId3"/>
    <p:sldId id="260" r:id="rId4"/>
    <p:sldId id="286" r:id="rId5"/>
    <p:sldId id="271" r:id="rId6"/>
    <p:sldId id="289" r:id="rId7"/>
    <p:sldId id="294" r:id="rId8"/>
    <p:sldId id="287" r:id="rId9"/>
    <p:sldId id="290" r:id="rId10"/>
    <p:sldId id="291" r:id="rId11"/>
    <p:sldId id="292" r:id="rId12"/>
    <p:sldId id="29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A00"/>
    <a:srgbClr val="0432FF"/>
    <a:srgbClr val="00FDFF"/>
    <a:srgbClr val="FF9300"/>
    <a:srgbClr val="FF40FF"/>
    <a:srgbClr val="D883FF"/>
    <a:srgbClr val="945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95"/>
    <p:restoredTop sz="87202"/>
  </p:normalViewPr>
  <p:slideViewPr>
    <p:cSldViewPr snapToGrid="0" snapToObjects="1">
      <p:cViewPr varScale="1">
        <p:scale>
          <a:sx n="75" d="100"/>
          <a:sy n="75" d="100"/>
        </p:scale>
        <p:origin x="74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8T14:29:33.5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24575,'3'8'0,"2"-1"0,-1 6 0,8-4 0,-7 8 0,8-4 0,0 5 0,-4-5 0,4 4 0,-5-8 0,1 3 0,-2-4 0,1 0 0,1 4 0,-1-3 0,0 4 0,0-5 0,0 0 0,0 0 0,0-1 0,-4 1 0,3 0 0,-2-3 0,3 2 0,0-3 0,-4 4 0,3-3 0,-2 2 0,3-3 0,0 1 0,-4 2 0,3-3 0,-3 4 0,4-4 0,-4 3 0,0-6 0,-4 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8T14:31:05.1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104 0 24575,'-3'5'0,"-1"2"0,3-1 0,-4 2 0,2 0 0,-1 1 0,1 1 0,1 0 0,-1 0 0,2-1 0,-1 0 0,-1-2 0,3 2 0,-1-3 0,0 2 0,0-2 0,0 2 0,1-2 0,0 3 0,0-4 0,0 2 0,0 0 0,0-1 0,0 1 0,0-2 0,0 1 0,0-2 0,-1 3 0,0-3 0,0 3 0,1-4 0,0 1 0,0-2 0,0 1 0,0-1 0,-1 0 0,0-1 0,-2-1 0,1 0 0,0 0 0,-1-2 0,1 1 0,-1-1 0,1-2 0,-1 1 0,1-1 0,-1 0 0,0 2 0,1-2 0,0 1 0,0 1 0,2-1 0,-2 1 0,1-1 0,-1 1 0,2-2 0,-2 1 0,0 0 0,1 0 0,-1 1 0,2-1 0,-3 1 0,2-2 0,-1 2 0,0-2 0,1 1 0,0 2 0,0-1 0,-1 1 0,1-2 0,0 2 0,3 7 0,-1-2 0,3 6 0,-1-5 0,-1 1 0,1-1 0,0 0 0,-1 1 0,1-2 0,0 1 0,-1-2 0,1 2 0,-1-1 0,1 0 0,-1 0 0,1-1 0,-1 0 0,1 1 0,0-2 0,-1 1 0,0-1 0,0 2 0,0-1 0,-1 1 0,2-2 0,-2 1 0,1-1 0,-1 0 0,1 0 0,-2 0 0,2-4 0,-1 2 0,2-5 0,0 1 0,2-1 0,0-1 0,2-1 0,-1 1 0,2-2 0,-3 3 0,0 0 0,1 0 0,-1 0 0,-1 1 0,1-2 0,-2 1 0,3 1 0,-4 0 0,2 1 0,-1 1 0,-1-1 0,1 2 0,-2-1 0,1 2 0,-2-1 0,1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8T14:31:09.3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94 0 24575,'0'10'0,"0"-1"0,0-4 0,0 2 0,0-1 0,0 4 0,0-3 0,0 5 0,0-6 0,0 4 0,0-1 0,0-1 0,0 2 0,0-2 0,0 1 0,0-2 0,0 1 0,0 0 0,0-1 0,0 2 0,0-2 0,0 0 0,0 0 0,0-1 0,0-1 0,0 0 0,0 1 0,0-2 0,0 0 0,0-2 0,0 1 0,0-1 0,0 1 0,0-1 0,0 0 0,0 1 0,0-1 0,0 0 0,0 2 0,0-1 0,0 1 0,0-2 0,0 0 0,-2-9 0,1 5 0,-2-11 0,0 9 0,1-3 0,-2 3 0,1-2 0,-1 2 0,0 0 0,-1-1 0,1 2 0,-1-1 0,1 0 0,0 1 0,-1-1 0,2 3 0,-2-1 0,2 0 0,-1 0 0,2 0 0,0 0 0,0 2 0,1-3 0,-2 3 0,2-2 0,-1 2 0,0-2 0,0 1 0,-1-1 0,1 2 0,1-2 0,-1 1 0,1-1 0,5 6 0,-2-1 0,4 3 0,-3-2 0,-1-2 0,1 0 0,-1 1 0,1 1 0,-1-2 0,1 2 0,-1 0 0,1 0 0,-1 1 0,1 1 0,0-2 0,-1 1 0,1-2 0,0 2 0,-2-2 0,1 0 0,0 0 0,0-1 0,-1 1 0,1-1 0,0 1 0,-1-1 0,1 0 0,-1 1 0,1-2 0,-2 1 0,2-1 0,-1 0 0,2-1 0,-1 0 0,0 0 0,1-3 0,-1 1 0,0-1 0,1-1 0,0 1 0,-1-1 0,1 0 0,-1 2 0,1-2 0,-1 1 0,2 1 0,-1-1 0,0 1 0,0-1 0,1 1 0,-2-1 0,2 2 0,0-2 0,-1 2 0,0-2 0,1 1 0,-1-1 0,1 1 0,-1-1 0,0 0 0,1 1 0,0-1 0,-1 1 0,0-1 0,0 1 0,-1 0 0,1 0 0,-1 2 0,0-2 0,0 1 0,-1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8T14:41:36.28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24575,'18'0'0,"0"0"0,5 0 0,-7 0 0,2 0 0,-9 0 0,4 0 0,-2 0 0,6 0 0,-7 0 0,3 0 0,-4 0 0,0 0 0,0 0 0,0 0 0,0 4 0,0 1 0,0 0 0,-4 3 0,3-7 0,-2 7 0,3-7 0,-4 7 0,3-7 0,-7 7 0,7-7 0,-7 7 0,7-7 0,-7 7 0,3-3 0,0 0 0,-3 3 0,7-3 0,-7 4 0,3-1 0,-4 1 0,0 0 0,0-1 0,4-3 0,-3 3 0,3-3 0,-4 4 0,0 0 0,0 0 0,0 0 0,0 0 0,0 0 0,0 0 0,0 0 0,0 0 0,0 0 0,0 0 0,0 0 0,0 0 0,0-1 0,0 1 0,0 0 0,0-1 0,0 1 0,0-1 0,-4 1 0,-1-4 0,0 3 0,-3-7 0,3 7 0,-10-3 0,5 0 0,-4 4 0,5-8 0,-1 7 0,1-7 0,0 7 0,0-7 0,0 3 0,0-4 0,1 0 0,-1 0 0,-1 0 0,-4 0 0,4 0 0,-4 0 0,4 0 0,1 0 0,0 0 0,0 0 0,0 0 0,0 0 0,0 0 0,0 0 0,4 0 0,1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8T14:41:38.37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98 89 24575,'4'-9'0,"1"4"0,0-3 0,3 7 0,-7-7 0,7 3 0,-7-4 0,7 5 0,-7-4 0,7 7 0,-7-7 0,7 7 0,-7-7 0,7 7 0,-7-11 0,-4 14 0,-3-4 0,-12 15 0,3 3 0,-5-1 0,-1 4 0,1-8 0,5 4 0,1-6 0,5 0 0,-1 0 0,5 0 0,-3-4 0,7 3 0,0-7 0,6 3 0,4 0 0,0 1 0,0 0 0,0 2 0,0-6 0,0 3 0,0 0 0,0-3 0,0 4 0,0-1 0,0-3 0,0 3 0,0-4 0,0 0 0,-1 3 0,-3-2 0,-1 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8T14:41:45.79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13 1 24575,'6'0'0,"2"0"0,2 0 0,2 0 0,1 0 0,-1 0 0,-2 0 0,2 0 0,1 0 0,0 0 0,4 0 0,-5 0 0,-3 0 0,-1 0 0,-2 0 0,0 0 0,-1 0 0,1 0 0,-1 0 0,0 0 0,0 0 0,1 0 0,-1 0 0,3 0 0,-1 0 0,4 0 0,-4 0 0,5 0 0,-6 0 0,3 0 0,-3 0 0,-1 0 0,1 0 0,-3 2 0,-3-2 0,-6 3 0,-1-3 0,-4 0 0,1 0 0,-3 0 0,4 0 0,-3 0 0,2 0 0,0 0 0,2 0 0,2 0 0,0 0 0,0 0 0,1 0 0,0 0 0,-1 0 0,1 0 0,-1 0 0,1 0 0,-1 0 0,3 4 0,1 3 0,2 5 0,0-3 0,0 7 0,0-6 0,0 6 0,0-3 0,0-1 0,0 1 0,0-1 0,0-2 0,0 2 0,0-6 0,0 3 0,0-3 0,0 2 0,0-1 0,0 2 0,0-4 0,0 1 0,0 0 0,0-1 0,0 1 0,0 0 0,0-1 0,0 1 0,0 0 0,0-1 0,0 1 0,0-1 0,0 0 0,0 1 0,-5-3 0,2-1 0,-5-2 0,3 0 0,-1 0 0,0 0 0,0 0 0,0 0 0,1 0 0,-1 0 0,1 0 0,-1 0 0,1 0 0,-1 0 0,1 0 0,0 0 0,-1 0 0,1 0 0,-1 0 0,0 0 0,1 0 0,-1 0 0,0 0 0,1 0 0,-1 0 0,5 0 0,5 0 0,2 0 0,2 0 0,1 0 0,-3 0 0,6 0 0,-6 0 0,6 0 0,-5 0 0,1 0 0,-2 0 0,0 0 0,-1 0 0,1 0 0,0 0 0,0 0 0,-1 0 0,1 0 0,-1 0 0,0 0 0,1 0 0,-1 0 0,1 0 0,0 0 0,0 0 0,-1 0 0,1 0 0,0 0 0,-1 0 0,1 0 0,0 0 0,-1 0 0,1 0 0,0 0 0,-1 0 0,4 0 0,-2 0 0,4 0 0,-1 0 0,0 0 0,-2 0 0,1 0 0,-2 0 0,1 0 0,-2 0 0,0 0 0,2 0 0,-1 0 0,2 0 0,-4 0 0,1 0 0,0 0 0,-1 0 0,1 0 0,0 0 0,0 0 0,-1 0 0,1 0 0,0 0 0,-3 2 0,-1-1 0,-2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8T14:41:47.22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49 24575,'11'-6'0,"1"-4"0,4 5 0,-3-1 0,3 0 0,-3 2 0,0 1 0,-4-3 0,0 6 0,-3-3 0,-1 3 0,1 0 0,0 0 0,-3 0 0,-1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8T14:29:35.2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0 283 24575,'4'-7'0,"3"-1"0,-3 4 0,4-4 0,-3 0 0,1 3 0,-1-2 0,-1-1 0,3 6 0,-7-10 0,8 8 0,-4-4 0,4 0 0,0-1 0,0-3 0,0 3 0,1-3 0,-1 4 0,-1 0 0,1 3 0,-3-2 0,2 3 0,-3-1 0,4-2 0,0 2 0,0-2 0,0-2 0,0 2 0,0 2 0,-4-2 0,0 2 0,-1 1 0,-2-3 0,6 3 0,-3-4 0,0 0 0,3 4 0,-6-3 0,6 6 0,-6-7 0,6 8 0,-6-7 0,2 6 0,-3-2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8T14:29:38.8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24575,'8'0'0,"4"0"0,1 0 0,5 0 0,-1 8 0,-7-3 0,6 8 0,-6-4 0,3-1 0,-1 0 0,1 5 0,-4-4 0,3 3 0,-4-4 0,0 0 0,0 0 0,0 0 0,0-4 0,-4 4 0,-1-4 0,1 4 0,-3-1 0,6 1 0,-6 0 0,2 0 0,0 0 0,-2 0 0,6-4 0,-6 3 0,2-3 0,1 0 0,-3 3 0,2-3 0,1 0 0,0 0 0,4-4 0,-1 3 0,1-2 0,0 6 0,0-3 0,0 4 0,-4-4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8T14:29:41.2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369 0 24575,'-12'0'0,"-3"0"0,6 0 0,-8 0 0,8 0 0,-8 4 0,8 0 0,-3 5 0,7-1 0,-5-1 0,8 1 0,-8 0 0,5 0 0,-3 0 0,0 0 0,0 0 0,0 0 0,0 0 0,0 0 0,3 0 0,2 0 0,-1-4 0,3 3 0,-6-6 0,3 6 0,-1-2 0,-2 3 0,3 0 0,-4 0 0,0 0 0,-5 0 0,8 4 0,-7-2 0,8 2 0,-4-4 0,0 0 0,3 0 0,-2 0 0,6 0 0,-6-1 0,6 1 0,-2 0 0,-1-1 0,0 1 0,-5 4 0,1 2 0,-1-1 0,4-1 0,-2-4 0,6 0 0,-6 0 0,6-3 0,-2-2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8T14:30:30.6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24575,'7'0'0,"-2"0"0,0 0 0,-1 0 0,2 0 0,0 0 0,-1 0 0,0 0 0,-2 0 0,1 0 0,-2 0 0,1 0 0,-1 0 0,0 0 0,1 0 0,-1 0 0,0 0 0,1 0 0,-1 0 0,1 0 0,-1 0 0,2 0 0,-1 0 0,2 0 0,-2 0 0,0 0 0,0 0 0,-1 0 0,1 0 0,-1 0 0,0 0 0,1 0 0,-1 0 0,1 0 0,-1 0 0,0 0 0,2 0 0,0 0 0,0 0 0,1 0 0,0 0 0,-1 0 0,-1 1 0,1-1 0,-1 1 0,1 0 0,-2 0 0,1 0 0,-1-1 0,0 0 0,1 0 0,-2 1 0,1-1 0,0 1 0,0-1 0,1 0 0,-1 0 0,1 0 0,0 0 0,0 0 0,2 0 0,-2 0 0,1 0 0,-1 0 0,0 0 0,1 0 0,0 0 0,-1 0 0,0 0 0,0 0 0,1 0 0,-2 0 0,2 0 0,0 0 0,-1 0 0,2 0 0,-3 0 0,2 0 0,1 0 0,-2 0 0,2 0 0,-3 0 0,1 0 0,-1 0 0,1 0 0,-1 0 0,1 0 0,-1 0 0,0 0 0,2 0 0,-1 0 0,1 0 0,-2 0 0,2 0 0,-1 0 0,0 0 0,0 0 0,1 0 0,0 0 0,0 0 0,-1 0 0,0 0 0,-1 0 0,0 0 0,1 0 0,-1 0 0,1 0 0,-1 0 0,2 0 0,-1 0 0,1 0 0,-2 0 0,0 0 0,1 0 0,-1 0 0,1 0 0,-1 0 0,0 0 0,1 0 0,-1 0 0,1 0 0,-1 0 0,0 0 0,1 0 0,-1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8T14:30:34.2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95 0 24575,'-1'5'0,"0"0"0,1 2 0,0 0 0,0-1 0,0 3 0,0-3 0,0 1 0,0 0 0,0-2 0,0 1 0,0-1 0,0 1 0,0-1 0,0 0 0,0 1 0,0-1 0,0 2 0,0-1 0,0 1 0,0-2 0,0 1 0,0-2 0,0-1 0,0 0 0,0-1 0,0 1 0,-2-2 0,0-1 0,-1 0 0,-1-2 0,1 0 0,-2-1 0,2 1 0,-2-2 0,1 1 0,-1-1 0,1 2 0,-2-2 0,2 1 0,-1-1 0,1 0 0,-2 1 0,2-1 0,0 1 0,0 1 0,2-1 0,-1 1 0,1-1 0,-1 2 0,2-1 0,-1 1 0,2-1 0,-3 2 0,8 1 0,-3 2 0,5 2 0,-1-1 0,-1 2 0,1-2 0,-1 1 0,0-1 0,0 2 0,0-3 0,-2 0 0,2 0 0,-3-1 0,2 1 0,0 0 0,-1-1 0,1 1 0,-1-1 0,0 1 0,1-1 0,0 1 0,-2-2 0,2 1 0,0 0 0,-1-1 0,0 2 0,1-3 0,-1 2 0,1-2 0,-2 2 0,1-1 0,-1 1 0,0-2 0,1 1 0,-1 0 0,1 0 0,-1 0 0,0 0 0,0-1 0,-1 1 0,1-2 0,1 0 0,-1-3 0,1 1 0,1-2 0,-2 2 0,4-2 0,-4 1 0,4-2 0,-3 1 0,2-1 0,-2 1 0,2 1 0,-2-1 0,2 2 0,-2-3 0,1 2 0,-2 0 0,2 0 0,-1 0 0,1 1 0,-2 0 0,1 0 0,-1 1 0,1-1 0,-1 1 0,1-1 0,-1 2 0,1-1 0,-1 1 0,-1 0 0,0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8T14:30:37.1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 1 24575,'0'6'0,"0"0"0,0 0 0,0 0 0,0-3 0,0 4 0,0-3 0,0 3 0,0-3 0,0 3 0,0-3 0,0 2 0,0 1 0,0-2 0,0 4 0,0-3 0,0 2 0,0-2 0,0 2 0,0-2 0,0 1 0,0-1 0,0-2 0,0-1 0,0 1 0,0-1 0,0 1 0,0-2 0,0 1 0,-2-3 0,-1-1 0,-2-2 0,-1 0 0,1-2 0,-1 1 0,2 1 0,-1-1 0,1 0 0,-2-1 0,2 0 0,0 2 0,2 0 0,0 0 0,0 1 0,2-1 0,-1 1 0,0 0 0,0 0 0,0 1 0,5 3 0,-2 0 0,3 4 0,-2 0 0,1-1 0,0-1 0,-1 1 0,1-2 0,-1 2 0,-1-2 0,1 1 0,-1-2 0,1 1 0,-1-1 0,0 1 0,1-1 0,-1 0 0,1 1 0,-1-1 0,1 1 0,-1-1 0,1 0 0,-1-1 0,0 0 0,1-1 0,-1 1 0,0-1 0,0 1 0,1-1 0,-2 2 0,1-1 0,0 1 0,0-3 0,0 0 0,1-2 0,-1-1 0,2-2 0,-1 1 0,1-1 0,0 1 0,0-1 0,2 1 0,-2 0 0,1-1 0,-1 1 0,1-1 0,1 2 0,-1-1 0,1 1 0,-2 0 0,1 0 0,-2 1 0,2 0 0,-3 1 0,2-1 0,-1 2 0,-1-1 0,1 1 0,-2 0 0,0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8T14:30:56.8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63 0 24575,'0'9'0,"0"0"0,0 3 0,0-5 0,0 6 0,0-6 0,0-1 0,0 2 0,0-2 0,0 1 0,0 0 0,0 0 0,0 2 0,0-1 0,0 0 0,0-2 0,0 2 0,0-2 0,0 1 0,0-3 0,-1 1 0,0-2 0,0 1 0,1-2 0,0 1 0,0-1 0,0 0 0,0 1 0,0-1 0,0 0 0,0 1 0,0-1 0,0 1 0,0-1 0,0 1 0,0-1 0,0 0 0,-2-1 0,0-5 0,-3 0 0,0-6 0,-1 2 0,0-3 0,0 2 0,1 0 0,0 2 0,1-2 0,0 4 0,2-1 0,-1 2 0,2 2 0,-1-1 0,1 1 0,0-1 0,1 3 0,2 3 0,0-1 0,2 5 0,-2-3 0,1 3 0,0-2 0,0 2 0,0-1 0,-1-1 0,1 1 0,0-2 0,-1 1 0,1-1 0,-2 1 0,2-1 0,-3 1 0,2-2 0,-2 1 0,1-2 0,0 1 0,0-1 0,1 0 0,-1 0 0,1-1 0,0 0 0,-1 2 0,2-2 0,-1 1 0,0 1 0,2-2 0,-2-1 0,1-3 0,1-1 0,-1-1 0,2-1 0,-1-1 0,1 0 0,-2-1 0,3 0 0,-3 0 0,1 0 0,-1 0 0,0 1 0,0 0 0,-1 3 0,1-3 0,-1 4 0,0-1 0,0 2 0,-2 1 0,1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8T14:31:00.5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83 1 24575,'0'7'0,"0"-2"0,0 4 0,0-2 0,0 1 0,0 0 0,0-1 0,0 1 0,0 0 0,0 0 0,0 0 0,0 0 0,0 2 0,0-4 0,0 5 0,0-4 0,0 0 0,0 2 0,0-3 0,0 1 0,0-2 0,0 0 0,0-1 0,0 0 0,0-1 0,0-1 0,0 1 0,0-1 0,0 0 0,-2-7 0,0 2 0,-2-7 0,2 4 0,-1 1 0,0 0 0,2-1 0,-2 2 0,2-1 0,-2 2 0,1-1 0,-1 3 0,0-1 0,0 0 0,-2 1 0,1-2 0,-2 3 0,2-1 0,-1 0 0,1 0 0,0-1 0,0 2 0,1-1 0,1 1 0,0-1 0,0 0 0,2-1 0,-2 2 0,2-2 0,3 3 0,0-1 0,4 3 0,-2 1 0,-1-1 0,0 2 0,0-2 0,0 2 0,-2-3 0,2 2 0,-1-1 0,-2-1 0,1 2 0,-2-1 0,3 0 0,-2 0 0,0-1 0,2 1 0,-3-1 0,1 1 0,0-1 0,-1 0 0,1 1 0,1-2 0,-2 1 0,2 0 0,-2 0 0,2-1 0,0 0 0,0-1 0,0 0 0,0 0 0,1 0 0,-1 0 0,0 0 0,1-1 0,-1 0 0,1-3 0,-1 0 0,1 0 0,1-1 0,-1 2 0,2-1 0,-2 0 0,2 1 0,-2-2 0,2 2 0,-2-1 0,2 0 0,-3 1 0,4-1 0,-4 1 0,2 0 0,-1-1 0,-1 1 0,1 2 0,-1-1 0,-1 1 0,1-1 0,-2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2D3A7-FF34-C046-B3B5-0783D6EDE835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88F3A-B2CE-5E48-8801-400166E3E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68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Lecture 35: Intro to Endocrine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B7FBE-C55A-BC4E-A14C-C40D9FADE7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76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US" sz="1200" u="none" dirty="0"/>
              <a:t>Lecture 48: Environmental Toxins</a:t>
            </a:r>
            <a:endParaRPr lang="en-US" sz="1200" b="1" u="none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↓ ↑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B7FBE-C55A-BC4E-A14C-C40D9FADE7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7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US" sz="1200" u="none" dirty="0"/>
              <a:t>Lecture 36: </a:t>
            </a:r>
            <a:r>
              <a:rPr lang="en-US" sz="1200" b="1" u="none" dirty="0"/>
              <a:t>Thyroid </a:t>
            </a:r>
            <a:r>
              <a:rPr lang="en-US" sz="1200" u="none" dirty="0"/>
              <a:t>and Glucocorticoids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sz="1200" u="none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u="sng" dirty="0"/>
              <a:t>Wolff-</a:t>
            </a:r>
            <a:r>
              <a:rPr lang="en-US" sz="1200" u="sng" dirty="0" err="1"/>
              <a:t>Chalkoff</a:t>
            </a:r>
            <a:r>
              <a:rPr lang="en-US" sz="1200" u="sng" dirty="0"/>
              <a:t> Effect</a:t>
            </a:r>
            <a:r>
              <a:rPr lang="en-US" sz="1200" dirty="0"/>
              <a:t>—iodine overload combined with autoregulatory inhibiting iodine </a:t>
            </a:r>
            <a:r>
              <a:rPr lang="en-US" sz="1200" dirty="0" err="1"/>
              <a:t>organification</a:t>
            </a:r>
            <a:r>
              <a:rPr lang="en-US" sz="1200" dirty="0"/>
              <a:t> and formation of T3/4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dirty="0"/>
              <a:t>Contrasted with non-autoregulation where increased iodine leads to thyrotoxicosis </a:t>
            </a:r>
            <a:r>
              <a:rPr lang="en-US" sz="1200" dirty="0">
                <a:sym typeface="Wingdings" pitchFamily="2" charset="2"/>
              </a:rPr>
              <a:t> </a:t>
            </a:r>
            <a:r>
              <a:rPr lang="en-US" sz="1200" u="sng" dirty="0" err="1">
                <a:sym typeface="Wingdings" pitchFamily="2" charset="2"/>
              </a:rPr>
              <a:t>Jod-Basedow</a:t>
            </a:r>
            <a:r>
              <a:rPr lang="en-US" sz="1200" u="sng" dirty="0">
                <a:sym typeface="Wingdings" pitchFamily="2" charset="2"/>
              </a:rPr>
              <a:t> Phenomenon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FE1ED-AD36-6446-9E2B-D5D83F2D28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67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US" sz="1200" u="none" dirty="0"/>
              <a:t>Lecture 36: Thyroid and </a:t>
            </a:r>
            <a:r>
              <a:rPr lang="en-US" sz="1200" b="1" u="none" dirty="0"/>
              <a:t>Glucocorticoids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↓ ↑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B7FBE-C55A-BC4E-A14C-C40D9FADE7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5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Lecture 37: Gonadal Hormones </a:t>
            </a:r>
            <a:r>
              <a:rPr lang="en-US"/>
              <a:t>and Inhibitors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FE1ED-AD36-6446-9E2B-D5D83F2D28F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974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Lecture 38 &amp; 39: Glucose and Insulin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B7FBE-C55A-BC4E-A14C-C40D9FADE7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58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Lecture 40: Antivirals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B7FBE-C55A-BC4E-A14C-C40D9FADE7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55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Lecture 44</a:t>
            </a:r>
            <a:r>
              <a:rPr lang="en-US"/>
              <a:t>: Antiretrovirals-- HIV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FE1ED-AD36-6446-9E2B-D5D83F2D28F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980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Lecture 45: Ocular Medicine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FE1ED-AD36-6446-9E2B-D5D83F2D28F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812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US" sz="1200" u="none" dirty="0"/>
              <a:t>Lecture 47: Toxidromes</a:t>
            </a:r>
            <a:endParaRPr lang="en-US" sz="1200" b="1" u="none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B7FBE-C55A-BC4E-A14C-C40D9FADE7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35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80639-3752-7E45-88E0-8DF80DD90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435A31-D725-D64D-9D6B-215D1A715F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13B5A-F0B6-D842-A59F-1A4C52B08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72DD-BF98-3D4D-910C-E96E1EF29D1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D40A5-542F-1F41-B57B-264E2797B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D8119-4D0D-F449-9B03-944FDF0F6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24C0-FC40-A546-A359-B337C3A72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1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0842E-80E1-2747-B6BC-B694A5ECF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2CB80E-907E-5047-862E-17D3F2D31A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8E3BB-D0C2-9E43-8B78-4D1CDB4F6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72DD-BF98-3D4D-910C-E96E1EF29D1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1C2FD-DB6B-574F-A447-65A55DF04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1957A-124D-C74B-99E0-56203BE14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24C0-FC40-A546-A359-B337C3A72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73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73228A-E404-6849-AE7D-E8F0F240C1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465B35-2084-3041-A94B-47F1E9C3F6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4512C-4918-914C-A0CF-2804B6CDC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72DD-BF98-3D4D-910C-E96E1EF29D1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8E796-7DB5-C54E-AE42-6E71E65EC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4E0AD-8680-8441-B1C3-C1AC34943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24C0-FC40-A546-A359-B337C3A72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6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B90AD-F54B-A648-A3B6-3F47FD42B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191D5-F029-284B-9783-FDB4AEE2A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646D7-B0DD-0945-B570-934739743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72DD-BF98-3D4D-910C-E96E1EF29D1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6334C-FEB5-8249-8683-51E008A4B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D9523-A75B-7A43-8D08-BAD58C269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24C0-FC40-A546-A359-B337C3A72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0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6BC9B-CFC6-B940-B0EB-4B1257A31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BDC4D-4E63-F449-A544-BB120068E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4E8CC-E679-E740-8C3F-CE21626E6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72DD-BF98-3D4D-910C-E96E1EF29D1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6FB78-1743-2343-AEF0-F525E2E67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024EF-6A60-DE47-8DBC-4C33FAA33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24C0-FC40-A546-A359-B337C3A72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3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BBCDE-DE22-5D43-B200-92D8FFAE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7C4B4-AACB-C146-951A-1A8AFFA242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C5C389-E61B-864D-8700-CADD4D529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F78C46-D3D9-7442-814D-32B9F6CCD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72DD-BF98-3D4D-910C-E96E1EF29D1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93273-B74D-844A-BF50-3F8E025B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EB5C6-E6B9-7B4B-9501-3D5577DE5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24C0-FC40-A546-A359-B337C3A72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9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77AD8-A270-EF4D-B782-776D68442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2B98F-559F-8D48-89FB-7BC6364F2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1D107B-CE4F-DF42-B665-86E16FC79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06D0B-9F12-6046-A099-7345FCF8F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BB4D5A-D198-5F46-B075-DE8DCD6F1F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88A0BB-CBA7-7749-B914-F256FC427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72DD-BF98-3D4D-910C-E96E1EF29D1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20FAE8-4717-914E-ABF0-D90751D05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DB0629-1B88-3642-9BD5-DFCC8BBCE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24C0-FC40-A546-A359-B337C3A72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41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83EEE-603D-DA42-BEE0-A5DA6384A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557F86-C614-2447-A0EA-A3650FBB2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72DD-BF98-3D4D-910C-E96E1EF29D1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F39AD1-0ECE-C744-9514-6D5CD9AD4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93DD8D-37C1-F64E-8B21-6CD75990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24C0-FC40-A546-A359-B337C3A72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50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C94821-58A1-A445-AFD8-B09F663AC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72DD-BF98-3D4D-910C-E96E1EF29D1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B4E7A3-6D4D-B944-8A5C-7B674C891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AFED37-B76C-944A-8351-9FFA7E936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24C0-FC40-A546-A359-B337C3A72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12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48C8E-FCF4-A64B-BD0D-AC1DAE2DA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4C6B4-ADE8-F948-B28F-CF1EEB676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510BF-6023-B048-9998-E0CF81584A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EFF56B-63D9-F64A-AD51-5C53C7EBF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72DD-BF98-3D4D-910C-E96E1EF29D1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7A6C45-1777-1E46-A2AD-AA5D45B79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70B3D8-77D6-864B-A776-B39BA4D6C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24C0-FC40-A546-A359-B337C3A72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42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6546A-9888-E44B-97DF-81B4F6B8D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75F999-C24D-6C42-AE60-8CBF9AD6C7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69A16-0C70-B747-83EF-34FB17762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95CD0-2D5B-2647-9C89-EC11EEEB1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72DD-BF98-3D4D-910C-E96E1EF29D1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875231-99B6-7147-BEE7-8F7DA7B29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775341-CDBC-2446-93A8-515049878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24C0-FC40-A546-A359-B337C3A72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00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096051-C657-4247-9474-D70809CD1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30583-24F7-6849-9F33-E340E56EA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A9985-CB07-3B4C-BE4B-B71988C4B9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F72DD-BF98-3D4D-910C-E96E1EF29D1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03965-E860-5442-BB31-203F78AB66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80850-DD2E-0A47-8995-B675BAD17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124C0-FC40-A546-A359-B337C3A72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79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" Type="http://schemas.openxmlformats.org/officeDocument/2006/relationships/image" Target="../media/image5.jpeg"/><Relationship Id="rId21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customXml" Target="../ink/ink5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5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5" Type="http://schemas.openxmlformats.org/officeDocument/2006/relationships/image" Target="../media/image20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3.xml"/><Relationship Id="rId10" Type="http://schemas.openxmlformats.org/officeDocument/2006/relationships/customXml" Target="../ink/ink4.xml"/><Relationship Id="rId19" Type="http://schemas.openxmlformats.org/officeDocument/2006/relationships/image" Target="../media/image9.png"/><Relationship Id="rId31" Type="http://schemas.openxmlformats.org/officeDocument/2006/relationships/image" Target="../media/image15.png"/><Relationship Id="rId4" Type="http://schemas.openxmlformats.org/officeDocument/2006/relationships/customXml" Target="../ink/ink1.xml"/><Relationship Id="rId9" Type="http://schemas.openxmlformats.org/officeDocument/2006/relationships/image" Target="../media/image4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3.png"/><Relationship Id="rId30" Type="http://schemas.openxmlformats.org/officeDocument/2006/relationships/customXml" Target="../ink/ink14.xml"/><Relationship Id="rId8" Type="http://schemas.openxmlformats.org/officeDocument/2006/relationships/customXml" Target="../ink/ink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1CB1A-484D-F846-9941-BCD2A970C1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Pharmacology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EC05E7-BBCD-D94E-9B6A-D84D7F2703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857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A85A04-FFD2-3645-BDEC-02E793E6C86C}"/>
              </a:ext>
            </a:extLst>
          </p:cNvPr>
          <p:cNvCxnSpPr>
            <a:cxnSpLocks/>
          </p:cNvCxnSpPr>
          <p:nvPr/>
        </p:nvCxnSpPr>
        <p:spPr>
          <a:xfrm>
            <a:off x="6096000" y="-227617"/>
            <a:ext cx="0" cy="6858000"/>
          </a:xfrm>
          <a:prstGeom prst="line">
            <a:avLst/>
          </a:prstGeom>
          <a:ln>
            <a:solidFill>
              <a:srgbClr val="00F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BE4DAD0-0DF0-BC4A-9710-D19C50792B2F}"/>
              </a:ext>
            </a:extLst>
          </p:cNvPr>
          <p:cNvCxnSpPr/>
          <p:nvPr/>
        </p:nvCxnSpPr>
        <p:spPr>
          <a:xfrm>
            <a:off x="-6709" y="3367940"/>
            <a:ext cx="12192000" cy="0"/>
          </a:xfrm>
          <a:prstGeom prst="line">
            <a:avLst/>
          </a:prstGeom>
          <a:ln>
            <a:solidFill>
              <a:srgbClr val="00F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C1E3690-B3DF-B547-8425-875C2AD2A4B9}"/>
              </a:ext>
            </a:extLst>
          </p:cNvPr>
          <p:cNvSpPr txBox="1"/>
          <p:nvPr/>
        </p:nvSpPr>
        <p:spPr>
          <a:xfrm>
            <a:off x="143161" y="3428987"/>
            <a:ext cx="2896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FDFF"/>
                </a:solidFill>
              </a:rPr>
              <a:t>Cholinergic/</a:t>
            </a:r>
            <a:r>
              <a:rPr lang="en-US" sz="2400" dirty="0" err="1">
                <a:solidFill>
                  <a:srgbClr val="00FDFF"/>
                </a:solidFill>
              </a:rPr>
              <a:t>Antichol</a:t>
            </a:r>
            <a:r>
              <a:rPr lang="en-US" sz="2400" dirty="0">
                <a:solidFill>
                  <a:srgbClr val="00FDFF"/>
                </a:solidFill>
              </a:rPr>
              <a:t>: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45E7F5-44D0-704D-A817-3E0F600FC310}"/>
              </a:ext>
            </a:extLst>
          </p:cNvPr>
          <p:cNvSpPr txBox="1"/>
          <p:nvPr/>
        </p:nvSpPr>
        <p:spPr>
          <a:xfrm>
            <a:off x="3076148" y="6588230"/>
            <a:ext cx="16426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u="sng" dirty="0"/>
              <a:t>Cyclop</a:t>
            </a:r>
            <a:r>
              <a:rPr lang="en-US" sz="900" dirty="0"/>
              <a:t>entolate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1014A7-D9E3-1447-83BC-425C0746B94B}"/>
              </a:ext>
            </a:extLst>
          </p:cNvPr>
          <p:cNvSpPr txBox="1"/>
          <p:nvPr/>
        </p:nvSpPr>
        <p:spPr>
          <a:xfrm>
            <a:off x="6366277" y="30033"/>
            <a:ext cx="2364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FDFF"/>
                </a:solidFill>
              </a:rPr>
              <a:t>Carbonic anhydrase Inhibitor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833529-1E55-4545-A102-C24F5E12C956}"/>
              </a:ext>
            </a:extLst>
          </p:cNvPr>
          <p:cNvSpPr txBox="1"/>
          <p:nvPr/>
        </p:nvSpPr>
        <p:spPr>
          <a:xfrm>
            <a:off x="6159891" y="3093602"/>
            <a:ext cx="2576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Aceta</a:t>
            </a:r>
            <a:r>
              <a:rPr lang="en-US" sz="900" u="sng" dirty="0"/>
              <a:t>zolamide</a:t>
            </a:r>
            <a:endParaRPr lang="en-US" sz="900" dirty="0"/>
          </a:p>
        </p:txBody>
      </p:sp>
      <p:sp>
        <p:nvSpPr>
          <p:cNvPr id="16" name="5-Point Star 15">
            <a:extLst>
              <a:ext uri="{FF2B5EF4-FFF2-40B4-BE49-F238E27FC236}">
                <a16:creationId xmlns:a16="http://schemas.microsoft.com/office/drawing/2014/main" id="{95185142-6F9E-FD4E-AF87-0709DF947B07}"/>
              </a:ext>
            </a:extLst>
          </p:cNvPr>
          <p:cNvSpPr/>
          <p:nvPr/>
        </p:nvSpPr>
        <p:spPr>
          <a:xfrm>
            <a:off x="9505854" y="4101869"/>
            <a:ext cx="255495" cy="242047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5-Point Star 21">
            <a:extLst>
              <a:ext uri="{FF2B5EF4-FFF2-40B4-BE49-F238E27FC236}">
                <a16:creationId xmlns:a16="http://schemas.microsoft.com/office/drawing/2014/main" id="{92100388-539A-C54E-9F1A-501B82A68ABA}"/>
              </a:ext>
            </a:extLst>
          </p:cNvPr>
          <p:cNvSpPr/>
          <p:nvPr/>
        </p:nvSpPr>
        <p:spPr>
          <a:xfrm>
            <a:off x="-723007" y="5194286"/>
            <a:ext cx="255495" cy="242047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F9877-DD40-CF4F-9916-5A96BCEFA42E}"/>
              </a:ext>
            </a:extLst>
          </p:cNvPr>
          <p:cNvSpPr txBox="1"/>
          <p:nvPr/>
        </p:nvSpPr>
        <p:spPr>
          <a:xfrm>
            <a:off x="1" y="6589745"/>
            <a:ext cx="29444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Cholinergic: </a:t>
            </a:r>
            <a:r>
              <a:rPr lang="en-US" sz="900" dirty="0"/>
              <a:t> pilocarpine</a:t>
            </a:r>
            <a:endParaRPr lang="en-US" sz="900" b="1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1421CC6-9B13-C14B-916E-35BE8C82ECA7}"/>
              </a:ext>
            </a:extLst>
          </p:cNvPr>
          <p:cNvCxnSpPr>
            <a:cxnSpLocks/>
          </p:cNvCxnSpPr>
          <p:nvPr/>
        </p:nvCxnSpPr>
        <p:spPr>
          <a:xfrm>
            <a:off x="2975103" y="0"/>
            <a:ext cx="20849" cy="6858000"/>
          </a:xfrm>
          <a:prstGeom prst="line">
            <a:avLst/>
          </a:prstGeom>
          <a:ln>
            <a:solidFill>
              <a:srgbClr val="00F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F7AF3C5-AFD6-C04D-B09D-A48689448F26}"/>
              </a:ext>
            </a:extLst>
          </p:cNvPr>
          <p:cNvSpPr txBox="1"/>
          <p:nvPr/>
        </p:nvSpPr>
        <p:spPr>
          <a:xfrm>
            <a:off x="3193152" y="3446771"/>
            <a:ext cx="2896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FDFF"/>
                </a:solidFill>
              </a:rPr>
              <a:t>Muscarinic antagonists: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94FD9DA-3B8F-CC49-9F82-B14C897740A0}"/>
              </a:ext>
            </a:extLst>
          </p:cNvPr>
          <p:cNvSpPr/>
          <p:nvPr/>
        </p:nvSpPr>
        <p:spPr>
          <a:xfrm>
            <a:off x="3078973" y="3806440"/>
            <a:ext cx="29936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/>
              <a:t>Muscarinics</a:t>
            </a:r>
            <a:r>
              <a:rPr lang="en-US" sz="1050" dirty="0"/>
              <a:t> (agonists) cause constriction of pupil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FF0000"/>
                </a:solidFill>
              </a:rPr>
              <a:t>Blocks M receptors </a:t>
            </a:r>
            <a:r>
              <a:rPr lang="en-US" sz="1050" dirty="0">
                <a:solidFill>
                  <a:srgbClr val="FF0000"/>
                </a:solidFill>
                <a:sym typeface="Wingdings" pitchFamily="2" charset="2"/>
              </a:rPr>
              <a:t> causes dilation of pupil– inhibits contraction of circular pupillary sphincter muscle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FF0000"/>
                </a:solidFill>
                <a:sym typeface="Wingdings" pitchFamily="2" charset="2"/>
              </a:rPr>
              <a:t>Paralysis of accommodation (</a:t>
            </a:r>
            <a:r>
              <a:rPr lang="en-US" sz="1050" u="sng" dirty="0">
                <a:solidFill>
                  <a:srgbClr val="FF0000"/>
                </a:solidFill>
                <a:sym typeface="Wingdings" pitchFamily="2" charset="2"/>
              </a:rPr>
              <a:t>cyclop</a:t>
            </a:r>
            <a:r>
              <a:rPr lang="en-US" sz="1050" dirty="0">
                <a:solidFill>
                  <a:srgbClr val="FF0000"/>
                </a:solidFill>
                <a:sym typeface="Wingdings" pitchFamily="2" charset="2"/>
              </a:rPr>
              <a:t>legia) paralysis of ciliary muscle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FF0000"/>
                </a:solidFill>
                <a:sym typeface="Wingdings" pitchFamily="2" charset="2"/>
              </a:rPr>
              <a:t>Used to visualize internal structure of the eye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0" name="5-Point Star 19">
            <a:extLst>
              <a:ext uri="{FF2B5EF4-FFF2-40B4-BE49-F238E27FC236}">
                <a16:creationId xmlns:a16="http://schemas.microsoft.com/office/drawing/2014/main" id="{31B53A8D-8AC6-304D-BB77-9403A2A48322}"/>
              </a:ext>
            </a:extLst>
          </p:cNvPr>
          <p:cNvSpPr/>
          <p:nvPr/>
        </p:nvSpPr>
        <p:spPr>
          <a:xfrm>
            <a:off x="3033316" y="451523"/>
            <a:ext cx="255495" cy="242047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315ADC5-7366-224A-A3A4-82919944DA0F}"/>
              </a:ext>
            </a:extLst>
          </p:cNvPr>
          <p:cNvCxnSpPr>
            <a:cxnSpLocks/>
          </p:cNvCxnSpPr>
          <p:nvPr/>
        </p:nvCxnSpPr>
        <p:spPr>
          <a:xfrm>
            <a:off x="8921003" y="0"/>
            <a:ext cx="43968" cy="6858000"/>
          </a:xfrm>
          <a:prstGeom prst="line">
            <a:avLst/>
          </a:prstGeom>
          <a:ln>
            <a:solidFill>
              <a:srgbClr val="00F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11D4F93-A88A-5649-8C2D-6343A6B3062D}"/>
              </a:ext>
            </a:extLst>
          </p:cNvPr>
          <p:cNvSpPr txBox="1"/>
          <p:nvPr/>
        </p:nvSpPr>
        <p:spPr>
          <a:xfrm>
            <a:off x="9270811" y="3431450"/>
            <a:ext cx="2778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FDFF"/>
                </a:solidFill>
              </a:rPr>
              <a:t>NSAIDs/Glucocorticoids: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6AD28EA-5694-9743-9253-A04360811ED4}"/>
              </a:ext>
            </a:extLst>
          </p:cNvPr>
          <p:cNvSpPr/>
          <p:nvPr/>
        </p:nvSpPr>
        <p:spPr>
          <a:xfrm>
            <a:off x="9128489" y="3768733"/>
            <a:ext cx="3144119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NSAIDs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/>
              <a:t>MOA: inhibits COX-1 and 2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/>
              <a:t>CI: </a:t>
            </a:r>
            <a:r>
              <a:rPr lang="en-US" sz="1050" b="1" dirty="0">
                <a:solidFill>
                  <a:srgbClr val="FF0000"/>
                </a:solidFill>
              </a:rPr>
              <a:t>severe renal insufficiency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/>
              <a:t>Use: post-operative inflammation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Glucocorticoids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/>
              <a:t> MOA: </a:t>
            </a:r>
            <a:r>
              <a:rPr lang="en-US" sz="1050" dirty="0">
                <a:solidFill>
                  <a:srgbClr val="FF0000"/>
                </a:solidFill>
              </a:rPr>
              <a:t>anti-inflammatory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/>
              <a:t>Use: </a:t>
            </a:r>
            <a:r>
              <a:rPr lang="en-US" sz="1050" dirty="0">
                <a:solidFill>
                  <a:srgbClr val="FF0000"/>
                </a:solidFill>
              </a:rPr>
              <a:t>corneal/intraocular surgery-- post-operatively; age-related macular degeneration (ARMD)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Long term use: cataracts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50" dirty="0"/>
          </a:p>
        </p:txBody>
      </p:sp>
      <p:sp>
        <p:nvSpPr>
          <p:cNvPr id="39" name="5-Point Star 38">
            <a:extLst>
              <a:ext uri="{FF2B5EF4-FFF2-40B4-BE49-F238E27FC236}">
                <a16:creationId xmlns:a16="http://schemas.microsoft.com/office/drawing/2014/main" id="{B767FCA0-3F99-074A-B6DA-E66F952580FD}"/>
              </a:ext>
            </a:extLst>
          </p:cNvPr>
          <p:cNvSpPr/>
          <p:nvPr/>
        </p:nvSpPr>
        <p:spPr>
          <a:xfrm>
            <a:off x="9036189" y="330499"/>
            <a:ext cx="255495" cy="242047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399C3DC-65D8-D14C-ACA0-6FA3C8AD199D}"/>
              </a:ext>
            </a:extLst>
          </p:cNvPr>
          <p:cNvSpPr txBox="1"/>
          <p:nvPr/>
        </p:nvSpPr>
        <p:spPr>
          <a:xfrm>
            <a:off x="68029" y="70754"/>
            <a:ext cx="2698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FDFF"/>
                </a:solidFill>
              </a:rPr>
              <a:t>Prostaglandin analogs: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B74811F-D189-BA48-BB13-352D079DD9A4}"/>
              </a:ext>
            </a:extLst>
          </p:cNvPr>
          <p:cNvSpPr/>
          <p:nvPr/>
        </p:nvSpPr>
        <p:spPr>
          <a:xfrm>
            <a:off x="-2927" y="491698"/>
            <a:ext cx="2669925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Increase uveoscleral outflow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MOA: </a:t>
            </a:r>
            <a:r>
              <a:rPr lang="en-US" sz="1050" dirty="0">
                <a:solidFill>
                  <a:srgbClr val="FF0000"/>
                </a:solidFill>
              </a:rPr>
              <a:t>PGF2a analog and lower IOP by facilitating aqueous outflow through accessory uveoscleral outflow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AE: </a:t>
            </a:r>
            <a:r>
              <a:rPr lang="en-US" sz="1050" dirty="0">
                <a:solidFill>
                  <a:srgbClr val="FF0000"/>
                </a:solidFill>
              </a:rPr>
              <a:t>may cause pigmentation of iris; eyelash changes (increase thickness)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FF0000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FF0000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5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6670F5C-7CCA-AC4D-ABB6-F64671A04F7C}"/>
              </a:ext>
            </a:extLst>
          </p:cNvPr>
          <p:cNvSpPr/>
          <p:nvPr/>
        </p:nvSpPr>
        <p:spPr>
          <a:xfrm>
            <a:off x="6049186" y="740992"/>
            <a:ext cx="29045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FF0000"/>
                </a:solidFill>
              </a:rPr>
              <a:t>Inhibits carbonic anhydrase in the ciliary body epithelium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AE: bitter taste, burning, hypersensitivity, keratitis, </a:t>
            </a:r>
            <a:r>
              <a:rPr lang="en-US" sz="1050" dirty="0">
                <a:solidFill>
                  <a:srgbClr val="FF0000"/>
                </a:solidFill>
              </a:rPr>
              <a:t>allergic reaction  when allergic to Sulfa drugs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FF0000"/>
                </a:solidFill>
              </a:rPr>
              <a:t>Ex. Patient has allergy to Sulfa– don’t give this drug– they will also be allergic to this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8FF3DA9-5BFC-D641-819B-ED622D43933C}"/>
              </a:ext>
            </a:extLst>
          </p:cNvPr>
          <p:cNvSpPr txBox="1"/>
          <p:nvPr/>
        </p:nvSpPr>
        <p:spPr>
          <a:xfrm>
            <a:off x="3123793" y="3096659"/>
            <a:ext cx="2576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Bextaolol</a:t>
            </a:r>
            <a:r>
              <a:rPr lang="en-US" sz="900" dirty="0"/>
              <a:t>, Timolol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62F2E19-0241-E846-B67C-18C0FB329F3A}"/>
              </a:ext>
            </a:extLst>
          </p:cNvPr>
          <p:cNvSpPr txBox="1"/>
          <p:nvPr/>
        </p:nvSpPr>
        <p:spPr>
          <a:xfrm>
            <a:off x="9878295" y="52964"/>
            <a:ext cx="2181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FDFF"/>
                </a:solidFill>
              </a:rPr>
              <a:t>Sympathomimetics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531EAA-1B2D-C741-A9C9-284209512A9F}"/>
              </a:ext>
            </a:extLst>
          </p:cNvPr>
          <p:cNvSpPr/>
          <p:nvPr/>
        </p:nvSpPr>
        <p:spPr>
          <a:xfrm>
            <a:off x="9055300" y="387489"/>
            <a:ext cx="324719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FF0000"/>
                </a:solidFill>
              </a:rPr>
              <a:t>Decrease aqueous production </a:t>
            </a:r>
            <a:r>
              <a:rPr lang="en-US" sz="1050" dirty="0"/>
              <a:t>or increases the uveoscleral outflow via B2 (decreases IOP)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Dipivefrin-- </a:t>
            </a:r>
            <a:r>
              <a:rPr lang="en-US" sz="1050" dirty="0">
                <a:solidFill>
                  <a:srgbClr val="FF0000"/>
                </a:solidFill>
              </a:rPr>
              <a:t>increase aqueous outflow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Brimonidine-– </a:t>
            </a:r>
            <a:r>
              <a:rPr lang="en-US" sz="1050" dirty="0">
                <a:solidFill>
                  <a:srgbClr val="FF0000"/>
                </a:solidFill>
              </a:rPr>
              <a:t>selective a2 adrenergic agonist, lipophilic, penetrates eye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/>
              <a:t>Reduces aqueous humor production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Used in glaucoma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F2DE0AB-0BC3-6B48-822F-FB663D10A893}"/>
              </a:ext>
            </a:extLst>
          </p:cNvPr>
          <p:cNvSpPr txBox="1"/>
          <p:nvPr/>
        </p:nvSpPr>
        <p:spPr>
          <a:xfrm>
            <a:off x="9085140" y="3096659"/>
            <a:ext cx="29749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Dipivefrin, Brimonidine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98DDB86-A33A-5141-87A6-5C6F6E1C2B91}"/>
              </a:ext>
            </a:extLst>
          </p:cNvPr>
          <p:cNvSpPr txBox="1"/>
          <p:nvPr/>
        </p:nvSpPr>
        <p:spPr>
          <a:xfrm>
            <a:off x="6217625" y="3427564"/>
            <a:ext cx="2643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FDFF"/>
                </a:solidFill>
              </a:rPr>
              <a:t>Decongestants: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2DFF62E-6C59-5548-8B74-845A6E94C339}"/>
              </a:ext>
            </a:extLst>
          </p:cNvPr>
          <p:cNvSpPr/>
          <p:nvPr/>
        </p:nvSpPr>
        <p:spPr>
          <a:xfrm>
            <a:off x="6131330" y="3790861"/>
            <a:ext cx="272708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Sympathomimetics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MOA: phenylephrine-- post-synaptic alpha agonist; vasoconstricts and causes mydriasis– gets rid of red eye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FF0000"/>
              </a:solidFill>
              <a:sym typeface="Wingdings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C1519EE-6625-FF42-93A4-6CAB7D091D4A}"/>
              </a:ext>
            </a:extLst>
          </p:cNvPr>
          <p:cNvSpPr txBox="1"/>
          <p:nvPr/>
        </p:nvSpPr>
        <p:spPr>
          <a:xfrm>
            <a:off x="3575577" y="34646"/>
            <a:ext cx="2698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FDFF"/>
                </a:solidFill>
              </a:rPr>
              <a:t>Beta Blockers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003C4CD-C2E8-B04C-83F5-AB8856D6EF61}"/>
              </a:ext>
            </a:extLst>
          </p:cNvPr>
          <p:cNvSpPr/>
          <p:nvPr/>
        </p:nvSpPr>
        <p:spPr>
          <a:xfrm>
            <a:off x="3097206" y="441721"/>
            <a:ext cx="2669925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u="sng" dirty="0"/>
              <a:t>ABC’s </a:t>
            </a:r>
            <a:r>
              <a:rPr lang="en-US" sz="1050" b="1" dirty="0">
                <a:solidFill>
                  <a:srgbClr val="FF0000"/>
                </a:solidFill>
              </a:rPr>
              <a:t>decrease aqueous production</a:t>
            </a:r>
            <a:r>
              <a:rPr lang="en-US" sz="1050" dirty="0"/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/>
              <a:t> </a:t>
            </a:r>
            <a:r>
              <a:rPr lang="en-US" sz="1050" u="sng" dirty="0"/>
              <a:t>A</a:t>
            </a:r>
            <a:r>
              <a:rPr lang="en-US" sz="1050" u="sng" baseline="-25000" dirty="0"/>
              <a:t>2</a:t>
            </a:r>
            <a:r>
              <a:rPr lang="en-US" sz="1050" dirty="0"/>
              <a:t> agonists, </a:t>
            </a:r>
            <a:r>
              <a:rPr lang="en-US" sz="1050" u="sng" dirty="0"/>
              <a:t>B</a:t>
            </a:r>
            <a:r>
              <a:rPr lang="en-US" sz="1050" dirty="0"/>
              <a:t>-blockers, </a:t>
            </a:r>
            <a:r>
              <a:rPr lang="en-US" sz="1050" u="sng" dirty="0"/>
              <a:t>C</a:t>
            </a:r>
            <a:r>
              <a:rPr lang="en-US" sz="1050" dirty="0"/>
              <a:t>arbonic anhydrase inhibitors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rgbClr val="FF0000"/>
                </a:solidFill>
              </a:rPr>
              <a:t>Helps with open angle glaucoma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Helps with glaucoma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AE: </a:t>
            </a:r>
            <a:r>
              <a:rPr lang="en-US" sz="1050" dirty="0">
                <a:solidFill>
                  <a:srgbClr val="FF0000"/>
                </a:solidFill>
              </a:rPr>
              <a:t>bradycardia, HF, depression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/>
              <a:t>Betaxolol</a:t>
            </a:r>
            <a:r>
              <a:rPr lang="en-US" sz="1050" dirty="0"/>
              <a:t> less </a:t>
            </a:r>
            <a:r>
              <a:rPr lang="en-US" sz="1050" dirty="0">
                <a:solidFill>
                  <a:srgbClr val="00B0F0"/>
                </a:solidFill>
              </a:rPr>
              <a:t>effective but has protective effect on retinal neurons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50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4E61EB0-AEC4-F842-925E-8C6190BB5E67}"/>
              </a:ext>
            </a:extLst>
          </p:cNvPr>
          <p:cNvSpPr/>
          <p:nvPr/>
        </p:nvSpPr>
        <p:spPr>
          <a:xfrm>
            <a:off x="131091" y="3951698"/>
            <a:ext cx="2669925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Cholinergic--</a:t>
            </a:r>
            <a:r>
              <a:rPr lang="en-US" sz="1050" dirty="0">
                <a:solidFill>
                  <a:srgbClr val="FF0000"/>
                </a:solidFill>
              </a:rPr>
              <a:t>Causes miosis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Anticholinergics– </a:t>
            </a:r>
            <a:r>
              <a:rPr lang="en-US" sz="1050" dirty="0">
                <a:solidFill>
                  <a:srgbClr val="FF0000"/>
                </a:solidFill>
              </a:rPr>
              <a:t>Causes mydriasis, photophobia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Cholinergic Agonists– </a:t>
            </a:r>
            <a:r>
              <a:rPr lang="en-US" sz="1050" dirty="0">
                <a:solidFill>
                  <a:srgbClr val="FF0000"/>
                </a:solidFill>
              </a:rPr>
              <a:t>stimulates muscarinic receptors </a:t>
            </a:r>
            <a:r>
              <a:rPr lang="en-US" sz="1050" dirty="0">
                <a:solidFill>
                  <a:srgbClr val="FF0000"/>
                </a:solidFill>
                <a:sym typeface="Wingdings" pitchFamily="2" charset="2"/>
              </a:rPr>
              <a:t> increase outflow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FF0000"/>
                </a:solidFill>
                <a:sym typeface="Wingdings" pitchFamily="2" charset="2"/>
              </a:rPr>
              <a:t>Increase 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FF0000"/>
              </a:solidFill>
              <a:sym typeface="Wingdings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>
                <a:sym typeface="Wingdings" pitchFamily="2" charset="2"/>
              </a:rPr>
              <a:t>AchE</a:t>
            </a:r>
            <a:r>
              <a:rPr lang="en-US" sz="1050" dirty="0">
                <a:sym typeface="Wingdings" pitchFamily="2" charset="2"/>
              </a:rPr>
              <a:t> - </a:t>
            </a:r>
            <a:r>
              <a:rPr lang="en-US" sz="1050" dirty="0">
                <a:solidFill>
                  <a:srgbClr val="FF0000"/>
                </a:solidFill>
                <a:sym typeface="Wingdings" pitchFamily="2" charset="2"/>
              </a:rPr>
              <a:t>decrease the degradation of Ach so they  increase amount of 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ym typeface="Wingdings" pitchFamily="2" charset="2"/>
              </a:rPr>
              <a:t>AE: CF, hyperthyroidism, Parkinson’s, urinary tract obstruction, bronchial asthma, peptic ulcer disease </a:t>
            </a:r>
            <a:endParaRPr lang="en-US" sz="105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5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AC2B36C-67B5-8F40-B2F7-E1F1E17588C1}"/>
              </a:ext>
            </a:extLst>
          </p:cNvPr>
          <p:cNvSpPr txBox="1"/>
          <p:nvPr/>
        </p:nvSpPr>
        <p:spPr>
          <a:xfrm>
            <a:off x="109681" y="3050803"/>
            <a:ext cx="2576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Lantano</a:t>
            </a:r>
            <a:r>
              <a:rPr lang="en-US" sz="900" u="sng" dirty="0" err="1"/>
              <a:t>prost</a:t>
            </a:r>
            <a:endParaRPr lang="en-US" sz="9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A57AED8-FD26-754B-8FB7-D75749F8A9A5}"/>
              </a:ext>
            </a:extLst>
          </p:cNvPr>
          <p:cNvSpPr txBox="1"/>
          <p:nvPr/>
        </p:nvSpPr>
        <p:spPr>
          <a:xfrm>
            <a:off x="9026160" y="6510765"/>
            <a:ext cx="2974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NSAIDs: </a:t>
            </a:r>
            <a:r>
              <a:rPr lang="en-US" sz="900" dirty="0"/>
              <a:t>Diclofenac</a:t>
            </a:r>
          </a:p>
          <a:p>
            <a:r>
              <a:rPr lang="en-US" sz="900" b="1" dirty="0"/>
              <a:t>Glucocorticoids: </a:t>
            </a:r>
            <a:r>
              <a:rPr lang="en-US" sz="900" dirty="0"/>
              <a:t>Dexamethasone, Prednisolone </a:t>
            </a:r>
            <a:endParaRPr lang="en-US" sz="900" b="1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5ADA572-69EF-544B-8405-55C50D80006C}"/>
              </a:ext>
            </a:extLst>
          </p:cNvPr>
          <p:cNvSpPr txBox="1"/>
          <p:nvPr/>
        </p:nvSpPr>
        <p:spPr>
          <a:xfrm>
            <a:off x="6153491" y="6514967"/>
            <a:ext cx="23614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Phenylephrine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EC76D5-AAD1-494F-AC85-7B196A5C7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886" y="1589733"/>
            <a:ext cx="1547375" cy="1547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0E5FC7-8F26-F54C-B253-B062A4F4B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804" y="1813434"/>
            <a:ext cx="1799809" cy="123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33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E35957C-AEF5-5C4A-9480-57871E6BA3D8}"/>
              </a:ext>
            </a:extLst>
          </p:cNvPr>
          <p:cNvCxnSpPr>
            <a:cxnSpLocks/>
          </p:cNvCxnSpPr>
          <p:nvPr/>
        </p:nvCxnSpPr>
        <p:spPr>
          <a:xfrm>
            <a:off x="5912616" y="0"/>
            <a:ext cx="46892" cy="6858000"/>
          </a:xfrm>
          <a:prstGeom prst="line">
            <a:avLst/>
          </a:prstGeom>
          <a:ln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5E2F92-657A-D74F-9F13-9551F325BC46}"/>
              </a:ext>
            </a:extLst>
          </p:cNvPr>
          <p:cNvCxnSpPr>
            <a:cxnSpLocks/>
          </p:cNvCxnSpPr>
          <p:nvPr/>
        </p:nvCxnSpPr>
        <p:spPr>
          <a:xfrm flipV="1">
            <a:off x="0" y="3211287"/>
            <a:ext cx="12192000" cy="20047"/>
          </a:xfrm>
          <a:prstGeom prst="line">
            <a:avLst/>
          </a:prstGeom>
          <a:ln>
            <a:solidFill>
              <a:srgbClr val="0432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8C9B90D-5322-E24E-9881-8394703A10F2}"/>
              </a:ext>
            </a:extLst>
          </p:cNvPr>
          <p:cNvSpPr txBox="1"/>
          <p:nvPr/>
        </p:nvSpPr>
        <p:spPr>
          <a:xfrm>
            <a:off x="90417" y="36590"/>
            <a:ext cx="5310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</a:rPr>
              <a:t>Antimuscarinics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8917E1-5C3F-C240-8B23-5E544512547F}"/>
              </a:ext>
            </a:extLst>
          </p:cNvPr>
          <p:cNvSpPr txBox="1"/>
          <p:nvPr/>
        </p:nvSpPr>
        <p:spPr>
          <a:xfrm>
            <a:off x="6178062" y="-6084"/>
            <a:ext cx="5772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432FF"/>
                </a:solidFill>
              </a:rPr>
              <a:t>AchE</a:t>
            </a:r>
            <a:r>
              <a:rPr lang="en-US" sz="2400" dirty="0">
                <a:solidFill>
                  <a:srgbClr val="0432FF"/>
                </a:solidFill>
              </a:rPr>
              <a:t> inhibitor and Organophosphates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647229-F1ED-4146-B1CB-BE920CAE61B4}"/>
              </a:ext>
            </a:extLst>
          </p:cNvPr>
          <p:cNvSpPr txBox="1"/>
          <p:nvPr/>
        </p:nvSpPr>
        <p:spPr>
          <a:xfrm>
            <a:off x="110411" y="492350"/>
            <a:ext cx="572350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/>
              <a:t>Normal blood pressure</a:t>
            </a:r>
            <a:r>
              <a:rPr lang="en-US" sz="1100" dirty="0"/>
              <a:t>, pupils not reactive to light/accommodation, skin flushed and dry, mucus membranes dry, bowel sounds hypotonic, urinary bladder distended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ym typeface="Wingdings" pitchFamily="2" charset="2"/>
              </a:rPr>
              <a:t>Toxidrome: </a:t>
            </a:r>
            <a:r>
              <a:rPr lang="en-US" sz="1100" b="1" dirty="0">
                <a:solidFill>
                  <a:srgbClr val="FF0000"/>
                </a:solidFill>
                <a:sym typeface="Wingdings" pitchFamily="2" charset="2"/>
              </a:rPr>
              <a:t>”Hot as a hare, dry as a bone, red as a beet, blind as a bat, mad as a hatter”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FF0000"/>
                </a:solidFill>
                <a:sym typeface="Wingdings" pitchFamily="2" charset="2"/>
              </a:rPr>
              <a:t>Fever, tachycardia, mydriasis, flushing, </a:t>
            </a:r>
            <a:r>
              <a:rPr lang="en-US" sz="1100" dirty="0" err="1">
                <a:solidFill>
                  <a:srgbClr val="FF0000"/>
                </a:solidFill>
                <a:sym typeface="Wingdings" pitchFamily="2" charset="2"/>
              </a:rPr>
              <a:t>dryg</a:t>
            </a:r>
            <a:r>
              <a:rPr lang="en-US" sz="1100" dirty="0">
                <a:solidFill>
                  <a:srgbClr val="FF0000"/>
                </a:solidFill>
                <a:sym typeface="Wingdings" pitchFamily="2" charset="2"/>
              </a:rPr>
              <a:t> skin, agitation, hallucinations, psychosis, seizures, coma, anti-SLUD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>
                <a:sym typeface="Wingdings" pitchFamily="2" charset="2"/>
              </a:rPr>
              <a:t>Antidote: </a:t>
            </a:r>
            <a:r>
              <a:rPr lang="en-US" sz="1100" b="1" dirty="0">
                <a:solidFill>
                  <a:srgbClr val="FF0000"/>
                </a:solidFill>
                <a:sym typeface="Wingdings" pitchFamily="2" charset="2"/>
              </a:rPr>
              <a:t>physostigmine </a:t>
            </a:r>
            <a:endParaRPr lang="en-US" sz="1100" b="1" dirty="0">
              <a:sym typeface="Wingdings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Five old Auntie Muscarinic: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u="sng" dirty="0"/>
              <a:t>A</a:t>
            </a:r>
            <a:r>
              <a:rPr lang="en-US" sz="1100" dirty="0"/>
              <a:t>ntiarrhythmic (</a:t>
            </a:r>
            <a:r>
              <a:rPr lang="en-US" sz="1100" dirty="0" err="1"/>
              <a:t>Ia</a:t>
            </a:r>
            <a:r>
              <a:rPr lang="en-US" sz="1100" dirty="0"/>
              <a:t>), </a:t>
            </a:r>
            <a:r>
              <a:rPr lang="en-US" sz="1100" u="sng" dirty="0"/>
              <a:t>A</a:t>
            </a:r>
            <a:r>
              <a:rPr lang="en-US" sz="1100" dirty="0"/>
              <a:t>ntidepressants (tricyclic), </a:t>
            </a:r>
            <a:r>
              <a:rPr lang="en-US" sz="1100" u="sng" dirty="0"/>
              <a:t>A</a:t>
            </a:r>
            <a:r>
              <a:rPr lang="en-US" sz="1100" dirty="0"/>
              <a:t>ntipsychotics, </a:t>
            </a:r>
            <a:r>
              <a:rPr lang="en-US" sz="1100" u="sng" dirty="0"/>
              <a:t>A</a:t>
            </a:r>
            <a:r>
              <a:rPr lang="en-US" sz="1100" dirty="0"/>
              <a:t>ntihistamines, </a:t>
            </a:r>
            <a:r>
              <a:rPr lang="en-US" sz="1100" u="sng" dirty="0"/>
              <a:t>A</a:t>
            </a:r>
            <a:r>
              <a:rPr lang="en-US" sz="1100" dirty="0"/>
              <a:t>nt-Parkinson’s, + cyclobenzaprine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Note that </a:t>
            </a:r>
            <a:r>
              <a:rPr lang="en-US" sz="1100" b="1" dirty="0"/>
              <a:t>sympathomimetics</a:t>
            </a:r>
            <a:r>
              <a:rPr lang="en-US" sz="1100" dirty="0"/>
              <a:t> have similar symptoms but have </a:t>
            </a:r>
            <a:r>
              <a:rPr lang="en-US" sz="1100" b="1" dirty="0"/>
              <a:t>high BP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8B1C74E-3804-BA4A-B65B-869B804A588F}"/>
              </a:ext>
            </a:extLst>
          </p:cNvPr>
          <p:cNvSpPr/>
          <p:nvPr/>
        </p:nvSpPr>
        <p:spPr>
          <a:xfrm>
            <a:off x="5959508" y="576251"/>
            <a:ext cx="62324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Question usually is about a farmer exposed to pesticide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Sxs</a:t>
            </a:r>
            <a:r>
              <a:rPr lang="en-US" sz="1200" dirty="0"/>
              <a:t>: </a:t>
            </a:r>
            <a:r>
              <a:rPr lang="en-US" sz="1200" dirty="0">
                <a:solidFill>
                  <a:srgbClr val="FF0000"/>
                </a:solidFill>
              </a:rPr>
              <a:t>Low HR, high BP; diaphragm paralysis; diarrhea, fasciculations followed by paralysis, diaphoretic, cold pale, hyperkalemia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Tx: </a:t>
            </a:r>
            <a:r>
              <a:rPr lang="en-US" sz="1200" dirty="0">
                <a:solidFill>
                  <a:srgbClr val="FF0000"/>
                </a:solidFill>
              </a:rPr>
              <a:t>atropine, pralidoxime </a:t>
            </a:r>
            <a:endParaRPr lang="en-US" sz="12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4932593-6AFC-7341-91B9-8069CE0C4FE5}"/>
              </a:ext>
            </a:extLst>
          </p:cNvPr>
          <p:cNvSpPr txBox="1"/>
          <p:nvPr/>
        </p:nvSpPr>
        <p:spPr>
          <a:xfrm>
            <a:off x="90417" y="6557517"/>
            <a:ext cx="22792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Tx: sodium bicarbonate </a:t>
            </a:r>
            <a:endParaRPr lang="en-US" sz="800" dirty="0"/>
          </a:p>
        </p:txBody>
      </p:sp>
      <p:sp>
        <p:nvSpPr>
          <p:cNvPr id="47" name="5-Point Star 46">
            <a:extLst>
              <a:ext uri="{FF2B5EF4-FFF2-40B4-BE49-F238E27FC236}">
                <a16:creationId xmlns:a16="http://schemas.microsoft.com/office/drawing/2014/main" id="{69BAF111-812D-354C-AAF0-F5FC932947B3}"/>
              </a:ext>
            </a:extLst>
          </p:cNvPr>
          <p:cNvSpPr/>
          <p:nvPr/>
        </p:nvSpPr>
        <p:spPr>
          <a:xfrm>
            <a:off x="154613" y="871245"/>
            <a:ext cx="136137" cy="205810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>
            <a:extLst>
              <a:ext uri="{FF2B5EF4-FFF2-40B4-BE49-F238E27FC236}">
                <a16:creationId xmlns:a16="http://schemas.microsoft.com/office/drawing/2014/main" id="{37429461-ED78-D04A-9AAC-613FFC33E529}"/>
              </a:ext>
            </a:extLst>
          </p:cNvPr>
          <p:cNvSpPr/>
          <p:nvPr/>
        </p:nvSpPr>
        <p:spPr>
          <a:xfrm>
            <a:off x="99228" y="3813669"/>
            <a:ext cx="191522" cy="235755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5-Point Star 94">
            <a:extLst>
              <a:ext uri="{FF2B5EF4-FFF2-40B4-BE49-F238E27FC236}">
                <a16:creationId xmlns:a16="http://schemas.microsoft.com/office/drawing/2014/main" id="{A7039DC9-2C22-8D46-B1E2-8E3A1E0E1601}"/>
              </a:ext>
            </a:extLst>
          </p:cNvPr>
          <p:cNvSpPr/>
          <p:nvPr/>
        </p:nvSpPr>
        <p:spPr>
          <a:xfrm>
            <a:off x="-609014" y="1778650"/>
            <a:ext cx="136137" cy="205810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0F0E028-17F2-4B49-9909-B71C41AC44E7}"/>
              </a:ext>
            </a:extLst>
          </p:cNvPr>
          <p:cNvSpPr txBox="1"/>
          <p:nvPr/>
        </p:nvSpPr>
        <p:spPr>
          <a:xfrm>
            <a:off x="90417" y="3352004"/>
            <a:ext cx="3313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</a:rPr>
              <a:t>Aspirin Toxicity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2B54C5D-9F32-7047-9F29-A99469EBA57B}"/>
              </a:ext>
            </a:extLst>
          </p:cNvPr>
          <p:cNvSpPr/>
          <p:nvPr/>
        </p:nvSpPr>
        <p:spPr>
          <a:xfrm>
            <a:off x="58634" y="3817277"/>
            <a:ext cx="57752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Overdose: 1º respiratory alkalosis </a:t>
            </a:r>
            <a:r>
              <a:rPr lang="en-US" sz="1200" dirty="0">
                <a:solidFill>
                  <a:srgbClr val="FF0000"/>
                </a:solidFill>
                <a:sym typeface="Wingdings" pitchFamily="2" charset="2"/>
              </a:rPr>
              <a:t> metabolic acidosis </a:t>
            </a:r>
            <a:r>
              <a:rPr lang="en-US" sz="1200" dirty="0">
                <a:sym typeface="Wingdings" pitchFamily="2" charset="2"/>
              </a:rPr>
              <a:t>(Lack of ATP, </a:t>
            </a:r>
            <a:r>
              <a:rPr lang="en-US" sz="1200" dirty="0">
                <a:solidFill>
                  <a:srgbClr val="00B0F0"/>
                </a:solidFill>
                <a:sym typeface="Wingdings" pitchFamily="2" charset="2"/>
              </a:rPr>
              <a:t>decreased pCO</a:t>
            </a:r>
            <a:r>
              <a:rPr lang="en-US" sz="1200" baseline="-25000" dirty="0">
                <a:solidFill>
                  <a:srgbClr val="00B0F0"/>
                </a:solidFill>
                <a:sym typeface="Wingdings" pitchFamily="2" charset="2"/>
              </a:rPr>
              <a:t>2</a:t>
            </a:r>
            <a:r>
              <a:rPr lang="en-US" sz="1200" dirty="0">
                <a:sym typeface="Wingdings" pitchFamily="2" charset="2"/>
              </a:rPr>
              <a:t>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sym typeface="Wingdings" pitchFamily="2" charset="2"/>
              </a:rPr>
              <a:t>Presents with fever; hyperventilation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sym typeface="Wingdings" pitchFamily="2" charset="2"/>
              </a:rPr>
              <a:t>Sxs</a:t>
            </a:r>
            <a:r>
              <a:rPr lang="en-US" sz="1200" dirty="0">
                <a:sym typeface="Wingdings" pitchFamily="2" charset="2"/>
              </a:rPr>
              <a:t>: </a:t>
            </a:r>
            <a:r>
              <a:rPr lang="en-US" sz="1200" dirty="0">
                <a:solidFill>
                  <a:srgbClr val="FF0000"/>
                </a:solidFill>
                <a:sym typeface="Wingdings" pitchFamily="2" charset="2"/>
              </a:rPr>
              <a:t>tinnitus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sym typeface="Wingdings" pitchFamily="2" charset="2"/>
              </a:rPr>
              <a:t>Inability to use oxidative phosphatase leads to shift to anaerobic use of pyruvate and metabolic acidosis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ym typeface="Wingdings" pitchFamily="2" charset="2"/>
              </a:rPr>
              <a:t>Tx: bicarbonate (water serum potassium)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ym typeface="Wingdings" pitchFamily="2" charset="2"/>
              </a:rPr>
              <a:t>Causes hypokalemia: Drugs causing hypokalemia--  “DO Insulin LAB”– Digitalis, hyperosmolarity, Insulin deficiency, lysis of cells, acidosis, B-blockers</a:t>
            </a:r>
            <a:endParaRPr lang="en-US" sz="1200" dirty="0"/>
          </a:p>
          <a:p>
            <a:endParaRPr lang="en-US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636108-3360-0143-92C9-6BE08318E3B2}"/>
              </a:ext>
            </a:extLst>
          </p:cNvPr>
          <p:cNvSpPr/>
          <p:nvPr/>
        </p:nvSpPr>
        <p:spPr>
          <a:xfrm>
            <a:off x="58634" y="3028442"/>
            <a:ext cx="57084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ym typeface="Wingdings" pitchFamily="2" charset="2"/>
              </a:rPr>
              <a:t>Atropine, Datura stramonium; </a:t>
            </a:r>
            <a:r>
              <a:rPr lang="en-US" sz="900" dirty="0" err="1">
                <a:sym typeface="Wingdings" pitchFamily="2" charset="2"/>
              </a:rPr>
              <a:t>tx</a:t>
            </a:r>
            <a:r>
              <a:rPr lang="en-US" sz="900" dirty="0">
                <a:sym typeface="Wingdings" pitchFamily="2" charset="2"/>
              </a:rPr>
              <a:t>: physostigmine</a:t>
            </a:r>
            <a:endParaRPr lang="en-US" sz="9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2295A8-73FF-DC4B-AE10-85860887D8BF}"/>
              </a:ext>
            </a:extLst>
          </p:cNvPr>
          <p:cNvSpPr/>
          <p:nvPr/>
        </p:nvSpPr>
        <p:spPr>
          <a:xfrm>
            <a:off x="5999447" y="2980804"/>
            <a:ext cx="408826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Malathion, Sarin; </a:t>
            </a:r>
            <a:r>
              <a:rPr lang="en-US" sz="900" dirty="0" err="1"/>
              <a:t>tx</a:t>
            </a:r>
            <a:r>
              <a:rPr lang="en-US" sz="900" dirty="0"/>
              <a:t>: atropine, pralidoxime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7D0CCD-F946-764A-B6A4-FC284264BD80}"/>
              </a:ext>
            </a:extLst>
          </p:cNvPr>
          <p:cNvSpPr txBox="1"/>
          <p:nvPr/>
        </p:nvSpPr>
        <p:spPr>
          <a:xfrm>
            <a:off x="6105090" y="3352004"/>
            <a:ext cx="3470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</a:rPr>
              <a:t>Miosis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C44C64-6D7B-454B-98C3-5E8E9ABE378F}"/>
              </a:ext>
            </a:extLst>
          </p:cNvPr>
          <p:cNvSpPr/>
          <p:nvPr/>
        </p:nvSpPr>
        <p:spPr>
          <a:xfrm>
            <a:off x="6055904" y="6606085"/>
            <a:ext cx="210020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Spironolactone, eplerenone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192F65B-CDAE-B64A-A2DA-9676926443EA}"/>
              </a:ext>
            </a:extLst>
          </p:cNvPr>
          <p:cNvSpPr/>
          <p:nvPr/>
        </p:nvSpPr>
        <p:spPr>
          <a:xfrm>
            <a:off x="6031724" y="3879013"/>
            <a:ext cx="58046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COCO: Cholinergic, Clonidine, Opiates, Organophosphates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Cholinergic: bradycardia, hypotension, sialorrhea, urinary incontinence, increased bowel sounds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Clonidine: bradycardia, hypotension; minimal impact on salivation, urination, bowel sounds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Opiates: diminished bowel sounds, severe depression of respiratory drive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Organophosphates: initial HTN, muscle fasciculations, paralysis  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30783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E35957C-AEF5-5C4A-9480-57871E6BA3D8}"/>
              </a:ext>
            </a:extLst>
          </p:cNvPr>
          <p:cNvCxnSpPr>
            <a:cxnSpLocks/>
          </p:cNvCxnSpPr>
          <p:nvPr/>
        </p:nvCxnSpPr>
        <p:spPr>
          <a:xfrm>
            <a:off x="5912616" y="0"/>
            <a:ext cx="46892" cy="6858000"/>
          </a:xfrm>
          <a:prstGeom prst="line">
            <a:avLst/>
          </a:prstGeom>
          <a:ln>
            <a:solidFill>
              <a:srgbClr val="00F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5E2F92-657A-D74F-9F13-9551F325BC46}"/>
              </a:ext>
            </a:extLst>
          </p:cNvPr>
          <p:cNvCxnSpPr>
            <a:cxnSpLocks/>
          </p:cNvCxnSpPr>
          <p:nvPr/>
        </p:nvCxnSpPr>
        <p:spPr>
          <a:xfrm flipV="1">
            <a:off x="0" y="3211287"/>
            <a:ext cx="12192000" cy="20047"/>
          </a:xfrm>
          <a:prstGeom prst="line">
            <a:avLst/>
          </a:prstGeom>
          <a:ln>
            <a:solidFill>
              <a:srgbClr val="00FA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8C9B90D-5322-E24E-9881-8394703A10F2}"/>
              </a:ext>
            </a:extLst>
          </p:cNvPr>
          <p:cNvSpPr txBox="1"/>
          <p:nvPr/>
        </p:nvSpPr>
        <p:spPr>
          <a:xfrm>
            <a:off x="90417" y="36590"/>
            <a:ext cx="5310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FA00"/>
                </a:solidFill>
              </a:rPr>
              <a:t>Cyanide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8917E1-5C3F-C240-8B23-5E544512547F}"/>
              </a:ext>
            </a:extLst>
          </p:cNvPr>
          <p:cNvSpPr txBox="1"/>
          <p:nvPr/>
        </p:nvSpPr>
        <p:spPr>
          <a:xfrm>
            <a:off x="6105090" y="49242"/>
            <a:ext cx="5772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FA00"/>
                </a:solidFill>
              </a:rPr>
              <a:t>Iron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647229-F1ED-4146-B1CB-BE920CAE61B4}"/>
              </a:ext>
            </a:extLst>
          </p:cNvPr>
          <p:cNvSpPr txBox="1"/>
          <p:nvPr/>
        </p:nvSpPr>
        <p:spPr>
          <a:xfrm>
            <a:off x="110411" y="492350"/>
            <a:ext cx="572350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/>
              <a:t>Cyanide from </a:t>
            </a:r>
            <a:r>
              <a:rPr lang="en-US" sz="1100" b="1" dirty="0">
                <a:solidFill>
                  <a:srgbClr val="00B050"/>
                </a:solidFill>
              </a:rPr>
              <a:t>smoking wool </a:t>
            </a:r>
            <a:r>
              <a:rPr lang="en-US" sz="1100" b="1" dirty="0"/>
              <a:t>or eating a bunch of </a:t>
            </a:r>
            <a:r>
              <a:rPr lang="en-US" sz="1100" b="1" dirty="0">
                <a:solidFill>
                  <a:srgbClr val="00B050"/>
                </a:solidFill>
              </a:rPr>
              <a:t>apricot pits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FF0000"/>
                </a:solidFill>
              </a:rPr>
              <a:t>Cyanide has an increased affinity for Fe</a:t>
            </a:r>
            <a:r>
              <a:rPr lang="en-US" sz="1100" b="1" baseline="30000" dirty="0">
                <a:solidFill>
                  <a:srgbClr val="FF0000"/>
                </a:solidFill>
              </a:rPr>
              <a:t>3+</a:t>
            </a:r>
            <a:r>
              <a:rPr lang="en-US" sz="1100" b="1" dirty="0">
                <a:solidFill>
                  <a:srgbClr val="FF0000"/>
                </a:solidFill>
              </a:rPr>
              <a:t> than Fe</a:t>
            </a:r>
            <a:r>
              <a:rPr lang="en-US" sz="1100" b="1" baseline="30000" dirty="0">
                <a:solidFill>
                  <a:srgbClr val="FF0000"/>
                </a:solidFill>
              </a:rPr>
              <a:t>2+</a:t>
            </a:r>
            <a:r>
              <a:rPr lang="en-US" sz="1100" b="1" dirty="0">
                <a:solidFill>
                  <a:srgbClr val="FF0000"/>
                </a:solidFill>
              </a:rPr>
              <a:t>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FF0000"/>
                </a:solidFill>
              </a:rPr>
              <a:t>Use nitrates and nitrites to induce methemoglobinemia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Tx for CN: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100" dirty="0"/>
              <a:t>Use nitrate </a:t>
            </a:r>
            <a:r>
              <a:rPr lang="en-US" sz="1100" dirty="0">
                <a:sym typeface="Wingdings" pitchFamily="2" charset="2"/>
              </a:rPr>
              <a:t> induces methemoglobinemia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1100" dirty="0">
                <a:sym typeface="Wingdings" pitchFamily="2" charset="2"/>
              </a:rPr>
              <a:t>Binds tightly to heme O</a:t>
            </a:r>
            <a:r>
              <a:rPr lang="en-US" sz="1100" baseline="-25000" dirty="0">
                <a:sym typeface="Wingdings" pitchFamily="2" charset="2"/>
              </a:rPr>
              <a:t>2</a:t>
            </a:r>
            <a:r>
              <a:rPr lang="en-US" sz="1100" dirty="0">
                <a:sym typeface="Wingdings" pitchFamily="2" charset="2"/>
              </a:rPr>
              <a:t> to ox to Fe</a:t>
            </a:r>
            <a:r>
              <a:rPr lang="en-US" sz="1100" baseline="30000" dirty="0">
                <a:sym typeface="Wingdings" pitchFamily="2" charset="2"/>
              </a:rPr>
              <a:t>3+</a:t>
            </a:r>
            <a:r>
              <a:rPr lang="en-US" sz="1100" dirty="0">
                <a:sym typeface="Wingdings" pitchFamily="2" charset="2"/>
              </a:rPr>
              <a:t>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100" dirty="0">
                <a:sym typeface="Wingdings" pitchFamily="2" charset="2"/>
              </a:rPr>
              <a:t>Use Na</a:t>
            </a:r>
            <a:r>
              <a:rPr lang="en-US" sz="1100" baseline="30000" dirty="0">
                <a:sym typeface="Wingdings" pitchFamily="2" charset="2"/>
              </a:rPr>
              <a:t>+</a:t>
            </a:r>
            <a:r>
              <a:rPr lang="en-US" sz="1100" dirty="0">
                <a:sym typeface="Wingdings" pitchFamily="2" charset="2"/>
              </a:rPr>
              <a:t> Thiosulfate – renally cleared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100" dirty="0">
                <a:sym typeface="Wingdings" pitchFamily="2" charset="2"/>
              </a:rPr>
              <a:t>Hydroxocobalamin (B12)-– binds to CN</a:t>
            </a:r>
            <a:r>
              <a:rPr lang="en-US" sz="1100" b="1" dirty="0">
                <a:solidFill>
                  <a:srgbClr val="FF0000"/>
                </a:solidFill>
              </a:rPr>
              <a:t> 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8B1C74E-3804-BA4A-B65B-869B804A588F}"/>
              </a:ext>
            </a:extLst>
          </p:cNvPr>
          <p:cNvSpPr/>
          <p:nvPr/>
        </p:nvSpPr>
        <p:spPr>
          <a:xfrm>
            <a:off x="5959508" y="576251"/>
            <a:ext cx="62324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Acute toxicity: </a:t>
            </a:r>
            <a:r>
              <a:rPr lang="en-US" sz="1200" b="1" dirty="0">
                <a:solidFill>
                  <a:srgbClr val="FF0000"/>
                </a:solidFill>
              </a:rPr>
              <a:t>GI– necrotizing gastroenteritis</a:t>
            </a:r>
            <a:r>
              <a:rPr lang="en-US" sz="1200" dirty="0"/>
              <a:t>: NV, pain, bloody diarrhea, shock, metabolic acidosis, hepatotoxicity, coma death, GI stricture/scarring, hepatic fibrosis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Chronic: hemochromatosis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Antidote: </a:t>
            </a:r>
            <a:r>
              <a:rPr lang="en-US" sz="1200" dirty="0">
                <a:solidFill>
                  <a:srgbClr val="FF0000"/>
                </a:solidFill>
              </a:rPr>
              <a:t>De</a:t>
            </a:r>
            <a:r>
              <a:rPr lang="en-US" sz="1200" u="sng" dirty="0">
                <a:solidFill>
                  <a:srgbClr val="FF0000"/>
                </a:solidFill>
              </a:rPr>
              <a:t>fer</a:t>
            </a:r>
            <a:r>
              <a:rPr lang="en-US" sz="1200" dirty="0">
                <a:solidFill>
                  <a:srgbClr val="FF0000"/>
                </a:solidFill>
              </a:rPr>
              <a:t>oxamine– binds ferric iron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SE: </a:t>
            </a:r>
            <a:r>
              <a:rPr lang="en-US" sz="1200" dirty="0">
                <a:solidFill>
                  <a:srgbClr val="FF0000"/>
                </a:solidFill>
              </a:rPr>
              <a:t>immune response– histamine release and vasodilation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4932593-6AFC-7341-91B9-8069CE0C4FE5}"/>
              </a:ext>
            </a:extLst>
          </p:cNvPr>
          <p:cNvSpPr txBox="1"/>
          <p:nvPr/>
        </p:nvSpPr>
        <p:spPr>
          <a:xfrm>
            <a:off x="90417" y="6557517"/>
            <a:ext cx="41362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Dimercaprol, Calcium disodium EDTA, BAL, </a:t>
            </a:r>
            <a:r>
              <a:rPr lang="en-US" sz="900" dirty="0" err="1"/>
              <a:t>Succimer</a:t>
            </a:r>
            <a:r>
              <a:rPr lang="en-US" sz="900" dirty="0"/>
              <a:t>, penicillamine </a:t>
            </a:r>
            <a:endParaRPr lang="en-US" sz="800" dirty="0"/>
          </a:p>
        </p:txBody>
      </p:sp>
      <p:sp>
        <p:nvSpPr>
          <p:cNvPr id="47" name="5-Point Star 46">
            <a:extLst>
              <a:ext uri="{FF2B5EF4-FFF2-40B4-BE49-F238E27FC236}">
                <a16:creationId xmlns:a16="http://schemas.microsoft.com/office/drawing/2014/main" id="{69BAF111-812D-354C-AAF0-F5FC932947B3}"/>
              </a:ext>
            </a:extLst>
          </p:cNvPr>
          <p:cNvSpPr/>
          <p:nvPr/>
        </p:nvSpPr>
        <p:spPr>
          <a:xfrm>
            <a:off x="126920" y="795974"/>
            <a:ext cx="136137" cy="205810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>
            <a:extLst>
              <a:ext uri="{FF2B5EF4-FFF2-40B4-BE49-F238E27FC236}">
                <a16:creationId xmlns:a16="http://schemas.microsoft.com/office/drawing/2014/main" id="{37429461-ED78-D04A-9AAC-613FFC33E529}"/>
              </a:ext>
            </a:extLst>
          </p:cNvPr>
          <p:cNvSpPr/>
          <p:nvPr/>
        </p:nvSpPr>
        <p:spPr>
          <a:xfrm>
            <a:off x="6006400" y="577701"/>
            <a:ext cx="191522" cy="235755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5-Point Star 94">
            <a:extLst>
              <a:ext uri="{FF2B5EF4-FFF2-40B4-BE49-F238E27FC236}">
                <a16:creationId xmlns:a16="http://schemas.microsoft.com/office/drawing/2014/main" id="{A7039DC9-2C22-8D46-B1E2-8E3A1E0E1601}"/>
              </a:ext>
            </a:extLst>
          </p:cNvPr>
          <p:cNvSpPr/>
          <p:nvPr/>
        </p:nvSpPr>
        <p:spPr>
          <a:xfrm>
            <a:off x="-609014" y="1778650"/>
            <a:ext cx="136137" cy="205810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0F0E028-17F2-4B49-9909-B71C41AC44E7}"/>
              </a:ext>
            </a:extLst>
          </p:cNvPr>
          <p:cNvSpPr txBox="1"/>
          <p:nvPr/>
        </p:nvSpPr>
        <p:spPr>
          <a:xfrm>
            <a:off x="90417" y="3352004"/>
            <a:ext cx="3313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FA00"/>
                </a:solidFill>
              </a:rPr>
              <a:t>Lead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2B54C5D-9F32-7047-9F29-A99469EBA57B}"/>
              </a:ext>
            </a:extLst>
          </p:cNvPr>
          <p:cNvSpPr/>
          <p:nvPr/>
        </p:nvSpPr>
        <p:spPr>
          <a:xfrm>
            <a:off x="88947" y="3846059"/>
            <a:ext cx="57752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In heme biosynthesis d-ALA with poisoning – increases urinary excretion of d-ALA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Sxs</a:t>
            </a:r>
            <a:r>
              <a:rPr lang="en-US" sz="1200" dirty="0"/>
              <a:t>: </a:t>
            </a:r>
            <a:r>
              <a:rPr lang="en-US" sz="1200" dirty="0">
                <a:solidFill>
                  <a:srgbClr val="FF0000"/>
                </a:solidFill>
              </a:rPr>
              <a:t>ringed </a:t>
            </a:r>
            <a:r>
              <a:rPr lang="en-US" sz="1200" dirty="0" err="1">
                <a:solidFill>
                  <a:srgbClr val="FF0000"/>
                </a:solidFill>
              </a:rPr>
              <a:t>sideroblasts</a:t>
            </a:r>
            <a:r>
              <a:rPr lang="en-US" sz="1200" dirty="0">
                <a:solidFill>
                  <a:srgbClr val="FF0000"/>
                </a:solidFill>
              </a:rPr>
              <a:t>, anemia, metaphyseal bands, wrist drop, encephalopathy, lowered IQ in kids, HTN, dark gum 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Sources: </a:t>
            </a:r>
            <a:r>
              <a:rPr lang="en-US" sz="1200" dirty="0">
                <a:solidFill>
                  <a:srgbClr val="FF0000"/>
                </a:solidFill>
              </a:rPr>
              <a:t>paint, plumbing, imported food packaging, moonshine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Antidotes: BAL or dimercaprol, CaNa</a:t>
            </a:r>
            <a:r>
              <a:rPr lang="en-US" sz="1200" baseline="30000" dirty="0"/>
              <a:t>2</a:t>
            </a:r>
            <a:r>
              <a:rPr lang="en-US" sz="1200" dirty="0"/>
              <a:t> EDTA (after administration of dimercaprol), </a:t>
            </a:r>
            <a:r>
              <a:rPr lang="en-US" sz="1200" dirty="0" err="1"/>
              <a:t>Succimer</a:t>
            </a:r>
            <a:r>
              <a:rPr lang="en-US" sz="1200" dirty="0"/>
              <a:t>, penicillamine </a:t>
            </a:r>
          </a:p>
          <a:p>
            <a:pPr lvl="1"/>
            <a:r>
              <a:rPr lang="en-US" sz="1200" dirty="0"/>
              <a:t>(1) </a:t>
            </a:r>
            <a:r>
              <a:rPr lang="en-US" sz="1200" u="sng" dirty="0"/>
              <a:t>D</a:t>
            </a:r>
            <a:r>
              <a:rPr lang="en-US" sz="1200" dirty="0"/>
              <a:t>imercaprol </a:t>
            </a:r>
            <a:r>
              <a:rPr lang="en-US" sz="1200" dirty="0">
                <a:sym typeface="Wingdings" pitchFamily="2" charset="2"/>
              </a:rPr>
              <a:t> (2) Ca</a:t>
            </a:r>
            <a:r>
              <a:rPr lang="en-US" sz="1200" baseline="30000" dirty="0">
                <a:sym typeface="Wingdings" pitchFamily="2" charset="2"/>
              </a:rPr>
              <a:t>2+</a:t>
            </a:r>
            <a:r>
              <a:rPr lang="en-US" sz="1200" dirty="0">
                <a:sym typeface="Wingdings" pitchFamily="2" charset="2"/>
              </a:rPr>
              <a:t> </a:t>
            </a:r>
            <a:r>
              <a:rPr lang="en-US" sz="1200" u="sng" dirty="0">
                <a:sym typeface="Wingdings" pitchFamily="2" charset="2"/>
              </a:rPr>
              <a:t>D</a:t>
            </a:r>
            <a:r>
              <a:rPr lang="en-US" sz="1200" dirty="0">
                <a:sym typeface="Wingdings" pitchFamily="2" charset="2"/>
              </a:rPr>
              <a:t>isodium EDTA</a:t>
            </a:r>
            <a:endParaRPr lang="en-US" sz="1200" u="sng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636108-3360-0143-92C9-6BE08318E3B2}"/>
              </a:ext>
            </a:extLst>
          </p:cNvPr>
          <p:cNvSpPr/>
          <p:nvPr/>
        </p:nvSpPr>
        <p:spPr>
          <a:xfrm>
            <a:off x="58634" y="3028442"/>
            <a:ext cx="57084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ym typeface="Wingdings" pitchFamily="2" charset="2"/>
              </a:rPr>
              <a:t>Sodium nitrite, nitroprusside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2295A8-73FF-DC4B-AE10-85860887D8BF}"/>
              </a:ext>
            </a:extLst>
          </p:cNvPr>
          <p:cNvSpPr/>
          <p:nvPr/>
        </p:nvSpPr>
        <p:spPr>
          <a:xfrm>
            <a:off x="5999447" y="2980804"/>
            <a:ext cx="408826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Deferoxamine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457740-BF31-0B4A-8431-FD006E2FE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978" y="1771289"/>
            <a:ext cx="2074651" cy="13787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5080AB-27A9-624D-ABD6-073C11FEF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08" b="99249" l="339" r="89955">
                        <a14:foregroundMark x1="25169" y1="54505" x2="20993" y2="66517"/>
                        <a14:foregroundMark x1="20993" y1="66517" x2="13657" y2="75075"/>
                        <a14:foregroundMark x1="13657" y1="75075" x2="4289" y2="74775"/>
                        <a14:foregroundMark x1="4289" y1="74775" x2="2144" y2="87538"/>
                        <a14:foregroundMark x1="2144" y1="87538" x2="8804" y2="96997"/>
                        <a14:foregroundMark x1="8804" y1="96997" x2="23815" y2="96997"/>
                        <a14:foregroundMark x1="23815" y1="96997" x2="36456" y2="96547"/>
                        <a14:foregroundMark x1="36456" y1="96547" x2="66027" y2="97598"/>
                        <a14:foregroundMark x1="66027" y1="97598" x2="75621" y2="97297"/>
                        <a14:foregroundMark x1="75621" y1="97297" x2="69838" y2="48011"/>
                        <a14:foregroundMark x1="76145" y1="35062" x2="77427" y2="34084"/>
                        <a14:foregroundMark x1="77427" y1="34084" x2="86456" y2="31982"/>
                        <a14:foregroundMark x1="86456" y1="31982" x2="89165" y2="20120"/>
                        <a14:foregroundMark x1="89165" y1="20120" x2="82054" y2="11712"/>
                        <a14:foregroundMark x1="82054" y1="11712" x2="73025" y2="16216"/>
                        <a14:foregroundMark x1="73025" y1="16216" x2="69977" y2="20270"/>
                        <a14:foregroundMark x1="53837" y1="24474" x2="63318" y2="23574"/>
                        <a14:foregroundMark x1="63318" y1="23574" x2="72799" y2="24174"/>
                        <a14:foregroundMark x1="72799" y1="24174" x2="78668" y2="35435"/>
                        <a14:foregroundMark x1="77257" y1="39359" x2="62415" y2="80631"/>
                        <a14:foregroundMark x1="78668" y1="35435" x2="77812" y2="37816"/>
                        <a14:foregroundMark x1="62415" y1="80631" x2="63883" y2="93994"/>
                        <a14:foregroundMark x1="63883" y1="93994" x2="43341" y2="99249"/>
                        <a14:foregroundMark x1="43341" y1="99249" x2="28668" y2="93844"/>
                        <a14:foregroundMark x1="28668" y1="93844" x2="25056" y2="69369"/>
                        <a14:foregroundMark x1="25056" y1="69369" x2="42777" y2="35886"/>
                        <a14:foregroundMark x1="42777" y1="35886" x2="61738" y2="11562"/>
                        <a14:foregroundMark x1="61738" y1="11562" x2="67494" y2="21471"/>
                        <a14:foregroundMark x1="67494" y1="21471" x2="64898" y2="28378"/>
                        <a14:foregroundMark x1="61174" y1="28078" x2="79797" y2="18018"/>
                        <a14:foregroundMark x1="79797" y1="18018" x2="78668" y2="31081"/>
                        <a14:foregroundMark x1="67545" y1="35607" x2="59481" y2="38889"/>
                        <a14:foregroundMark x1="78668" y1="31081" x2="69417" y2="34846"/>
                        <a14:foregroundMark x1="59481" y1="38889" x2="59029" y2="25676"/>
                        <a14:foregroundMark x1="59029" y1="25676" x2="65124" y2="25526"/>
                        <a14:foregroundMark x1="65350" y1="26126" x2="62415" y2="29730"/>
                        <a14:foregroundMark x1="62641" y1="29429" x2="61400" y2="34234"/>
                        <a14:foregroundMark x1="27088" y1="23874" x2="35553" y2="29429"/>
                        <a14:foregroundMark x1="35553" y1="29429" x2="26862" y2="35736"/>
                        <a14:foregroundMark x1="26862" y1="35736" x2="20880" y2="24024"/>
                        <a14:foregroundMark x1="20880" y1="24024" x2="28781" y2="22222"/>
                        <a14:foregroundMark x1="18510" y1="11111" x2="9029" y2="11562"/>
                        <a14:foregroundMark x1="9029" y1="11562" x2="11625" y2="23874"/>
                        <a14:foregroundMark x1="11625" y1="23874" x2="20203" y2="30030"/>
                        <a14:foregroundMark x1="20203" y1="30030" x2="30023" y2="31381"/>
                        <a14:foregroundMark x1="2032" y1="74324" x2="11512" y2="76276"/>
                        <a14:foregroundMark x1="11512" y1="76276" x2="17156" y2="86486"/>
                        <a14:foregroundMark x1="17156" y1="86486" x2="11625" y2="98498"/>
                        <a14:foregroundMark x1="11625" y1="98498" x2="1354" y2="99249"/>
                        <a14:foregroundMark x1="1354" y1="99249" x2="564" y2="75075"/>
                        <a14:foregroundMark x1="564" y1="75075" x2="4289" y2="74775"/>
                        <a14:foregroundMark x1="49436" y1="42793" x2="58691" y2="48649"/>
                        <a14:foregroundMark x1="58691" y1="48649" x2="61625" y2="93544"/>
                        <a14:foregroundMark x1="61625" y1="93544" x2="51354" y2="99399"/>
                        <a14:foregroundMark x1="51354" y1="99399" x2="40181" y2="87087"/>
                        <a14:foregroundMark x1="40181" y1="87087" x2="43228" y2="67117"/>
                        <a14:foregroundMark x1="43228" y1="67117" x2="51467" y2="60661"/>
                        <a14:foregroundMark x1="51467" y1="60661" x2="52822" y2="57508"/>
                        <a14:foregroundMark x1="43002" y1="5856" x2="52596" y2="12763"/>
                        <a14:foregroundMark x1="52596" y1="12763" x2="44131" y2="7508"/>
                        <a14:foregroundMark x1="44131" y1="7508" x2="41084" y2="7808"/>
                        <a14:foregroundMark x1="61174" y1="59760" x2="59142" y2="86336"/>
                        <a14:foregroundMark x1="59142" y1="86336" x2="48758" y2="92943"/>
                        <a14:foregroundMark x1="48758" y1="92943" x2="39278" y2="93393"/>
                        <a14:foregroundMark x1="39278" y1="93393" x2="32844" y2="83483"/>
                        <a14:foregroundMark x1="32844" y1="83483" x2="32957" y2="68919"/>
                        <a14:foregroundMark x1="32957" y1="68919" x2="57449" y2="60961"/>
                        <a14:foregroundMark x1="80813" y1="11411" x2="89955" y2="10811"/>
                        <a14:foregroundMark x1="89955" y1="10811" x2="81716" y2="12462"/>
                        <a14:backgroundMark x1="77540" y1="37237" x2="68172" y2="36937"/>
                        <a14:backgroundMark x1="68172" y1="36937" x2="72009" y2="48198"/>
                        <a14:backgroundMark x1="72009" y1="48198" x2="75169" y2="375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6715" y="2477060"/>
            <a:ext cx="431393" cy="3242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7E3704-F06C-9B4C-8224-6EAF6080E7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199" y="2073582"/>
            <a:ext cx="1345920" cy="9512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36C6A0-32DD-F642-AC85-538EF2C3F00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1185"/>
          <a:stretch/>
        </p:blipFill>
        <p:spPr>
          <a:xfrm rot="1889830">
            <a:off x="4525650" y="4943760"/>
            <a:ext cx="1071555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49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E35957C-AEF5-5C4A-9480-57871E6BA3D8}"/>
              </a:ext>
            </a:extLst>
          </p:cNvPr>
          <p:cNvCxnSpPr>
            <a:cxnSpLocks/>
          </p:cNvCxnSpPr>
          <p:nvPr/>
        </p:nvCxnSpPr>
        <p:spPr>
          <a:xfrm>
            <a:off x="5912616" y="0"/>
            <a:ext cx="46892" cy="6858000"/>
          </a:xfrm>
          <a:prstGeom prst="line">
            <a:avLst/>
          </a:prstGeom>
          <a:ln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5E2F92-657A-D74F-9F13-9551F325BC46}"/>
              </a:ext>
            </a:extLst>
          </p:cNvPr>
          <p:cNvCxnSpPr>
            <a:cxnSpLocks/>
          </p:cNvCxnSpPr>
          <p:nvPr/>
        </p:nvCxnSpPr>
        <p:spPr>
          <a:xfrm flipV="1">
            <a:off x="0" y="3211287"/>
            <a:ext cx="12192000" cy="20047"/>
          </a:xfrm>
          <a:prstGeom prst="line">
            <a:avLst/>
          </a:prstGeom>
          <a:ln>
            <a:solidFill>
              <a:srgbClr val="0432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8C9B90D-5322-E24E-9881-8394703A10F2}"/>
              </a:ext>
            </a:extLst>
          </p:cNvPr>
          <p:cNvSpPr txBox="1"/>
          <p:nvPr/>
        </p:nvSpPr>
        <p:spPr>
          <a:xfrm>
            <a:off x="90417" y="36590"/>
            <a:ext cx="5310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</a:rPr>
              <a:t>Growth Hormone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8917E1-5C3F-C240-8B23-5E544512547F}"/>
              </a:ext>
            </a:extLst>
          </p:cNvPr>
          <p:cNvSpPr txBox="1"/>
          <p:nvPr/>
        </p:nvSpPr>
        <p:spPr>
          <a:xfrm>
            <a:off x="6178063" y="-6084"/>
            <a:ext cx="5310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</a:rPr>
              <a:t>Prolactin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647229-F1ED-4146-B1CB-BE920CAE61B4}"/>
              </a:ext>
            </a:extLst>
          </p:cNvPr>
          <p:cNvSpPr txBox="1"/>
          <p:nvPr/>
        </p:nvSpPr>
        <p:spPr>
          <a:xfrm>
            <a:off x="2439279" y="288884"/>
            <a:ext cx="356147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432FF"/>
                </a:solidFill>
              </a:rPr>
              <a:t>Agonists: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Somatropin– recombinant GH; </a:t>
            </a:r>
            <a:r>
              <a:rPr lang="en-US" sz="1100" dirty="0">
                <a:solidFill>
                  <a:srgbClr val="FF0000"/>
                </a:solidFill>
              </a:rPr>
              <a:t>used in children--dwarfism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/>
              <a:t>AE: pseudotumor cerebri, slipped capital femoral epiphysis, scoliosis, edema, hyperglycemia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/>
              <a:t>Mecasermin</a:t>
            </a:r>
            <a:r>
              <a:rPr lang="en-US" sz="1100" dirty="0"/>
              <a:t>– recombinant IGF, GF insensitivity (Laron); </a:t>
            </a:r>
            <a:r>
              <a:rPr lang="en-US" sz="1100" dirty="0">
                <a:solidFill>
                  <a:srgbClr val="FF0000"/>
                </a:solidFill>
              </a:rPr>
              <a:t>deficient in IGF – adult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/>
              <a:t>AE: hypoglycemia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8B1C74E-3804-BA4A-B65B-869B804A588F}"/>
              </a:ext>
            </a:extLst>
          </p:cNvPr>
          <p:cNvSpPr/>
          <p:nvPr/>
        </p:nvSpPr>
        <p:spPr>
          <a:xfrm>
            <a:off x="8252507" y="477561"/>
            <a:ext cx="32710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Disease that interrupts the hypothalamus-pituitary portal systems – results in decreased secretion of anterior pituitary  gland hormones &amp; </a:t>
            </a:r>
            <a:r>
              <a:rPr lang="en-US" sz="1200" u="sng" dirty="0">
                <a:solidFill>
                  <a:srgbClr val="FF0000"/>
                </a:solidFill>
              </a:rPr>
              <a:t>increased prolactin</a:t>
            </a:r>
            <a:endParaRPr lang="en-US" sz="12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Hyperprolactinemia suppresses the HPA axis and galactorrhea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D2 Agonists: Dopamine inhibits prolactin release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4932593-6AFC-7341-91B9-8069CE0C4FE5}"/>
              </a:ext>
            </a:extLst>
          </p:cNvPr>
          <p:cNvSpPr txBox="1"/>
          <p:nvPr/>
        </p:nvSpPr>
        <p:spPr>
          <a:xfrm>
            <a:off x="2739079" y="6452078"/>
            <a:ext cx="2279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ADH agonist: </a:t>
            </a:r>
            <a:r>
              <a:rPr lang="en-US" sz="900" dirty="0"/>
              <a:t>desmopressin, vasopressin</a:t>
            </a:r>
            <a:r>
              <a:rPr lang="en-US" sz="900" b="1" dirty="0"/>
              <a:t> </a:t>
            </a:r>
          </a:p>
          <a:p>
            <a:r>
              <a:rPr lang="en-US" sz="900" b="1" dirty="0"/>
              <a:t>ADH antagonist: </a:t>
            </a:r>
            <a:r>
              <a:rPr lang="en-US" sz="900" dirty="0"/>
              <a:t>coni</a:t>
            </a:r>
            <a:r>
              <a:rPr lang="en-US" sz="900" u="sng" dirty="0"/>
              <a:t>vaptan</a:t>
            </a:r>
            <a:r>
              <a:rPr lang="en-US" sz="900" dirty="0"/>
              <a:t>, tol</a:t>
            </a:r>
            <a:r>
              <a:rPr lang="en-US" sz="900" u="sng" dirty="0"/>
              <a:t>vaptan</a:t>
            </a:r>
            <a:endParaRPr lang="en-US" sz="800" b="1" dirty="0"/>
          </a:p>
        </p:txBody>
      </p:sp>
      <p:sp>
        <p:nvSpPr>
          <p:cNvPr id="47" name="5-Point Star 46">
            <a:extLst>
              <a:ext uri="{FF2B5EF4-FFF2-40B4-BE49-F238E27FC236}">
                <a16:creationId xmlns:a16="http://schemas.microsoft.com/office/drawing/2014/main" id="{69BAF111-812D-354C-AAF0-F5FC932947B3}"/>
              </a:ext>
            </a:extLst>
          </p:cNvPr>
          <p:cNvSpPr/>
          <p:nvPr/>
        </p:nvSpPr>
        <p:spPr>
          <a:xfrm>
            <a:off x="2488571" y="504253"/>
            <a:ext cx="136137" cy="205810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>
            <a:extLst>
              <a:ext uri="{FF2B5EF4-FFF2-40B4-BE49-F238E27FC236}">
                <a16:creationId xmlns:a16="http://schemas.microsoft.com/office/drawing/2014/main" id="{37429461-ED78-D04A-9AAC-613FFC33E529}"/>
              </a:ext>
            </a:extLst>
          </p:cNvPr>
          <p:cNvSpPr/>
          <p:nvPr/>
        </p:nvSpPr>
        <p:spPr>
          <a:xfrm>
            <a:off x="8325395" y="458373"/>
            <a:ext cx="191522" cy="235755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5-Point Star 94">
            <a:extLst>
              <a:ext uri="{FF2B5EF4-FFF2-40B4-BE49-F238E27FC236}">
                <a16:creationId xmlns:a16="http://schemas.microsoft.com/office/drawing/2014/main" id="{A7039DC9-2C22-8D46-B1E2-8E3A1E0E1601}"/>
              </a:ext>
            </a:extLst>
          </p:cNvPr>
          <p:cNvSpPr/>
          <p:nvPr/>
        </p:nvSpPr>
        <p:spPr>
          <a:xfrm>
            <a:off x="2509158" y="1312056"/>
            <a:ext cx="136137" cy="205810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0F0E028-17F2-4B49-9909-B71C41AC44E7}"/>
              </a:ext>
            </a:extLst>
          </p:cNvPr>
          <p:cNvSpPr txBox="1"/>
          <p:nvPr/>
        </p:nvSpPr>
        <p:spPr>
          <a:xfrm>
            <a:off x="90417" y="3352004"/>
            <a:ext cx="2970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</a:rPr>
              <a:t>Posterior Pituitary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2B54C5D-9F32-7047-9F29-A99469EBA57B}"/>
              </a:ext>
            </a:extLst>
          </p:cNvPr>
          <p:cNvSpPr/>
          <p:nvPr/>
        </p:nvSpPr>
        <p:spPr>
          <a:xfrm>
            <a:off x="2645295" y="3817277"/>
            <a:ext cx="31886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ADH agonist: </a:t>
            </a:r>
            <a:r>
              <a:rPr lang="en-US" sz="1200" dirty="0">
                <a:solidFill>
                  <a:srgbClr val="FF0000"/>
                </a:solidFill>
              </a:rPr>
              <a:t>secretion by hypothalamus and stored in posterior pituitary and released in response to increased serum osmolarity, decreased blood volume, decreased BP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ADH antagonist: </a:t>
            </a:r>
            <a:r>
              <a:rPr lang="en-US" sz="1200" dirty="0">
                <a:solidFill>
                  <a:srgbClr val="FF0000"/>
                </a:solidFill>
              </a:rPr>
              <a:t>promotes excretion of free water at V2 receptor (without electrolytes) resulting in net fluid loss, increased urine output, decreased urine osmolarity, and subsequent normalization of sodium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AE: </a:t>
            </a:r>
            <a:r>
              <a:rPr lang="en-US" sz="1200" dirty="0">
                <a:solidFill>
                  <a:srgbClr val="FF0000"/>
                </a:solidFill>
              </a:rPr>
              <a:t>hepatoxicity (tolvaptan) </a:t>
            </a:r>
          </a:p>
          <a:p>
            <a:endParaRPr lang="en-US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636108-3360-0143-92C9-6BE08318E3B2}"/>
              </a:ext>
            </a:extLst>
          </p:cNvPr>
          <p:cNvSpPr/>
          <p:nvPr/>
        </p:nvSpPr>
        <p:spPr>
          <a:xfrm>
            <a:off x="-39939" y="2841378"/>
            <a:ext cx="570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ym typeface="Wingdings" pitchFamily="2" charset="2"/>
              </a:rPr>
              <a:t>Agonists: </a:t>
            </a:r>
            <a:r>
              <a:rPr lang="en-US" sz="900" dirty="0">
                <a:sym typeface="Wingdings" pitchFamily="2" charset="2"/>
              </a:rPr>
              <a:t>Somatropin, </a:t>
            </a:r>
            <a:r>
              <a:rPr lang="en-US" sz="900" dirty="0" err="1">
                <a:sym typeface="Wingdings" pitchFamily="2" charset="2"/>
              </a:rPr>
              <a:t>Mecasermin</a:t>
            </a:r>
            <a:endParaRPr lang="en-US" sz="900" dirty="0">
              <a:sym typeface="Wingdings" pitchFamily="2" charset="2"/>
            </a:endParaRPr>
          </a:p>
          <a:p>
            <a:r>
              <a:rPr lang="en-US" sz="900" b="1" dirty="0">
                <a:sym typeface="Wingdings" pitchFamily="2" charset="2"/>
              </a:rPr>
              <a:t>Antagonist: </a:t>
            </a:r>
            <a:r>
              <a:rPr lang="en-US" sz="900" dirty="0">
                <a:sym typeface="Wingdings" pitchFamily="2" charset="2"/>
              </a:rPr>
              <a:t>Somatostatin (Octreotide, </a:t>
            </a:r>
            <a:r>
              <a:rPr lang="en-US" sz="900" dirty="0" err="1">
                <a:sym typeface="Wingdings" pitchFamily="2" charset="2"/>
              </a:rPr>
              <a:t>Lanreotide</a:t>
            </a:r>
            <a:r>
              <a:rPr lang="en-US" sz="900" dirty="0">
                <a:sym typeface="Wingdings" pitchFamily="2" charset="2"/>
              </a:rPr>
              <a:t>) , D2 Agonists (Bromocriptine), </a:t>
            </a:r>
            <a:r>
              <a:rPr lang="en-US" sz="900" dirty="0" err="1">
                <a:sym typeface="Wingdings" pitchFamily="2" charset="2"/>
              </a:rPr>
              <a:t>Pegvisomant</a:t>
            </a:r>
            <a:endParaRPr lang="en-US" sz="9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2295A8-73FF-DC4B-AE10-85860887D8BF}"/>
              </a:ext>
            </a:extLst>
          </p:cNvPr>
          <p:cNvSpPr/>
          <p:nvPr/>
        </p:nvSpPr>
        <p:spPr>
          <a:xfrm>
            <a:off x="5999447" y="2980804"/>
            <a:ext cx="443780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Bromocriptine, Cabergoline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7D0CCD-F946-764A-B6A4-FC284264BD80}"/>
              </a:ext>
            </a:extLst>
          </p:cNvPr>
          <p:cNvSpPr txBox="1"/>
          <p:nvPr/>
        </p:nvSpPr>
        <p:spPr>
          <a:xfrm>
            <a:off x="6105090" y="3352004"/>
            <a:ext cx="2970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</a:rPr>
              <a:t>Insulin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C44C64-6D7B-454B-98C3-5E8E9ABE378F}"/>
              </a:ext>
            </a:extLst>
          </p:cNvPr>
          <p:cNvSpPr/>
          <p:nvPr/>
        </p:nvSpPr>
        <p:spPr>
          <a:xfrm>
            <a:off x="8171513" y="6603999"/>
            <a:ext cx="210020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Insulin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428EBE-B726-6D4A-9A98-6134AE3EA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5" y="411864"/>
            <a:ext cx="2153757" cy="15578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757B29-3193-7649-A9AD-04B6D3022C07}"/>
              </a:ext>
            </a:extLst>
          </p:cNvPr>
          <p:cNvSpPr txBox="1"/>
          <p:nvPr/>
        </p:nvSpPr>
        <p:spPr>
          <a:xfrm>
            <a:off x="581465" y="984959"/>
            <a:ext cx="74558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(</a:t>
            </a:r>
            <a:r>
              <a:rPr lang="en-US" sz="600" dirty="0" err="1"/>
              <a:t>GnIF</a:t>
            </a:r>
            <a:r>
              <a:rPr lang="en-US" sz="600" dirty="0"/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556440-8F57-3048-AE75-3B086FED3C35}"/>
              </a:ext>
            </a:extLst>
          </p:cNvPr>
          <p:cNvSpPr txBox="1"/>
          <p:nvPr/>
        </p:nvSpPr>
        <p:spPr>
          <a:xfrm>
            <a:off x="389206" y="1768567"/>
            <a:ext cx="9378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(</a:t>
            </a:r>
            <a:r>
              <a:rPr lang="en-US" sz="600" dirty="0" err="1"/>
              <a:t>somatomedian</a:t>
            </a:r>
            <a:r>
              <a:rPr lang="en-US" sz="600" dirty="0"/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07B48F-A63C-3844-A6EB-B9AEF0A01C82}"/>
              </a:ext>
            </a:extLst>
          </p:cNvPr>
          <p:cNvSpPr txBox="1"/>
          <p:nvPr/>
        </p:nvSpPr>
        <p:spPr>
          <a:xfrm>
            <a:off x="2221353" y="1881555"/>
            <a:ext cx="3561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432FF"/>
                </a:solidFill>
              </a:rPr>
              <a:t>Antagonists: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Somatostatin analogs– treats somatotropin adenomas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D2 Agonists– high dose: effective in small GH tumors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/>
              <a:t>Pegvisomant</a:t>
            </a:r>
            <a:r>
              <a:rPr lang="en-US" sz="1100" dirty="0"/>
              <a:t>– prevent receptor dimerization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5EE826-BDE8-F444-AC8D-360B98DC0056}"/>
              </a:ext>
            </a:extLst>
          </p:cNvPr>
          <p:cNvSpPr txBox="1"/>
          <p:nvPr/>
        </p:nvSpPr>
        <p:spPr>
          <a:xfrm>
            <a:off x="-10324" y="2132163"/>
            <a:ext cx="35614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Liver disease? Low IGF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/>
              <a:t>Tx: </a:t>
            </a:r>
            <a:r>
              <a:rPr lang="en-US" sz="1100" dirty="0" err="1"/>
              <a:t>mecasermin</a:t>
            </a:r>
            <a:endParaRPr lang="en-US" sz="11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1C0514-1408-A345-977C-FB8572026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0450" y="429935"/>
            <a:ext cx="1761063" cy="2217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55A111-5644-2042-BD2B-24CAF1166D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5" y="3832303"/>
            <a:ext cx="2596949" cy="2596949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192F65B-CDAE-B64A-A2DA-9676926443EA}"/>
              </a:ext>
            </a:extLst>
          </p:cNvPr>
          <p:cNvSpPr/>
          <p:nvPr/>
        </p:nvSpPr>
        <p:spPr>
          <a:xfrm>
            <a:off x="8559100" y="4031220"/>
            <a:ext cx="34707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Glucocorticoids decrease affinity of insulin receptors for insulin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Exogenous insulin– no c-peptide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Endogenous insulin– has c-peptide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E3743E7-4119-B543-B80D-9ADA548F3C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4900" y="3926408"/>
            <a:ext cx="2001363" cy="282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22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E35957C-AEF5-5C4A-9480-57871E6BA3D8}"/>
              </a:ext>
            </a:extLst>
          </p:cNvPr>
          <p:cNvCxnSpPr>
            <a:cxnSpLocks/>
          </p:cNvCxnSpPr>
          <p:nvPr/>
        </p:nvCxnSpPr>
        <p:spPr>
          <a:xfrm flipH="1">
            <a:off x="5967043" y="0"/>
            <a:ext cx="3" cy="6779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5E2F92-657A-D74F-9F13-9551F325BC46}"/>
              </a:ext>
            </a:extLst>
          </p:cNvPr>
          <p:cNvCxnSpPr>
            <a:cxnSpLocks/>
          </p:cNvCxnSpPr>
          <p:nvPr/>
        </p:nvCxnSpPr>
        <p:spPr>
          <a:xfrm>
            <a:off x="0" y="3235569"/>
            <a:ext cx="59670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8C9B90D-5322-E24E-9881-8394703A10F2}"/>
              </a:ext>
            </a:extLst>
          </p:cNvPr>
          <p:cNvSpPr txBox="1"/>
          <p:nvPr/>
        </p:nvSpPr>
        <p:spPr>
          <a:xfrm>
            <a:off x="199292" y="164122"/>
            <a:ext cx="5310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Hypothyroidism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66F747-AF99-4041-B588-5A5E0AF8F206}"/>
              </a:ext>
            </a:extLst>
          </p:cNvPr>
          <p:cNvSpPr txBox="1"/>
          <p:nvPr/>
        </p:nvSpPr>
        <p:spPr>
          <a:xfrm>
            <a:off x="6307023" y="6463047"/>
            <a:ext cx="58849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Radioactive iodine (131 I), </a:t>
            </a:r>
            <a:r>
              <a:rPr lang="en-US" sz="900" dirty="0" err="1"/>
              <a:t>Thioamides</a:t>
            </a:r>
            <a:r>
              <a:rPr lang="en-US" sz="900" dirty="0"/>
              <a:t> (Methimazole, Propylthiouracil), Iodides (</a:t>
            </a:r>
            <a:r>
              <a:rPr lang="en-US" sz="900" dirty="0" err="1"/>
              <a:t>Lugol’s</a:t>
            </a:r>
            <a:r>
              <a:rPr lang="en-US" sz="900" dirty="0"/>
              <a:t> Solution, Potassium iodide)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8917E1-5C3F-C240-8B23-5E544512547F}"/>
              </a:ext>
            </a:extLst>
          </p:cNvPr>
          <p:cNvSpPr txBox="1"/>
          <p:nvPr/>
        </p:nvSpPr>
        <p:spPr>
          <a:xfrm>
            <a:off x="6224955" y="164121"/>
            <a:ext cx="5310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Hyperthyroidism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E228DF-3345-D648-A16B-69390EFFBB0B}"/>
              </a:ext>
            </a:extLst>
          </p:cNvPr>
          <p:cNvSpPr txBox="1"/>
          <p:nvPr/>
        </p:nvSpPr>
        <p:spPr>
          <a:xfrm>
            <a:off x="6060832" y="568197"/>
            <a:ext cx="320942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Thioamides</a:t>
            </a:r>
            <a:r>
              <a:rPr lang="en-US" sz="1200" dirty="0"/>
              <a:t>: </a:t>
            </a:r>
            <a:r>
              <a:rPr lang="en-US" sz="1200" dirty="0">
                <a:solidFill>
                  <a:srgbClr val="FF0000"/>
                </a:solidFill>
              </a:rPr>
              <a:t>Inhibits TPO-catalyzed reactions and blocks iodine </a:t>
            </a:r>
            <a:r>
              <a:rPr lang="en-US" sz="1200" dirty="0" err="1">
                <a:solidFill>
                  <a:srgbClr val="FF0000"/>
                </a:solidFill>
              </a:rPr>
              <a:t>organification</a:t>
            </a:r>
            <a:r>
              <a:rPr lang="en-US" sz="1200" dirty="0">
                <a:solidFill>
                  <a:srgbClr val="FF0000"/>
                </a:solidFill>
              </a:rPr>
              <a:t>—prevents binding to I to tyrosine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PTU: inhibits TPO and converts T4 </a:t>
            </a:r>
            <a:r>
              <a:rPr lang="en-US" sz="1200" dirty="0">
                <a:solidFill>
                  <a:srgbClr val="FF0000"/>
                </a:solidFill>
                <a:sym typeface="Wingdings" pitchFamily="2" charset="2"/>
              </a:rPr>
              <a:t> T3, so brings down levels faster</a:t>
            </a:r>
            <a:endParaRPr lang="en-US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CI: Methimazole: pregnancy; Propylthiouracil: higher risk of serious liver injury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AE: maculopapular rash, severe hepatitis, </a:t>
            </a:r>
            <a:r>
              <a:rPr lang="en-US" sz="1200" b="1" dirty="0">
                <a:solidFill>
                  <a:srgbClr val="FF0000"/>
                </a:solidFill>
              </a:rPr>
              <a:t>agranulocytosis</a:t>
            </a:r>
            <a:r>
              <a:rPr lang="en-US" sz="1200" dirty="0"/>
              <a:t>– all rapidly reversible</a:t>
            </a:r>
          </a:p>
          <a:p>
            <a:pPr lvl="1"/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Iodides: </a:t>
            </a:r>
            <a:r>
              <a:rPr lang="en-US" sz="1200" dirty="0">
                <a:solidFill>
                  <a:srgbClr val="FF0000"/>
                </a:solidFill>
              </a:rPr>
              <a:t>Blocks the release of T4 and T3 and inhibits iodine </a:t>
            </a:r>
            <a:r>
              <a:rPr lang="en-US" sz="1200" dirty="0" err="1">
                <a:solidFill>
                  <a:srgbClr val="FF0000"/>
                </a:solidFill>
              </a:rPr>
              <a:t>organification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Can be used preoperatively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Uses: must be given after </a:t>
            </a:r>
            <a:r>
              <a:rPr lang="en-US" sz="1200" dirty="0" err="1"/>
              <a:t>thioamine</a:t>
            </a:r>
            <a:r>
              <a:rPr lang="en-US" sz="1200" dirty="0"/>
              <a:t> to prevent iodine from being used, after radioactive iodine to normalize function, protect thyroid from radioactive iodine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Blocks for 2-8 weeks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u="sng" dirty="0"/>
              <a:t>Wolff-</a:t>
            </a:r>
            <a:r>
              <a:rPr lang="en-US" sz="1200" u="sng" dirty="0" err="1"/>
              <a:t>Chalkoff</a:t>
            </a:r>
            <a:r>
              <a:rPr lang="en-US" sz="1200" u="sng" dirty="0"/>
              <a:t> Effect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Radioactive iodine—treatment of thyrotoxicosis—</a:t>
            </a:r>
            <a:r>
              <a:rPr lang="en-US" sz="1200" dirty="0" err="1"/>
              <a:t>incorp</a:t>
            </a:r>
            <a:r>
              <a:rPr lang="en-US" sz="1200" dirty="0"/>
              <a:t> in storage follicles </a:t>
            </a:r>
            <a:r>
              <a:rPr lang="en-US" sz="1200" dirty="0">
                <a:solidFill>
                  <a:srgbClr val="FF0000"/>
                </a:solidFill>
              </a:rPr>
              <a:t>crosses placenta and excreted in breast milk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Thiocyanate and </a:t>
            </a:r>
            <a:r>
              <a:rPr lang="en-US" sz="1200" dirty="0" err="1"/>
              <a:t>Perchorate</a:t>
            </a:r>
            <a:r>
              <a:rPr lang="en-US" sz="1200" dirty="0"/>
              <a:t>—effectiveness is unpredictable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Others:</a:t>
            </a:r>
            <a:r>
              <a:rPr lang="en-US" sz="1200" dirty="0">
                <a:solidFill>
                  <a:srgbClr val="FF0000"/>
                </a:solidFill>
              </a:rPr>
              <a:t> inhibits peripheral conversion of T4 </a:t>
            </a:r>
            <a:r>
              <a:rPr lang="en-US" sz="1200" dirty="0">
                <a:solidFill>
                  <a:srgbClr val="FF0000"/>
                </a:solidFill>
                <a:sym typeface="Wingdings" pitchFamily="2" charset="2"/>
              </a:rPr>
              <a:t> T3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endParaRPr lang="en-US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Beta adrenergic blockers: propranolol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Glucocorticoids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Amidodarone</a:t>
            </a:r>
            <a:endParaRPr lang="en-US" sz="1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65261B-66FE-A44D-93A7-73350BFA088F}"/>
              </a:ext>
            </a:extLst>
          </p:cNvPr>
          <p:cNvSpPr/>
          <p:nvPr/>
        </p:nvSpPr>
        <p:spPr>
          <a:xfrm>
            <a:off x="1" y="621985"/>
            <a:ext cx="59670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Low T4, T3 and TSH (in primary or low in central)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Most commonly use Levothyroxine due to: cheap, long lasting but does have slow onset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Don’t give for weight loss: causes life threatening toxicities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Interactions with T4: </a:t>
            </a:r>
            <a:r>
              <a:rPr lang="en-US" sz="1200" dirty="0" err="1"/>
              <a:t>adrenergics</a:t>
            </a:r>
            <a:r>
              <a:rPr lang="en-US" sz="1200" dirty="0"/>
              <a:t>, cortisol (increased catabolism), Digoxin (increased </a:t>
            </a:r>
            <a:r>
              <a:rPr lang="en-US" sz="1200" dirty="0" err="1"/>
              <a:t>Vd</a:t>
            </a:r>
            <a:r>
              <a:rPr lang="en-US" sz="1200" dirty="0"/>
              <a:t> and renal clearance), insulin (hyperglycemia-–monitor serum glucose), warfarin (increased catabolism of clotting factors)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0D30EB-06BB-1748-AFFD-DDA7041035E5}"/>
              </a:ext>
            </a:extLst>
          </p:cNvPr>
          <p:cNvSpPr txBox="1"/>
          <p:nvPr/>
        </p:nvSpPr>
        <p:spPr>
          <a:xfrm>
            <a:off x="82063" y="2881626"/>
            <a:ext cx="42599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Levothyroxine</a:t>
            </a:r>
            <a:r>
              <a:rPr lang="en-US" sz="900" dirty="0"/>
              <a:t> (T4), </a:t>
            </a:r>
            <a:r>
              <a:rPr lang="en-US" sz="900" dirty="0" err="1"/>
              <a:t>Liothyroxine</a:t>
            </a:r>
            <a:r>
              <a:rPr lang="en-US" sz="900" dirty="0"/>
              <a:t> (T3), Liotrix (4T4:1T3), Thyroid USP (Armor) </a:t>
            </a:r>
            <a:endParaRPr lang="en-US" sz="8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5A5E900-5663-8445-B08D-43C4B6929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03" y="3370196"/>
            <a:ext cx="5300543" cy="348780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0750FD3-A1C5-5C42-AAF2-56A7CFBD6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6293" y="633836"/>
            <a:ext cx="2810949" cy="184962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0680F780-8522-A34C-8DB6-27567E913F39}"/>
              </a:ext>
            </a:extLst>
          </p:cNvPr>
          <p:cNvGrpSpPr/>
          <p:nvPr/>
        </p:nvGrpSpPr>
        <p:grpSpPr>
          <a:xfrm>
            <a:off x="10741838" y="1172371"/>
            <a:ext cx="109080" cy="112680"/>
            <a:chOff x="10741838" y="1172371"/>
            <a:chExt cx="109080" cy="11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C4F9385-AA36-C947-8D3F-49F187D6808D}"/>
                    </a:ext>
                  </a:extLst>
                </p14:cNvPr>
                <p14:cNvContentPartPr/>
                <p14:nvPr/>
              </p14:nvContentPartPr>
              <p14:xfrm>
                <a:off x="10756598" y="1172371"/>
                <a:ext cx="94320" cy="112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C4F9385-AA36-C947-8D3F-49F187D6808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752278" y="1168051"/>
                  <a:ext cx="1029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1032D2A-B209-8342-BA35-41FA5C386404}"/>
                    </a:ext>
                  </a:extLst>
                </p14:cNvPr>
                <p14:cNvContentPartPr/>
                <p14:nvPr/>
              </p14:nvContentPartPr>
              <p14:xfrm>
                <a:off x="10741838" y="1177771"/>
                <a:ext cx="88200" cy="102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1032D2A-B209-8342-BA35-41FA5C38640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737518" y="1173451"/>
                  <a:ext cx="9684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0C0F787-FC8C-7142-AA16-4B551F5085C0}"/>
              </a:ext>
            </a:extLst>
          </p:cNvPr>
          <p:cNvGrpSpPr/>
          <p:nvPr/>
        </p:nvGrpSpPr>
        <p:grpSpPr>
          <a:xfrm>
            <a:off x="11617718" y="1460371"/>
            <a:ext cx="134280" cy="136800"/>
            <a:chOff x="11617718" y="1460371"/>
            <a:chExt cx="134280" cy="13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830D636-7E0E-7346-9744-38B3DD2E5E90}"/>
                    </a:ext>
                  </a:extLst>
                </p14:cNvPr>
                <p14:cNvContentPartPr/>
                <p14:nvPr/>
              </p14:nvContentPartPr>
              <p14:xfrm>
                <a:off x="11639678" y="1465771"/>
                <a:ext cx="112320" cy="92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830D636-7E0E-7346-9744-38B3DD2E5E9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635358" y="1461451"/>
                  <a:ext cx="1209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184B8BF-F0C1-EE44-A7E0-11440A7EC581}"/>
                    </a:ext>
                  </a:extLst>
                </p14:cNvPr>
                <p14:cNvContentPartPr/>
                <p14:nvPr/>
              </p14:nvContentPartPr>
              <p14:xfrm>
                <a:off x="11617718" y="1460371"/>
                <a:ext cx="132840" cy="136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184B8BF-F0C1-EE44-A7E0-11440A7EC58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613398" y="1456051"/>
                  <a:ext cx="141480" cy="1454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3E4349D1-5F35-454A-BD50-CDADF620F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758" y="2590642"/>
            <a:ext cx="2915179" cy="191821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5886FC6-6EBA-E34A-B94E-6F877EC0412F}"/>
                  </a:ext>
                </a:extLst>
              </p14:cNvPr>
              <p14:cNvContentPartPr/>
              <p14:nvPr/>
            </p14:nvContentPartPr>
            <p14:xfrm>
              <a:off x="9345138" y="3090275"/>
              <a:ext cx="140040" cy="28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5886FC6-6EBA-E34A-B94E-6F877EC0412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336138" y="3081635"/>
                <a:ext cx="15768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B86478F-D6BC-CE43-8506-14D6E232BFAE}"/>
                  </a:ext>
                </a:extLst>
              </p14:cNvPr>
              <p14:cNvContentPartPr/>
              <p14:nvPr/>
            </p14:nvContentPartPr>
            <p14:xfrm>
              <a:off x="9877938" y="3068675"/>
              <a:ext cx="86400" cy="644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B86478F-D6BC-CE43-8506-14D6E232BFA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868938" y="3059675"/>
                <a:ext cx="10404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3EB55AD-F349-C144-B722-618D61F672A3}"/>
                  </a:ext>
                </a:extLst>
              </p14:cNvPr>
              <p14:cNvContentPartPr/>
              <p14:nvPr/>
            </p14:nvContentPartPr>
            <p14:xfrm>
              <a:off x="10330818" y="3066515"/>
              <a:ext cx="67320" cy="648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3EB55AD-F349-C144-B722-618D61F672A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321818" y="3057875"/>
                <a:ext cx="8496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5C1601C0-9559-5C48-8522-1472CDF5819F}"/>
                  </a:ext>
                </a:extLst>
              </p14:cNvPr>
              <p14:cNvContentPartPr/>
              <p14:nvPr/>
            </p14:nvContentPartPr>
            <p14:xfrm>
              <a:off x="11316498" y="3171635"/>
              <a:ext cx="45720" cy="770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5C1601C0-9559-5C48-8522-1472CDF5819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307498" y="3162635"/>
                <a:ext cx="6336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49F271A-0615-DC49-A417-6B5266914725}"/>
                  </a:ext>
                </a:extLst>
              </p14:cNvPr>
              <p14:cNvContentPartPr/>
              <p14:nvPr/>
            </p14:nvContentPartPr>
            <p14:xfrm>
              <a:off x="11475258" y="3768515"/>
              <a:ext cx="55800" cy="669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49F271A-0615-DC49-A417-6B526691472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466618" y="3759875"/>
                <a:ext cx="7344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A5E7BEC-643E-6E4A-A298-E579ED81DF36}"/>
                  </a:ext>
                </a:extLst>
              </p14:cNvPr>
              <p14:cNvContentPartPr/>
              <p14:nvPr/>
            </p14:nvContentPartPr>
            <p14:xfrm>
              <a:off x="9817458" y="3741875"/>
              <a:ext cx="59400" cy="964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A5E7BEC-643E-6E4A-A298-E579ED81DF3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808458" y="3732875"/>
                <a:ext cx="7704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E8F64CD-DC57-BB49-B46B-1F62CA0E7F9B}"/>
                  </a:ext>
                </a:extLst>
              </p14:cNvPr>
              <p14:cNvContentPartPr/>
              <p14:nvPr/>
            </p14:nvContentPartPr>
            <p14:xfrm>
              <a:off x="9254418" y="3812075"/>
              <a:ext cx="66240" cy="914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E8F64CD-DC57-BB49-B46B-1F62CA0E7F9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245418" y="3803075"/>
                <a:ext cx="83880" cy="109080"/>
              </a:xfrm>
              <a:prstGeom prst="rect">
                <a:avLst/>
              </a:prstGeom>
            </p:spPr>
          </p:pic>
        </mc:Fallback>
      </mc:AlternateContent>
      <p:pic>
        <p:nvPicPr>
          <p:cNvPr id="45" name="Picture 44">
            <a:extLst>
              <a:ext uri="{FF2B5EF4-FFF2-40B4-BE49-F238E27FC236}">
                <a16:creationId xmlns:a16="http://schemas.microsoft.com/office/drawing/2014/main" id="{9D9869C5-DADE-3940-9289-9A3BDF7C2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0576" y="4598224"/>
            <a:ext cx="2685730" cy="1767235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C4A4BD4C-C64B-874E-A392-23DD3001F1BC}"/>
              </a:ext>
            </a:extLst>
          </p:cNvPr>
          <p:cNvGrpSpPr/>
          <p:nvPr/>
        </p:nvGrpSpPr>
        <p:grpSpPr>
          <a:xfrm>
            <a:off x="9468783" y="5196340"/>
            <a:ext cx="325117" cy="225479"/>
            <a:chOff x="9468783" y="5196340"/>
            <a:chExt cx="325117" cy="22547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287DF4D-54FC-7148-93EA-A857746AE493}"/>
                    </a:ext>
                  </a:extLst>
                </p14:cNvPr>
                <p14:cNvContentPartPr/>
                <p14:nvPr/>
              </p14:nvContentPartPr>
              <p14:xfrm>
                <a:off x="9678700" y="5196340"/>
                <a:ext cx="115200" cy="141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287DF4D-54FC-7148-93EA-A857746AE49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669700" y="5187700"/>
                  <a:ext cx="1328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DACC409-268D-F44C-BD24-2C72BA11B094}"/>
                    </a:ext>
                  </a:extLst>
                </p14:cNvPr>
                <p14:cNvContentPartPr/>
                <p14:nvPr/>
              </p14:nvContentPartPr>
              <p14:xfrm>
                <a:off x="9658900" y="5305780"/>
                <a:ext cx="60120" cy="70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DACC409-268D-F44C-BD24-2C72BA11B09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649900" y="5297140"/>
                  <a:ext cx="777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9889730-21F3-AD41-97CA-7D49817E3741}"/>
                    </a:ext>
                  </a:extLst>
                </p14:cNvPr>
                <p14:cNvContentPartPr/>
                <p14:nvPr/>
              </p14:nvContentPartPr>
              <p14:xfrm>
                <a:off x="9468783" y="5318859"/>
                <a:ext cx="142920" cy="102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9889730-21F3-AD41-97CA-7D49817E374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459783" y="5310219"/>
                  <a:ext cx="1605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A0F25B2-8A53-7B49-A353-A707B27D1C31}"/>
                    </a:ext>
                  </a:extLst>
                </p14:cNvPr>
                <p14:cNvContentPartPr/>
                <p14:nvPr/>
              </p14:nvContentPartPr>
              <p14:xfrm>
                <a:off x="9621063" y="5302659"/>
                <a:ext cx="50760" cy="17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A0F25B2-8A53-7B49-A353-A707B27D1C3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612423" y="5293659"/>
                  <a:ext cx="68400" cy="3528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1D742C8-985A-EC48-87AA-4BD11AFE7008}"/>
              </a:ext>
            </a:extLst>
          </p:cNvPr>
          <p:cNvCxnSpPr>
            <a:cxnSpLocks/>
          </p:cNvCxnSpPr>
          <p:nvPr/>
        </p:nvCxnSpPr>
        <p:spPr>
          <a:xfrm>
            <a:off x="8862093" y="4790978"/>
            <a:ext cx="6230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BB83F90-597D-3141-92FB-532EBBEFCF55}"/>
              </a:ext>
            </a:extLst>
          </p:cNvPr>
          <p:cNvSpPr txBox="1"/>
          <p:nvPr/>
        </p:nvSpPr>
        <p:spPr>
          <a:xfrm>
            <a:off x="2497994" y="287372"/>
            <a:ext cx="3644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Cold intolerance, fatigue, constipation, hair loss, weight gain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5B2C277-A0FD-8C4A-96B8-6685B39D1BBB}"/>
              </a:ext>
            </a:extLst>
          </p:cNvPr>
          <p:cNvSpPr txBox="1"/>
          <p:nvPr/>
        </p:nvSpPr>
        <p:spPr>
          <a:xfrm>
            <a:off x="8578452" y="252769"/>
            <a:ext cx="3644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Heat intolerance, palpitations, insomnia, weight loss </a:t>
            </a:r>
          </a:p>
        </p:txBody>
      </p:sp>
    </p:spTree>
    <p:extLst>
      <p:ext uri="{BB962C8B-B14F-4D97-AF65-F5344CB8AC3E}">
        <p14:creationId xmlns:p14="http://schemas.microsoft.com/office/powerpoint/2010/main" val="270465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E35957C-AEF5-5C4A-9480-57871E6BA3D8}"/>
              </a:ext>
            </a:extLst>
          </p:cNvPr>
          <p:cNvCxnSpPr>
            <a:cxnSpLocks/>
          </p:cNvCxnSpPr>
          <p:nvPr/>
        </p:nvCxnSpPr>
        <p:spPr>
          <a:xfrm>
            <a:off x="5912616" y="0"/>
            <a:ext cx="46892" cy="6858000"/>
          </a:xfrm>
          <a:prstGeom prst="line">
            <a:avLst/>
          </a:prstGeom>
          <a:ln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5E2F92-657A-D74F-9F13-9551F325BC46}"/>
              </a:ext>
            </a:extLst>
          </p:cNvPr>
          <p:cNvCxnSpPr>
            <a:cxnSpLocks/>
          </p:cNvCxnSpPr>
          <p:nvPr/>
        </p:nvCxnSpPr>
        <p:spPr>
          <a:xfrm flipV="1">
            <a:off x="0" y="3211287"/>
            <a:ext cx="12192000" cy="20047"/>
          </a:xfrm>
          <a:prstGeom prst="line">
            <a:avLst/>
          </a:prstGeom>
          <a:ln>
            <a:solidFill>
              <a:srgbClr val="0432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8C9B90D-5322-E24E-9881-8394703A10F2}"/>
              </a:ext>
            </a:extLst>
          </p:cNvPr>
          <p:cNvSpPr txBox="1"/>
          <p:nvPr/>
        </p:nvSpPr>
        <p:spPr>
          <a:xfrm>
            <a:off x="90417" y="36590"/>
            <a:ext cx="5310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Corticosteroids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8917E1-5C3F-C240-8B23-5E544512547F}"/>
              </a:ext>
            </a:extLst>
          </p:cNvPr>
          <p:cNvSpPr txBox="1"/>
          <p:nvPr/>
        </p:nvSpPr>
        <p:spPr>
          <a:xfrm>
            <a:off x="6178063" y="-6084"/>
            <a:ext cx="2290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CRH Analog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647229-F1ED-4146-B1CB-BE920CAE61B4}"/>
              </a:ext>
            </a:extLst>
          </p:cNvPr>
          <p:cNvSpPr txBox="1"/>
          <p:nvPr/>
        </p:nvSpPr>
        <p:spPr>
          <a:xfrm>
            <a:off x="110411" y="492350"/>
            <a:ext cx="5723504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Zona glomerulosa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 salt</a:t>
            </a:r>
          </a:p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Zona fasciculata  sugar</a:t>
            </a:r>
          </a:p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Zona reticularis  sex </a:t>
            </a:r>
          </a:p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Medulla  Epi</a:t>
            </a:r>
          </a:p>
          <a:p>
            <a:endParaRPr lang="en-US" sz="1100" dirty="0">
              <a:solidFill>
                <a:schemeClr val="bg1">
                  <a:lumMod val="50000"/>
                </a:schemeClr>
              </a:solidFill>
              <a:sym typeface="Wingdings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ym typeface="Wingdings" pitchFamily="2" charset="2"/>
              </a:rPr>
              <a:t>Addison’s Disease: </a:t>
            </a:r>
            <a:r>
              <a:rPr lang="en-US" sz="1100" dirty="0">
                <a:solidFill>
                  <a:srgbClr val="FF0000"/>
                </a:solidFill>
                <a:sym typeface="Wingdings" pitchFamily="2" charset="2"/>
              </a:rPr>
              <a:t>dizziness, NV, weight loss, </a:t>
            </a:r>
            <a:r>
              <a:rPr lang="en-US" sz="1100" dirty="0">
                <a:solidFill>
                  <a:srgbClr val="FF0000"/>
                </a:solidFill>
              </a:rPr>
              <a:t> ↑ K</a:t>
            </a:r>
            <a:r>
              <a:rPr lang="en-US" sz="1100" baseline="30000" dirty="0">
                <a:solidFill>
                  <a:srgbClr val="FF0000"/>
                </a:solidFill>
              </a:rPr>
              <a:t>+</a:t>
            </a:r>
            <a:r>
              <a:rPr lang="en-US" sz="1100" dirty="0">
                <a:solidFill>
                  <a:srgbClr val="FF0000"/>
                </a:solidFill>
              </a:rPr>
              <a:t>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FF0000"/>
                </a:solidFill>
              </a:rPr>
              <a:t>Primary adrenal insufficiency– adrenal cortex is destroyed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FF0000"/>
                </a:solidFill>
              </a:rPr>
              <a:t>Secondary adrenal insufficiency-- ↓ ACTH--&gt; aldosterone doesn’t change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rgbClr val="FF0000"/>
                </a:solidFill>
              </a:rPr>
              <a:t>tx</a:t>
            </a:r>
            <a:r>
              <a:rPr lang="en-US" sz="1100" dirty="0">
                <a:solidFill>
                  <a:srgbClr val="FF0000"/>
                </a:solidFill>
              </a:rPr>
              <a:t>: hydrocortisone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  </a:t>
            </a:r>
            <a:r>
              <a:rPr lang="en-US" sz="1100" u="sng" dirty="0"/>
              <a:t>P</a:t>
            </a:r>
            <a:r>
              <a:rPr lang="en-US" sz="1100" dirty="0"/>
              <a:t>rednisone– safe in </a:t>
            </a:r>
            <a:r>
              <a:rPr lang="en-US" sz="1100" u="sng" dirty="0"/>
              <a:t>p</a:t>
            </a:r>
            <a:r>
              <a:rPr lang="en-US" sz="1100" dirty="0"/>
              <a:t>regnancy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ym typeface="Wingdings" pitchFamily="2" charset="2"/>
              </a:rPr>
              <a:t>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n-US" sz="1100" dirty="0">
                <a:sym typeface="Wingdings" pitchFamily="2" charset="2"/>
              </a:rPr>
              <a:t>Fludrocortisone– </a:t>
            </a:r>
            <a:r>
              <a:rPr lang="en-US" sz="1100" dirty="0">
                <a:solidFill>
                  <a:srgbClr val="FF0000"/>
                </a:solidFill>
                <a:sym typeface="Wingdings" pitchFamily="2" charset="2"/>
              </a:rPr>
              <a:t>glucocorticoid + mineralocorticoid activity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FF0000"/>
                </a:solidFill>
                <a:sym typeface="Wingdings" pitchFamily="2" charset="2"/>
              </a:rPr>
              <a:t>Reabsorbs Na</a:t>
            </a:r>
            <a:r>
              <a:rPr lang="en-US" sz="1100" baseline="30000" dirty="0">
                <a:solidFill>
                  <a:srgbClr val="FF0000"/>
                </a:solidFill>
                <a:sym typeface="Wingdings" pitchFamily="2" charset="2"/>
              </a:rPr>
              <a:t>+</a:t>
            </a:r>
            <a:r>
              <a:rPr lang="en-US" sz="1100" dirty="0">
                <a:solidFill>
                  <a:srgbClr val="FF0000"/>
                </a:solidFill>
                <a:sym typeface="Wingdings" pitchFamily="2" charset="2"/>
              </a:rPr>
              <a:t> and lose K</a:t>
            </a:r>
            <a:r>
              <a:rPr lang="en-US" sz="1100" baseline="30000" dirty="0">
                <a:solidFill>
                  <a:srgbClr val="FF0000"/>
                </a:solidFill>
                <a:sym typeface="Wingdings" pitchFamily="2" charset="2"/>
              </a:rPr>
              <a:t>+</a:t>
            </a:r>
            <a:r>
              <a:rPr lang="en-US" sz="1100" dirty="0">
                <a:solidFill>
                  <a:srgbClr val="FF0000"/>
                </a:solidFill>
                <a:sym typeface="Wingdings" pitchFamily="2" charset="2"/>
              </a:rPr>
              <a:t> from DCT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>
                <a:sym typeface="Wingdings" pitchFamily="2" charset="2"/>
              </a:rPr>
              <a:t>Tx: </a:t>
            </a:r>
            <a:r>
              <a:rPr lang="en-US" sz="1100" dirty="0">
                <a:solidFill>
                  <a:srgbClr val="FF0000"/>
                </a:solidFill>
                <a:sym typeface="Wingdings" pitchFamily="2" charset="2"/>
              </a:rPr>
              <a:t>hypoaldosteronism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ym typeface="Wingdings" pitchFamily="2" charset="2"/>
              </a:rPr>
              <a:t>Glucocorticoids– increase gluconeogenesis, protein catabolism and decrease insulin sensitivity, AB, inflammation, neoplasm </a:t>
            </a:r>
          </a:p>
          <a:p>
            <a:endParaRPr lang="en-US" sz="11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8B1C74E-3804-BA4A-B65B-869B804A588F}"/>
              </a:ext>
            </a:extLst>
          </p:cNvPr>
          <p:cNvSpPr/>
          <p:nvPr/>
        </p:nvSpPr>
        <p:spPr>
          <a:xfrm>
            <a:off x="5959508" y="576251"/>
            <a:ext cx="32710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Secreted by hypothalamus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4932593-6AFC-7341-91B9-8069CE0C4FE5}"/>
              </a:ext>
            </a:extLst>
          </p:cNvPr>
          <p:cNvSpPr txBox="1"/>
          <p:nvPr/>
        </p:nvSpPr>
        <p:spPr>
          <a:xfrm>
            <a:off x="90417" y="6557517"/>
            <a:ext cx="22792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Ketoconazole, metyrapone</a:t>
            </a:r>
            <a:endParaRPr lang="en-US" sz="800" dirty="0"/>
          </a:p>
        </p:txBody>
      </p:sp>
      <p:sp>
        <p:nvSpPr>
          <p:cNvPr id="47" name="5-Point Star 46">
            <a:extLst>
              <a:ext uri="{FF2B5EF4-FFF2-40B4-BE49-F238E27FC236}">
                <a16:creationId xmlns:a16="http://schemas.microsoft.com/office/drawing/2014/main" id="{69BAF111-812D-354C-AAF0-F5FC932947B3}"/>
              </a:ext>
            </a:extLst>
          </p:cNvPr>
          <p:cNvSpPr/>
          <p:nvPr/>
        </p:nvSpPr>
        <p:spPr>
          <a:xfrm>
            <a:off x="154613" y="1313375"/>
            <a:ext cx="136137" cy="205810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>
            <a:extLst>
              <a:ext uri="{FF2B5EF4-FFF2-40B4-BE49-F238E27FC236}">
                <a16:creationId xmlns:a16="http://schemas.microsoft.com/office/drawing/2014/main" id="{37429461-ED78-D04A-9AAC-613FFC33E529}"/>
              </a:ext>
            </a:extLst>
          </p:cNvPr>
          <p:cNvSpPr/>
          <p:nvPr/>
        </p:nvSpPr>
        <p:spPr>
          <a:xfrm>
            <a:off x="99228" y="3813669"/>
            <a:ext cx="191522" cy="235755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5-Point Star 94">
            <a:extLst>
              <a:ext uri="{FF2B5EF4-FFF2-40B4-BE49-F238E27FC236}">
                <a16:creationId xmlns:a16="http://schemas.microsoft.com/office/drawing/2014/main" id="{A7039DC9-2C22-8D46-B1E2-8E3A1E0E1601}"/>
              </a:ext>
            </a:extLst>
          </p:cNvPr>
          <p:cNvSpPr/>
          <p:nvPr/>
        </p:nvSpPr>
        <p:spPr>
          <a:xfrm>
            <a:off x="-609014" y="1778650"/>
            <a:ext cx="136137" cy="205810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0F0E028-17F2-4B49-9909-B71C41AC44E7}"/>
              </a:ext>
            </a:extLst>
          </p:cNvPr>
          <p:cNvSpPr txBox="1"/>
          <p:nvPr/>
        </p:nvSpPr>
        <p:spPr>
          <a:xfrm>
            <a:off x="90417" y="3352004"/>
            <a:ext cx="3313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Glucocorticoid Inhibitors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2B54C5D-9F32-7047-9F29-A99469EBA57B}"/>
              </a:ext>
            </a:extLst>
          </p:cNvPr>
          <p:cNvSpPr/>
          <p:nvPr/>
        </p:nvSpPr>
        <p:spPr>
          <a:xfrm>
            <a:off x="58634" y="3817277"/>
            <a:ext cx="57752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Cushing’s syndrome: </a:t>
            </a:r>
            <a:r>
              <a:rPr lang="en-US" sz="1200" dirty="0"/>
              <a:t>moon face, cardiac hypertrophy/HTN, buffalo hump, obesity, abdominal striae, amenorrhea, muscle weakness, skin ulcers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Can be due to excess of cortisol meds or prednisone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Metyrapone– inhibits 11-B-hydroxylase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Ketoconazole– inhibits all adrenal hormones</a:t>
            </a:r>
          </a:p>
          <a:p>
            <a:endParaRPr lang="en-US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636108-3360-0143-92C9-6BE08318E3B2}"/>
              </a:ext>
            </a:extLst>
          </p:cNvPr>
          <p:cNvSpPr/>
          <p:nvPr/>
        </p:nvSpPr>
        <p:spPr>
          <a:xfrm>
            <a:off x="58634" y="3028442"/>
            <a:ext cx="57084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ym typeface="Wingdings" pitchFamily="2" charset="2"/>
              </a:rPr>
              <a:t>Prednisone, Prednisolone, Hydrocortisone, Dexamethasone, Fludrocortisone </a:t>
            </a:r>
            <a:endParaRPr lang="en-US" sz="9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2295A8-73FF-DC4B-AE10-85860887D8BF}"/>
              </a:ext>
            </a:extLst>
          </p:cNvPr>
          <p:cNvSpPr/>
          <p:nvPr/>
        </p:nvSpPr>
        <p:spPr>
          <a:xfrm>
            <a:off x="5999447" y="2980804"/>
            <a:ext cx="245086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err="1"/>
              <a:t>Cortecorelin</a:t>
            </a:r>
            <a:endParaRPr lang="en-US" sz="9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7D0CCD-F946-764A-B6A4-FC284264BD80}"/>
              </a:ext>
            </a:extLst>
          </p:cNvPr>
          <p:cNvSpPr txBox="1"/>
          <p:nvPr/>
        </p:nvSpPr>
        <p:spPr>
          <a:xfrm>
            <a:off x="6105090" y="3352004"/>
            <a:ext cx="3470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Aldosterone Antagonists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C44C64-6D7B-454B-98C3-5E8E9ABE378F}"/>
              </a:ext>
            </a:extLst>
          </p:cNvPr>
          <p:cNvSpPr/>
          <p:nvPr/>
        </p:nvSpPr>
        <p:spPr>
          <a:xfrm>
            <a:off x="6055904" y="6606085"/>
            <a:ext cx="210020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Spironolactone, eplerenone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07B48F-A63C-3844-A6EB-B9AEF0A01C82}"/>
              </a:ext>
            </a:extLst>
          </p:cNvPr>
          <p:cNvSpPr txBox="1"/>
          <p:nvPr/>
        </p:nvSpPr>
        <p:spPr>
          <a:xfrm>
            <a:off x="1860324" y="477561"/>
            <a:ext cx="356147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432FF"/>
                </a:solidFill>
              </a:rPr>
              <a:t>AE: </a:t>
            </a:r>
          </a:p>
          <a:p>
            <a:r>
              <a:rPr lang="en-US" sz="1100" u="sng" dirty="0"/>
              <a:t>Short-term: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FF0000"/>
                </a:solidFill>
              </a:rPr>
              <a:t>Hyperglycemia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FF0000"/>
                </a:solidFill>
              </a:rPr>
              <a:t>Infection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FF0000"/>
                </a:solidFill>
              </a:rPr>
              <a:t>Decreased wound healing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192F65B-CDAE-B64A-A2DA-9676926443EA}"/>
              </a:ext>
            </a:extLst>
          </p:cNvPr>
          <p:cNvSpPr/>
          <p:nvPr/>
        </p:nvSpPr>
        <p:spPr>
          <a:xfrm>
            <a:off x="6031724" y="3879013"/>
            <a:ext cx="580467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Use: </a:t>
            </a:r>
            <a:r>
              <a:rPr lang="en-US" sz="1200" dirty="0">
                <a:solidFill>
                  <a:srgbClr val="FF0000"/>
                </a:solidFill>
              </a:rPr>
              <a:t>edema d/t increased aldosterone, primary aldosterone, CHF, hypokalemia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ADE: </a:t>
            </a:r>
            <a:r>
              <a:rPr lang="en-US" sz="1200" dirty="0">
                <a:solidFill>
                  <a:srgbClr val="FF0000"/>
                </a:solidFill>
              </a:rPr>
              <a:t>hyperkalemia, gynecomastia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Mineralocorticoid– aldosterone--  ↑Na</a:t>
            </a:r>
            <a:r>
              <a:rPr lang="en-US" sz="1200" baseline="30000" dirty="0"/>
              <a:t>+</a:t>
            </a:r>
            <a:r>
              <a:rPr lang="en-US" sz="1200" dirty="0"/>
              <a:t>/H</a:t>
            </a:r>
            <a:r>
              <a:rPr lang="en-US" sz="1200" baseline="-25000" dirty="0"/>
              <a:t>2</a:t>
            </a:r>
            <a:r>
              <a:rPr lang="en-US" sz="1200" dirty="0"/>
              <a:t>O retention, ↓ K</a:t>
            </a:r>
            <a:r>
              <a:rPr lang="en-US" sz="1200" baseline="30000" dirty="0"/>
              <a:t>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Spironolactone– androgen receptor antagonist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3A14784-0F76-F34B-847D-0FA73CDFA5F9}"/>
              </a:ext>
            </a:extLst>
          </p:cNvPr>
          <p:cNvSpPr txBox="1"/>
          <p:nvPr/>
        </p:nvSpPr>
        <p:spPr>
          <a:xfrm>
            <a:off x="3716726" y="664580"/>
            <a:ext cx="2208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u="sng" dirty="0"/>
              <a:t>Long-term: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FF0000"/>
                </a:solidFill>
              </a:rPr>
              <a:t>Osteoporosis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FF0000"/>
                </a:solidFill>
              </a:rPr>
              <a:t>Addison’s crisis with withdrawal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FF0000"/>
                </a:solidFill>
              </a:rPr>
              <a:t>Cushing’s: Fat redistribution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5C36BE6-2856-084E-98B8-9E493A4B5602}"/>
              </a:ext>
            </a:extLst>
          </p:cNvPr>
          <p:cNvSpPr/>
          <p:nvPr/>
        </p:nvSpPr>
        <p:spPr>
          <a:xfrm>
            <a:off x="9607944" y="610053"/>
            <a:ext cx="32710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CRH stimulates ACTH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40FCC3E-6075-3847-8849-F23B8BAA1129}"/>
              </a:ext>
            </a:extLst>
          </p:cNvPr>
          <p:cNvSpPr txBox="1"/>
          <p:nvPr/>
        </p:nvSpPr>
        <p:spPr>
          <a:xfrm>
            <a:off x="9607944" y="-6084"/>
            <a:ext cx="2290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ACTH Analog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F32A2EC-EB49-144C-9F55-6923B6B9AFEC}"/>
              </a:ext>
            </a:extLst>
          </p:cNvPr>
          <p:cNvCxnSpPr>
            <a:cxnSpLocks/>
          </p:cNvCxnSpPr>
          <p:nvPr/>
        </p:nvCxnSpPr>
        <p:spPr>
          <a:xfrm>
            <a:off x="8999586" y="36590"/>
            <a:ext cx="18214" cy="3174697"/>
          </a:xfrm>
          <a:prstGeom prst="line">
            <a:avLst/>
          </a:prstGeom>
          <a:ln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7D6C821D-03C6-FB43-80F2-7705A4E3DE1D}"/>
              </a:ext>
            </a:extLst>
          </p:cNvPr>
          <p:cNvSpPr/>
          <p:nvPr/>
        </p:nvSpPr>
        <p:spPr>
          <a:xfrm>
            <a:off x="9230566" y="2934453"/>
            <a:ext cx="245086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err="1"/>
              <a:t>Cortrosyn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238139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A85A04-FFD2-3645-BDEC-02E793E6C86C}"/>
              </a:ext>
            </a:extLst>
          </p:cNvPr>
          <p:cNvCxnSpPr>
            <a:cxnSpLocks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BE4DAD0-0DF0-BC4A-9710-D19C50792B2F}"/>
              </a:ext>
            </a:extLst>
          </p:cNvPr>
          <p:cNvCxnSpPr/>
          <p:nvPr/>
        </p:nvCxnSpPr>
        <p:spPr>
          <a:xfrm>
            <a:off x="-6709" y="3367940"/>
            <a:ext cx="12192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5DDB701-DE0F-4A41-8E14-9B547637F25D}"/>
              </a:ext>
            </a:extLst>
          </p:cNvPr>
          <p:cNvSpPr/>
          <p:nvPr/>
        </p:nvSpPr>
        <p:spPr>
          <a:xfrm>
            <a:off x="133581" y="3963907"/>
            <a:ext cx="2633369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 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FSH stimulates growth of ovarian follicles and induces LH receptor expression and </a:t>
            </a:r>
            <a:r>
              <a:rPr lang="en-US" sz="1050" u="sng" dirty="0">
                <a:solidFill>
                  <a:schemeClr val="bg1">
                    <a:lumMod val="50000"/>
                  </a:schemeClr>
                </a:solidFill>
              </a:rPr>
              <a:t>induces aromatase expression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AE: </a:t>
            </a:r>
            <a:r>
              <a:rPr lang="en-US" sz="1050" b="1" dirty="0">
                <a:solidFill>
                  <a:schemeClr val="bg1">
                    <a:lumMod val="50000"/>
                  </a:schemeClr>
                </a:solidFill>
              </a:rPr>
              <a:t>increased risk of fracture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, testosterone increase, no risk of endometrial CA (contrasted with SERM because SERM is short so no bone loss and is an agonist in endometrium so can increase risk of CA; BOTH are GnRH antagonist)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1E3690-B3DF-B547-8425-875C2AD2A4B9}"/>
              </a:ext>
            </a:extLst>
          </p:cNvPr>
          <p:cNvSpPr txBox="1"/>
          <p:nvPr/>
        </p:nvSpPr>
        <p:spPr>
          <a:xfrm>
            <a:off x="143161" y="3428987"/>
            <a:ext cx="2896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Aromatase inhibitors: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45E7F5-44D0-704D-A817-3E0F600FC310}"/>
              </a:ext>
            </a:extLst>
          </p:cNvPr>
          <p:cNvSpPr txBox="1"/>
          <p:nvPr/>
        </p:nvSpPr>
        <p:spPr>
          <a:xfrm>
            <a:off x="2975103" y="6630383"/>
            <a:ext cx="16426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Fina</a:t>
            </a:r>
            <a:r>
              <a:rPr lang="en-US" sz="900" u="sng" dirty="0"/>
              <a:t>steride</a:t>
            </a:r>
            <a:r>
              <a:rPr lang="en-US" sz="900" dirty="0"/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1014A7-D9E3-1447-83BC-425C0746B94B}"/>
              </a:ext>
            </a:extLst>
          </p:cNvPr>
          <p:cNvSpPr txBox="1"/>
          <p:nvPr/>
        </p:nvSpPr>
        <p:spPr>
          <a:xfrm>
            <a:off x="6366277" y="30033"/>
            <a:ext cx="2364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GnRH agonists: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2F1B563-85FD-994D-A52A-0AE8730D1535}"/>
              </a:ext>
            </a:extLst>
          </p:cNvPr>
          <p:cNvSpPr txBox="1"/>
          <p:nvPr/>
        </p:nvSpPr>
        <p:spPr>
          <a:xfrm>
            <a:off x="3035576" y="5228385"/>
            <a:ext cx="3045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45200"/>
                </a:solidFill>
              </a:rPr>
              <a:t>5-alpha reductase antagonist: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3815D6E-C96B-0642-BB26-92299D4393DF}"/>
              </a:ext>
            </a:extLst>
          </p:cNvPr>
          <p:cNvSpPr/>
          <p:nvPr/>
        </p:nvSpPr>
        <p:spPr>
          <a:xfrm>
            <a:off x="3161533" y="5551685"/>
            <a:ext cx="30452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Blocks androgens, </a:t>
            </a:r>
            <a:r>
              <a:rPr lang="en-US" sz="1000" dirty="0">
                <a:solidFill>
                  <a:srgbClr val="FF0000"/>
                </a:solidFill>
              </a:rPr>
              <a:t>DHT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Helps with hair loss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rgbClr val="FF0000"/>
                </a:solidFill>
              </a:rPr>
              <a:t>Risk of harm to exposed fetus (via semen or transdermal)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rgbClr val="FF0000"/>
                </a:solidFill>
              </a:rPr>
              <a:t>Pregnant women should NOT handle these tablets! 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b="1" u="sng" dirty="0">
                <a:solidFill>
                  <a:schemeClr val="bg1">
                    <a:lumMod val="50000"/>
                  </a:schemeClr>
                </a:solidFill>
              </a:rPr>
              <a:t>pseudohermaphrodite XY fetus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833529-1E55-4545-A102-C24F5E12C956}"/>
              </a:ext>
            </a:extLst>
          </p:cNvPr>
          <p:cNvSpPr txBox="1"/>
          <p:nvPr/>
        </p:nvSpPr>
        <p:spPr>
          <a:xfrm>
            <a:off x="6118942" y="1620786"/>
            <a:ext cx="2576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Leuprolide sustained release (Lupron depot) </a:t>
            </a:r>
          </a:p>
        </p:txBody>
      </p:sp>
      <p:sp>
        <p:nvSpPr>
          <p:cNvPr id="16" name="5-Point Star 15">
            <a:extLst>
              <a:ext uri="{FF2B5EF4-FFF2-40B4-BE49-F238E27FC236}">
                <a16:creationId xmlns:a16="http://schemas.microsoft.com/office/drawing/2014/main" id="{95185142-6F9E-FD4E-AF87-0709DF947B07}"/>
              </a:ext>
            </a:extLst>
          </p:cNvPr>
          <p:cNvSpPr/>
          <p:nvPr/>
        </p:nvSpPr>
        <p:spPr>
          <a:xfrm>
            <a:off x="6099978" y="4642169"/>
            <a:ext cx="255495" cy="242047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D943B7-AC20-7348-B651-1381AC864759}"/>
              </a:ext>
            </a:extLst>
          </p:cNvPr>
          <p:cNvSpPr txBox="1"/>
          <p:nvPr/>
        </p:nvSpPr>
        <p:spPr>
          <a:xfrm>
            <a:off x="9057893" y="6564269"/>
            <a:ext cx="30330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Raloxifene, clomiphene, </a:t>
            </a:r>
            <a:r>
              <a:rPr lang="en-US" sz="900" dirty="0">
                <a:solidFill>
                  <a:srgbClr val="FF0000"/>
                </a:solidFill>
              </a:rPr>
              <a:t>tamoxifen </a:t>
            </a:r>
            <a:r>
              <a:rPr lang="en-US" sz="900" dirty="0"/>
              <a:t> </a:t>
            </a:r>
          </a:p>
        </p:txBody>
      </p:sp>
      <p:sp>
        <p:nvSpPr>
          <p:cNvPr id="22" name="5-Point Star 21">
            <a:extLst>
              <a:ext uri="{FF2B5EF4-FFF2-40B4-BE49-F238E27FC236}">
                <a16:creationId xmlns:a16="http://schemas.microsoft.com/office/drawing/2014/main" id="{92100388-539A-C54E-9F1A-501B82A68ABA}"/>
              </a:ext>
            </a:extLst>
          </p:cNvPr>
          <p:cNvSpPr/>
          <p:nvPr/>
        </p:nvSpPr>
        <p:spPr>
          <a:xfrm>
            <a:off x="3142204" y="5915234"/>
            <a:ext cx="255495" cy="242047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F9877-DD40-CF4F-9916-5A96BCEFA42E}"/>
              </a:ext>
            </a:extLst>
          </p:cNvPr>
          <p:cNvSpPr txBox="1"/>
          <p:nvPr/>
        </p:nvSpPr>
        <p:spPr>
          <a:xfrm>
            <a:off x="1" y="6589745"/>
            <a:ext cx="29444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Anastrozole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1421CC6-9B13-C14B-916E-35BE8C82ECA7}"/>
              </a:ext>
            </a:extLst>
          </p:cNvPr>
          <p:cNvCxnSpPr>
            <a:cxnSpLocks/>
          </p:cNvCxnSpPr>
          <p:nvPr/>
        </p:nvCxnSpPr>
        <p:spPr>
          <a:xfrm>
            <a:off x="3039300" y="3367940"/>
            <a:ext cx="0" cy="349006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F7AF3C5-AFD6-C04D-B09D-A48689448F26}"/>
              </a:ext>
            </a:extLst>
          </p:cNvPr>
          <p:cNvSpPr txBox="1"/>
          <p:nvPr/>
        </p:nvSpPr>
        <p:spPr>
          <a:xfrm>
            <a:off x="3193152" y="3446771"/>
            <a:ext cx="2896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45200"/>
                </a:solidFill>
              </a:rPr>
              <a:t>Testosterone Antagonist: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73229A-51CF-7D4E-BB63-DA5EC4F5651D}"/>
              </a:ext>
            </a:extLst>
          </p:cNvPr>
          <p:cNvSpPr txBox="1"/>
          <p:nvPr/>
        </p:nvSpPr>
        <p:spPr>
          <a:xfrm>
            <a:off x="3083269" y="4997554"/>
            <a:ext cx="28440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F</a:t>
            </a:r>
            <a:r>
              <a:rPr lang="en-US" sz="900" u="sng" dirty="0"/>
              <a:t>lutamide</a:t>
            </a:r>
            <a:r>
              <a:rPr lang="en-US" sz="900" dirty="0"/>
              <a:t>, bica</a:t>
            </a:r>
            <a:r>
              <a:rPr lang="en-US" sz="900" u="sng" dirty="0"/>
              <a:t>lutamide</a:t>
            </a:r>
            <a:r>
              <a:rPr lang="en-US" sz="900" dirty="0"/>
              <a:t>, </a:t>
            </a:r>
            <a:r>
              <a:rPr lang="en-US" sz="900" dirty="0" err="1"/>
              <a:t>n</a:t>
            </a:r>
            <a:r>
              <a:rPr lang="en-US" sz="900" u="sng" dirty="0" err="1"/>
              <a:t>ilutamide</a:t>
            </a:r>
            <a:r>
              <a:rPr lang="en-US" sz="900" dirty="0"/>
              <a:t>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94FD9DA-3B8F-CC49-9F82-B14C897740A0}"/>
              </a:ext>
            </a:extLst>
          </p:cNvPr>
          <p:cNvSpPr/>
          <p:nvPr/>
        </p:nvSpPr>
        <p:spPr>
          <a:xfrm>
            <a:off x="3146789" y="3777676"/>
            <a:ext cx="2993620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Prevent “flare” from leuprolide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FF0000"/>
                </a:solidFill>
              </a:rPr>
              <a:t>Treats: prostate CA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FF0000"/>
                </a:solidFill>
              </a:rPr>
              <a:t>Testosterone flare = rise in testosterone d/t increased LH: initiation of LHRH agonist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FF0000"/>
                </a:solidFill>
              </a:rPr>
              <a:t>Small tumor growth during metastasis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FF0000"/>
                </a:solidFill>
              </a:rPr>
              <a:t>CV crisis</a:t>
            </a:r>
          </a:p>
        </p:txBody>
      </p:sp>
      <p:sp>
        <p:nvSpPr>
          <p:cNvPr id="20" name="5-Point Star 19">
            <a:extLst>
              <a:ext uri="{FF2B5EF4-FFF2-40B4-BE49-F238E27FC236}">
                <a16:creationId xmlns:a16="http://schemas.microsoft.com/office/drawing/2014/main" id="{31B53A8D-8AC6-304D-BB77-9403A2A48322}"/>
              </a:ext>
            </a:extLst>
          </p:cNvPr>
          <p:cNvSpPr/>
          <p:nvPr/>
        </p:nvSpPr>
        <p:spPr>
          <a:xfrm>
            <a:off x="6220361" y="1182299"/>
            <a:ext cx="255495" cy="242047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315ADC5-7366-224A-A3A4-82919944DA0F}"/>
              </a:ext>
            </a:extLst>
          </p:cNvPr>
          <p:cNvCxnSpPr>
            <a:cxnSpLocks/>
          </p:cNvCxnSpPr>
          <p:nvPr/>
        </p:nvCxnSpPr>
        <p:spPr>
          <a:xfrm>
            <a:off x="9041171" y="70754"/>
            <a:ext cx="0" cy="678724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11D4F93-A88A-5649-8C2D-6343A6B3062D}"/>
              </a:ext>
            </a:extLst>
          </p:cNvPr>
          <p:cNvSpPr txBox="1"/>
          <p:nvPr/>
        </p:nvSpPr>
        <p:spPr>
          <a:xfrm>
            <a:off x="9088865" y="3427564"/>
            <a:ext cx="2643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SERM (partial agonist) :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6AD28EA-5694-9743-9253-A04360811ED4}"/>
              </a:ext>
            </a:extLst>
          </p:cNvPr>
          <p:cNvSpPr/>
          <p:nvPr/>
        </p:nvSpPr>
        <p:spPr>
          <a:xfrm>
            <a:off x="9128489" y="3768733"/>
            <a:ext cx="3144119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Clomiphene– follicular growth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Ospemifene– dyspareunia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Raloxifene– </a:t>
            </a:r>
            <a:r>
              <a:rPr lang="en-US" sz="1050" dirty="0">
                <a:solidFill>
                  <a:srgbClr val="FF0000"/>
                </a:solidFill>
              </a:rPr>
              <a:t>prevent (not treat) breast CA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FF0000"/>
                </a:solidFill>
              </a:rPr>
              <a:t>Ex. Mother has B. CA but patient doesn’t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Tamoxifen– </a:t>
            </a:r>
            <a:r>
              <a:rPr lang="en-US" sz="1050" dirty="0">
                <a:solidFill>
                  <a:srgbClr val="FF0000"/>
                </a:solidFill>
              </a:rPr>
              <a:t>receptor antagonist– breast agonist in endometrium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/>
              <a:t>ADE: </a:t>
            </a:r>
            <a:r>
              <a:rPr lang="en-US" sz="1050" dirty="0">
                <a:solidFill>
                  <a:srgbClr val="FF0000"/>
                </a:solidFill>
              </a:rPr>
              <a:t>endometrial CA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/>
              <a:t>Activated by 2D6 (SSRI inhibits this)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/>
              <a:t>Prevents osteoporosis in B. CA </a:t>
            </a:r>
          </a:p>
        </p:txBody>
      </p:sp>
      <p:sp>
        <p:nvSpPr>
          <p:cNvPr id="39" name="5-Point Star 38">
            <a:extLst>
              <a:ext uri="{FF2B5EF4-FFF2-40B4-BE49-F238E27FC236}">
                <a16:creationId xmlns:a16="http://schemas.microsoft.com/office/drawing/2014/main" id="{B767FCA0-3F99-074A-B6DA-E66F952580FD}"/>
              </a:ext>
            </a:extLst>
          </p:cNvPr>
          <p:cNvSpPr/>
          <p:nvPr/>
        </p:nvSpPr>
        <p:spPr>
          <a:xfrm>
            <a:off x="8997203" y="1041969"/>
            <a:ext cx="255495" cy="242047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399C3DC-65D8-D14C-ACA0-6FA3C8AD199D}"/>
              </a:ext>
            </a:extLst>
          </p:cNvPr>
          <p:cNvSpPr txBox="1"/>
          <p:nvPr/>
        </p:nvSpPr>
        <p:spPr>
          <a:xfrm>
            <a:off x="68029" y="70754"/>
            <a:ext cx="3577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HPG axis: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B74811F-D189-BA48-BB13-352D079DD9A4}"/>
              </a:ext>
            </a:extLst>
          </p:cNvPr>
          <p:cNvSpPr/>
          <p:nvPr/>
        </p:nvSpPr>
        <p:spPr>
          <a:xfrm>
            <a:off x="-2927" y="491698"/>
            <a:ext cx="3154020" cy="3162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u="sng" dirty="0"/>
              <a:t>L</a:t>
            </a:r>
            <a:r>
              <a:rPr lang="en-US" sz="1050" dirty="0"/>
              <a:t>H action: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/>
              <a:t>Male: LH acts on</a:t>
            </a:r>
            <a:r>
              <a:rPr lang="en-US" sz="1050" u="sng" dirty="0"/>
              <a:t> L</a:t>
            </a:r>
            <a:r>
              <a:rPr lang="en-US" sz="1050" dirty="0"/>
              <a:t>eydig cells of testes responsible for producing testosterone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/>
              <a:t>Female: LH induces ovulation and facilitates the production of progesterone by corpus luteum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F</a:t>
            </a:r>
            <a:r>
              <a:rPr lang="en-US" sz="1050" u="sng" dirty="0"/>
              <a:t>S</a:t>
            </a:r>
            <a:r>
              <a:rPr lang="en-US" sz="1050" dirty="0"/>
              <a:t>H actions: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/>
              <a:t>Male: acts on testis and</a:t>
            </a:r>
            <a:r>
              <a:rPr lang="en-US" sz="1050" u="sng" dirty="0"/>
              <a:t> S</a:t>
            </a:r>
            <a:r>
              <a:rPr lang="en-US" sz="1050" dirty="0"/>
              <a:t>ertoli cells, where </a:t>
            </a:r>
            <a:r>
              <a:rPr lang="en-US" sz="1050" u="sng" dirty="0"/>
              <a:t>s</a:t>
            </a:r>
            <a:r>
              <a:rPr lang="en-US" sz="1050" dirty="0"/>
              <a:t>perm develops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/>
              <a:t>Female: maturation of ovarian follicles during first part of menstrual cycle and production of estrogen by the ovary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GnRH stimulates gonadotropin release by hypothalamus </a:t>
            </a:r>
            <a:r>
              <a:rPr lang="en-US" sz="1050" dirty="0">
                <a:sym typeface="Wingdings" pitchFamily="2" charset="2"/>
              </a:rPr>
              <a:t> increase LH and FSH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ym typeface="Wingdings" pitchFamily="2" charset="2"/>
              </a:rPr>
              <a:t>Sustained non-pulsatile administration of GNRH or GnRH analogs  inhibits release of FSH or LH by pituitary in women/men results in hypogonadism </a:t>
            </a:r>
            <a:endParaRPr lang="en-US" sz="1050" dirty="0">
              <a:solidFill>
                <a:srgbClr val="FF0000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50" dirty="0"/>
          </a:p>
        </p:txBody>
      </p:sp>
      <p:pic>
        <p:nvPicPr>
          <p:cNvPr id="43" name="Picture 4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C85B80B-4412-AB44-A55A-62A35C3B0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860" y="70754"/>
            <a:ext cx="2656515" cy="2589411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46670F5C-7CCA-AC4D-ABB6-F64671A04F7C}"/>
              </a:ext>
            </a:extLst>
          </p:cNvPr>
          <p:cNvSpPr/>
          <p:nvPr/>
        </p:nvSpPr>
        <p:spPr>
          <a:xfrm>
            <a:off x="6049264" y="460809"/>
            <a:ext cx="29045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Ovulation stimulation </a:t>
            </a:r>
            <a:r>
              <a:rPr lang="en-US" sz="1050" dirty="0">
                <a:sym typeface="Wingdings" pitchFamily="2" charset="2"/>
              </a:rPr>
              <a:t> IVF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ym typeface="Wingdings" pitchFamily="2" charset="2"/>
              </a:rPr>
              <a:t>Sustains  OFF- GnRH with </a:t>
            </a:r>
            <a:r>
              <a:rPr lang="en-US" sz="1050" b="1" dirty="0">
                <a:solidFill>
                  <a:srgbClr val="FF0000"/>
                </a:solidFill>
                <a:sym typeface="Wingdings" pitchFamily="2" charset="2"/>
              </a:rPr>
              <a:t>initial flare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ym typeface="Wingdings" pitchFamily="2" charset="2"/>
              </a:rPr>
              <a:t>ADE: hot flashes, gynecomastia, venous thromboembolism </a:t>
            </a:r>
            <a:endParaRPr lang="en-US" sz="105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972EDAC-F7EE-164C-8165-809521B5245F}"/>
              </a:ext>
            </a:extLst>
          </p:cNvPr>
          <p:cNvSpPr txBox="1"/>
          <p:nvPr/>
        </p:nvSpPr>
        <p:spPr>
          <a:xfrm>
            <a:off x="6260030" y="1864511"/>
            <a:ext cx="2364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GnRH antagonist: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17D2FCF-A14F-1E40-A507-4812B88D1E8F}"/>
              </a:ext>
            </a:extLst>
          </p:cNvPr>
          <p:cNvSpPr/>
          <p:nvPr/>
        </p:nvSpPr>
        <p:spPr>
          <a:xfrm>
            <a:off x="6108415" y="2312103"/>
            <a:ext cx="290459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No flare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Treats: prostate CA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8FF3DA9-5BFC-D641-819B-ED622D43933C}"/>
              </a:ext>
            </a:extLst>
          </p:cNvPr>
          <p:cNvSpPr txBox="1"/>
          <p:nvPr/>
        </p:nvSpPr>
        <p:spPr>
          <a:xfrm>
            <a:off x="6104813" y="3056625"/>
            <a:ext cx="2576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Dega</a:t>
            </a:r>
            <a:r>
              <a:rPr lang="en-US" sz="900" u="sng" dirty="0" err="1"/>
              <a:t>relix</a:t>
            </a:r>
            <a:endParaRPr lang="en-US" sz="9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4842B3B-53B3-9A44-B31E-72F0E3B7E138}"/>
              </a:ext>
            </a:extLst>
          </p:cNvPr>
          <p:cNvSpPr/>
          <p:nvPr/>
        </p:nvSpPr>
        <p:spPr>
          <a:xfrm>
            <a:off x="6290184" y="1178390"/>
            <a:ext cx="290459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FF0000"/>
                </a:solidFill>
              </a:rPr>
              <a:t>GnRH– pulsatile- ↑ LH/FSH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FF0000"/>
                </a:solidFill>
              </a:rPr>
              <a:t>Continuous-- ↓ LH/FSH 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62F2E19-0241-E846-B67C-18C0FB329F3A}"/>
              </a:ext>
            </a:extLst>
          </p:cNvPr>
          <p:cNvSpPr txBox="1"/>
          <p:nvPr/>
        </p:nvSpPr>
        <p:spPr>
          <a:xfrm>
            <a:off x="9867899" y="49973"/>
            <a:ext cx="2181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Estrogen: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531EAA-1B2D-C741-A9C9-284209512A9F}"/>
              </a:ext>
            </a:extLst>
          </p:cNvPr>
          <p:cNvSpPr/>
          <p:nvPr/>
        </p:nvSpPr>
        <p:spPr>
          <a:xfrm>
            <a:off x="9055300" y="387489"/>
            <a:ext cx="32471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FF0000"/>
                </a:solidFill>
              </a:rPr>
              <a:t>Hepatic– prothrombic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FF0000"/>
                </a:solidFill>
              </a:rPr>
              <a:t>Pregnancy– category 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FF0000"/>
                </a:solidFill>
              </a:rPr>
              <a:t>Uterine neoplasm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rgbClr val="FF0000"/>
                </a:solidFill>
              </a:rPr>
              <a:t>Boxed warning</a:t>
            </a:r>
            <a:r>
              <a:rPr lang="en-US" sz="1050" dirty="0">
                <a:solidFill>
                  <a:srgbClr val="FF0000"/>
                </a:solidFill>
              </a:rPr>
              <a:t>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FF0000"/>
                </a:solidFill>
              </a:rPr>
              <a:t>Estrogen should </a:t>
            </a:r>
            <a:r>
              <a:rPr lang="en-US" sz="1050" u="sng" dirty="0">
                <a:solidFill>
                  <a:srgbClr val="FF0000"/>
                </a:solidFill>
              </a:rPr>
              <a:t>NOT</a:t>
            </a:r>
            <a:r>
              <a:rPr lang="en-US" sz="1050" dirty="0">
                <a:solidFill>
                  <a:srgbClr val="FF0000"/>
                </a:solidFill>
              </a:rPr>
              <a:t> be used to prevent CHF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FF0000"/>
                </a:solidFill>
              </a:rPr>
              <a:t>Increased risk: dementia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FF0000"/>
                </a:solidFill>
              </a:rPr>
              <a:t>W/o progastrin – Increased endometrial CA in women with uterus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CI: Hx of DVT, stroke, estrogen dep’t tumor, hepatic dysfunction, migraine w/ </a:t>
            </a:r>
            <a:r>
              <a:rPr lang="en-US" sz="1050" dirty="0" err="1"/>
              <a:t>ir</a:t>
            </a:r>
            <a:r>
              <a:rPr lang="en-US" sz="1050" dirty="0"/>
              <a:t> w/o aura, smoker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FB5F97F-F54F-CE49-B646-0EFBF8CF6954}"/>
              </a:ext>
            </a:extLst>
          </p:cNvPr>
          <p:cNvCxnSpPr>
            <a:cxnSpLocks/>
          </p:cNvCxnSpPr>
          <p:nvPr/>
        </p:nvCxnSpPr>
        <p:spPr>
          <a:xfrm>
            <a:off x="6084514" y="1851618"/>
            <a:ext cx="2952391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7CBB1B3-1DD1-DA4B-ABD8-3344A0975AC9}"/>
              </a:ext>
            </a:extLst>
          </p:cNvPr>
          <p:cNvCxnSpPr>
            <a:cxnSpLocks/>
          </p:cNvCxnSpPr>
          <p:nvPr/>
        </p:nvCxnSpPr>
        <p:spPr>
          <a:xfrm>
            <a:off x="9088865" y="2403532"/>
            <a:ext cx="3096426" cy="1528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3ED3D4B7-1B4D-5542-B28C-D7DEBFF8EC06}"/>
              </a:ext>
            </a:extLst>
          </p:cNvPr>
          <p:cNvSpPr txBox="1"/>
          <p:nvPr/>
        </p:nvSpPr>
        <p:spPr>
          <a:xfrm>
            <a:off x="9994899" y="2411173"/>
            <a:ext cx="1902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SERD: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23A239C-7A91-E341-9273-70730830B713}"/>
              </a:ext>
            </a:extLst>
          </p:cNvPr>
          <p:cNvSpPr/>
          <p:nvPr/>
        </p:nvSpPr>
        <p:spPr>
          <a:xfrm>
            <a:off x="9055300" y="2667588"/>
            <a:ext cx="290459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Estrogen antagonist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Tx: breast CA with resistance to tamoxifen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F2DE0AB-0BC3-6B48-822F-FB663D10A893}"/>
              </a:ext>
            </a:extLst>
          </p:cNvPr>
          <p:cNvSpPr txBox="1"/>
          <p:nvPr/>
        </p:nvSpPr>
        <p:spPr>
          <a:xfrm>
            <a:off x="9085140" y="3096659"/>
            <a:ext cx="29749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Fulvestrant</a:t>
            </a:r>
            <a:endParaRPr lang="en-US" sz="900" dirty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231A845-7955-3B4B-8EA6-EFBFAE36FDD4}"/>
              </a:ext>
            </a:extLst>
          </p:cNvPr>
          <p:cNvCxnSpPr>
            <a:cxnSpLocks/>
          </p:cNvCxnSpPr>
          <p:nvPr/>
        </p:nvCxnSpPr>
        <p:spPr>
          <a:xfrm>
            <a:off x="3039300" y="5228386"/>
            <a:ext cx="304521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998DDB86-A33A-5141-87A6-5C6F6E1C2B91}"/>
              </a:ext>
            </a:extLst>
          </p:cNvPr>
          <p:cNvSpPr txBox="1"/>
          <p:nvPr/>
        </p:nvSpPr>
        <p:spPr>
          <a:xfrm>
            <a:off x="6217625" y="3427564"/>
            <a:ext cx="2643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D883FF"/>
                </a:solidFill>
              </a:rPr>
              <a:t>Progesterone :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2DFF62E-6C59-5548-8B74-845A6E94C339}"/>
              </a:ext>
            </a:extLst>
          </p:cNvPr>
          <p:cNvSpPr/>
          <p:nvPr/>
        </p:nvSpPr>
        <p:spPr>
          <a:xfrm>
            <a:off x="6131330" y="3790861"/>
            <a:ext cx="2993620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Endometrium: decrease endometrial proliferation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Repro</a:t>
            </a:r>
            <a:r>
              <a:rPr lang="en-US" sz="1050" dirty="0">
                <a:solidFill>
                  <a:srgbClr val="FF0000"/>
                </a:solidFill>
              </a:rPr>
              <a:t>: w/d </a:t>
            </a:r>
            <a:r>
              <a:rPr lang="en-US" sz="1050" dirty="0">
                <a:solidFill>
                  <a:srgbClr val="FF0000"/>
                </a:solidFill>
                <a:sym typeface="Wingdings" pitchFamily="2" charset="2"/>
              </a:rPr>
              <a:t> mensuration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en-US" sz="1400" dirty="0">
                <a:solidFill>
                  <a:srgbClr val="D883FF"/>
                </a:solidFill>
                <a:sym typeface="Wingdings" pitchFamily="2" charset="2"/>
              </a:rPr>
              <a:t>SPRM: Progesterone Partial Agonist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FF0000"/>
                </a:solidFill>
                <a:sym typeface="Wingdings" pitchFamily="2" charset="2"/>
              </a:rPr>
              <a:t>Pregnancy--Absolute CI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>
              <a:sym typeface="Wingdings" pitchFamily="2" charset="2"/>
            </a:endParaRPr>
          </a:p>
          <a:p>
            <a:r>
              <a:rPr lang="en-US" sz="1400" dirty="0">
                <a:solidFill>
                  <a:srgbClr val="D883FF"/>
                </a:solidFill>
                <a:sym typeface="Wingdings" pitchFamily="2" charset="2"/>
              </a:rPr>
              <a:t>Progesterone Antagonist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ym typeface="Wingdings" pitchFamily="2" charset="2"/>
              </a:rPr>
              <a:t>Abortion of fetus or used to cause uterine contractions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1C510DF-E693-CB47-8AAE-3616886E5769}"/>
              </a:ext>
            </a:extLst>
          </p:cNvPr>
          <p:cNvSpPr txBox="1"/>
          <p:nvPr/>
        </p:nvSpPr>
        <p:spPr>
          <a:xfrm>
            <a:off x="6131330" y="6324865"/>
            <a:ext cx="30330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Progesterone: </a:t>
            </a:r>
            <a:r>
              <a:rPr lang="en-US" sz="900" dirty="0" err="1"/>
              <a:t>norethidrone</a:t>
            </a:r>
            <a:r>
              <a:rPr lang="en-US" sz="900" dirty="0"/>
              <a:t>, </a:t>
            </a:r>
            <a:r>
              <a:rPr lang="en-US" sz="900" dirty="0" err="1"/>
              <a:t>norgestrel</a:t>
            </a:r>
            <a:endParaRPr lang="en-US" sz="900" dirty="0"/>
          </a:p>
          <a:p>
            <a:r>
              <a:rPr lang="en-US" sz="900" b="1" dirty="0"/>
              <a:t>SPRM:</a:t>
            </a:r>
            <a:r>
              <a:rPr lang="en-US" sz="900" dirty="0"/>
              <a:t> </a:t>
            </a:r>
            <a:r>
              <a:rPr lang="en-US" sz="900" dirty="0" err="1"/>
              <a:t>u</a:t>
            </a:r>
            <a:r>
              <a:rPr lang="en-US" sz="900" u="sng" dirty="0" err="1"/>
              <a:t>pris</a:t>
            </a:r>
            <a:r>
              <a:rPr lang="en-US" sz="900" dirty="0" err="1"/>
              <a:t>al</a:t>
            </a:r>
            <a:endParaRPr lang="en-US" sz="900" dirty="0"/>
          </a:p>
          <a:p>
            <a:r>
              <a:rPr lang="en-US" sz="900" b="1" dirty="0"/>
              <a:t>Progesterone antagonist: </a:t>
            </a:r>
            <a:r>
              <a:rPr lang="en-US" sz="900" dirty="0" err="1"/>
              <a:t>mife</a:t>
            </a:r>
            <a:r>
              <a:rPr lang="en-US" sz="900" u="sng" dirty="0" err="1"/>
              <a:t>pris</a:t>
            </a:r>
            <a:r>
              <a:rPr lang="en-US" sz="900" dirty="0" err="1"/>
              <a:t>one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2914879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E35957C-AEF5-5C4A-9480-57871E6BA3D8}"/>
              </a:ext>
            </a:extLst>
          </p:cNvPr>
          <p:cNvCxnSpPr>
            <a:cxnSpLocks/>
          </p:cNvCxnSpPr>
          <p:nvPr/>
        </p:nvCxnSpPr>
        <p:spPr>
          <a:xfrm>
            <a:off x="4961849" y="59359"/>
            <a:ext cx="28186" cy="3161951"/>
          </a:xfrm>
          <a:prstGeom prst="line">
            <a:avLst/>
          </a:prstGeom>
          <a:ln w="19050">
            <a:solidFill>
              <a:srgbClr val="FF9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5E2F92-657A-D74F-9F13-9551F325BC46}"/>
              </a:ext>
            </a:extLst>
          </p:cNvPr>
          <p:cNvCxnSpPr>
            <a:cxnSpLocks/>
          </p:cNvCxnSpPr>
          <p:nvPr/>
        </p:nvCxnSpPr>
        <p:spPr>
          <a:xfrm>
            <a:off x="0" y="3218635"/>
            <a:ext cx="8509212" cy="4159"/>
          </a:xfrm>
          <a:prstGeom prst="line">
            <a:avLst/>
          </a:prstGeom>
          <a:ln>
            <a:solidFill>
              <a:srgbClr val="FF93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8C9B90D-5322-E24E-9881-8394703A10F2}"/>
              </a:ext>
            </a:extLst>
          </p:cNvPr>
          <p:cNvSpPr txBox="1"/>
          <p:nvPr/>
        </p:nvSpPr>
        <p:spPr>
          <a:xfrm>
            <a:off x="703383" y="59359"/>
            <a:ext cx="2436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9300"/>
                </a:solidFill>
              </a:rPr>
              <a:t>Exogenous Insulin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8917E1-5C3F-C240-8B23-5E544512547F}"/>
              </a:ext>
            </a:extLst>
          </p:cNvPr>
          <p:cNvSpPr txBox="1"/>
          <p:nvPr/>
        </p:nvSpPr>
        <p:spPr>
          <a:xfrm>
            <a:off x="5539471" y="49564"/>
            <a:ext cx="2182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9300"/>
                </a:solidFill>
              </a:rPr>
              <a:t>Secretagogues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647229-F1ED-4146-B1CB-BE920CAE61B4}"/>
              </a:ext>
            </a:extLst>
          </p:cNvPr>
          <p:cNvSpPr txBox="1"/>
          <p:nvPr/>
        </p:nvSpPr>
        <p:spPr>
          <a:xfrm>
            <a:off x="283030" y="542371"/>
            <a:ext cx="4735285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Insulin affects– liver, skeletal muscle, fat cells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AE</a:t>
            </a:r>
            <a:r>
              <a:rPr lang="en-US" sz="1100" dirty="0">
                <a:solidFill>
                  <a:srgbClr val="FF0000"/>
                </a:solidFill>
              </a:rPr>
              <a:t>: hypoglycemia, weight gain, hypokalemia, no c-peptide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/>
              <a:t>Hypoglycemia</a:t>
            </a:r>
            <a:r>
              <a:rPr lang="en-US" sz="1100" dirty="0">
                <a:solidFill>
                  <a:srgbClr val="FF0000"/>
                </a:solidFill>
              </a:rPr>
              <a:t>: B-blockers may mask symptoms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/>
              <a:t>Hypokalemia: </a:t>
            </a:r>
            <a:r>
              <a:rPr lang="en-US" sz="1100" dirty="0">
                <a:solidFill>
                  <a:srgbClr val="FF0000"/>
                </a:solidFill>
              </a:rPr>
              <a:t>Glu and K</a:t>
            </a:r>
            <a:r>
              <a:rPr lang="en-US" sz="1100" baseline="30000" dirty="0">
                <a:solidFill>
                  <a:srgbClr val="FF0000"/>
                </a:solidFill>
              </a:rPr>
              <a:t>+</a:t>
            </a:r>
            <a:r>
              <a:rPr lang="en-US" sz="1100" dirty="0">
                <a:solidFill>
                  <a:srgbClr val="FF0000"/>
                </a:solidFill>
              </a:rPr>
              <a:t> shifts </a:t>
            </a:r>
            <a:r>
              <a:rPr lang="en-US" sz="1100" i="1" dirty="0">
                <a:solidFill>
                  <a:srgbClr val="FF0000"/>
                </a:solidFill>
              </a:rPr>
              <a:t>into</a:t>
            </a:r>
            <a:r>
              <a:rPr lang="en-US" sz="1100" dirty="0">
                <a:solidFill>
                  <a:srgbClr val="FF0000"/>
                </a:solidFill>
              </a:rPr>
              <a:t> skeletal muscle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GLUT 2– B cell– Glu sensor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GLUT 4– insulin mediates glucose uptake in muscle and adipose tissue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FF0000"/>
                </a:solidFill>
              </a:rPr>
              <a:t>Short: similar to endogenous insulin + Zn</a:t>
            </a:r>
            <a:r>
              <a:rPr lang="en-US" sz="1100" baseline="30000" dirty="0">
                <a:solidFill>
                  <a:srgbClr val="FF0000"/>
                </a:solidFill>
              </a:rPr>
              <a:t>2+</a:t>
            </a:r>
            <a:r>
              <a:rPr lang="en-US" sz="1100" dirty="0">
                <a:solidFill>
                  <a:srgbClr val="FF0000"/>
                </a:solidFill>
              </a:rPr>
              <a:t> -- stable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FF0000"/>
                </a:solidFill>
              </a:rPr>
              <a:t>Hexanes </a:t>
            </a:r>
            <a:r>
              <a:rPr lang="en-US" sz="1100" dirty="0">
                <a:solidFill>
                  <a:srgbClr val="FF0000"/>
                </a:solidFill>
                <a:sym typeface="Wingdings" pitchFamily="2" charset="2"/>
              </a:rPr>
              <a:t> monomers slowly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FF0000"/>
                </a:solidFill>
                <a:sym typeface="Wingdings" pitchFamily="2" charset="2"/>
              </a:rPr>
              <a:t>Rapid: modification to monomer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FF0000"/>
                </a:solidFill>
                <a:sym typeface="Wingdings" pitchFamily="2" charset="2"/>
              </a:rPr>
              <a:t>Quick monomers from weak hexamers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FF0000"/>
                </a:solidFill>
                <a:sym typeface="Wingdings" pitchFamily="2" charset="2"/>
              </a:rPr>
              <a:t>Intermediate: INH– regulates insulin + (Zn</a:t>
            </a:r>
            <a:r>
              <a:rPr lang="en-US" sz="1100" baseline="30000" dirty="0">
                <a:solidFill>
                  <a:srgbClr val="FF0000"/>
                </a:solidFill>
                <a:sym typeface="Wingdings" pitchFamily="2" charset="2"/>
              </a:rPr>
              <a:t>2+</a:t>
            </a:r>
            <a:r>
              <a:rPr lang="en-US" sz="1100" dirty="0">
                <a:solidFill>
                  <a:srgbClr val="FF0000"/>
                </a:solidFill>
                <a:sym typeface="Wingdings" pitchFamily="2" charset="2"/>
              </a:rPr>
              <a:t> + protamine) delayed absorption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FF0000"/>
                </a:solidFill>
                <a:sym typeface="Wingdings" pitchFamily="2" charset="2"/>
              </a:rPr>
              <a:t>Long (</a:t>
            </a:r>
            <a:r>
              <a:rPr lang="en-US" sz="1100" dirty="0" err="1">
                <a:solidFill>
                  <a:srgbClr val="FF0000"/>
                </a:solidFill>
                <a:sym typeface="Wingdings" pitchFamily="2" charset="2"/>
              </a:rPr>
              <a:t>peakless</a:t>
            </a:r>
            <a:r>
              <a:rPr lang="en-US" sz="1100" dirty="0">
                <a:solidFill>
                  <a:srgbClr val="FF0000"/>
                </a:solidFill>
                <a:sym typeface="Wingdings" pitchFamily="2" charset="2"/>
              </a:rPr>
              <a:t>): don’t mix glargine &amp; detemir  crystalized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FF0000"/>
                </a:solidFill>
                <a:sym typeface="Wingdings" pitchFamily="2" charset="2"/>
              </a:rPr>
              <a:t>Rapid/Short: </a:t>
            </a:r>
            <a:r>
              <a:rPr lang="en-US" sz="1100" b="1" dirty="0">
                <a:solidFill>
                  <a:srgbClr val="FF0000"/>
                </a:solidFill>
                <a:sym typeface="Wingdings" pitchFamily="2" charset="2"/>
              </a:rPr>
              <a:t>skip meal, skip dose 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8B1C74E-3804-BA4A-B65B-869B804A588F}"/>
              </a:ext>
            </a:extLst>
          </p:cNvPr>
          <p:cNvSpPr/>
          <p:nvPr/>
        </p:nvSpPr>
        <p:spPr>
          <a:xfrm>
            <a:off x="5018315" y="454290"/>
            <a:ext cx="35557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MOA: </a:t>
            </a:r>
            <a:r>
              <a:rPr lang="en-US" sz="1200" dirty="0">
                <a:solidFill>
                  <a:srgbClr val="FF0000"/>
                </a:solidFill>
              </a:rPr>
              <a:t>Block K</a:t>
            </a:r>
            <a:r>
              <a:rPr lang="en-US" sz="1200" baseline="30000" dirty="0">
                <a:solidFill>
                  <a:srgbClr val="FF0000"/>
                </a:solidFill>
              </a:rPr>
              <a:t>+</a:t>
            </a:r>
            <a:r>
              <a:rPr lang="en-US" sz="1200" dirty="0">
                <a:solidFill>
                  <a:srgbClr val="FF0000"/>
                </a:solidFill>
              </a:rPr>
              <a:t>-ATP channel in B-islet cell </a:t>
            </a:r>
            <a:r>
              <a:rPr lang="en-US" sz="1200" dirty="0">
                <a:solidFill>
                  <a:srgbClr val="FF0000"/>
                </a:solidFill>
                <a:sym typeface="Wingdings" pitchFamily="2" charset="2"/>
              </a:rPr>
              <a:t> depolarize, Ca</a:t>
            </a:r>
            <a:r>
              <a:rPr lang="en-US" sz="1200" baseline="30000" dirty="0">
                <a:solidFill>
                  <a:srgbClr val="FF0000"/>
                </a:solidFill>
                <a:sym typeface="Wingdings" pitchFamily="2" charset="2"/>
              </a:rPr>
              <a:t>2+</a:t>
            </a:r>
            <a:r>
              <a:rPr lang="en-US" sz="1200" dirty="0">
                <a:solidFill>
                  <a:srgbClr val="FF0000"/>
                </a:solidFill>
                <a:sym typeface="Wingdings" pitchFamily="2" charset="2"/>
              </a:rPr>
              <a:t> influx, insulin release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Increase insulin in body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Sulfonylurea and </a:t>
            </a:r>
            <a:r>
              <a:rPr lang="en-US" sz="1200" dirty="0" err="1"/>
              <a:t>Glitinide</a:t>
            </a:r>
            <a:r>
              <a:rPr lang="en-US" sz="1200" dirty="0"/>
              <a:t>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4932593-6AFC-7341-91B9-8069CE0C4FE5}"/>
              </a:ext>
            </a:extLst>
          </p:cNvPr>
          <p:cNvSpPr txBox="1"/>
          <p:nvPr/>
        </p:nvSpPr>
        <p:spPr>
          <a:xfrm>
            <a:off x="7202131" y="6405912"/>
            <a:ext cx="2279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GLP-1: E</a:t>
            </a:r>
            <a:r>
              <a:rPr lang="en-US" sz="900" dirty="0"/>
              <a:t>xenatide</a:t>
            </a:r>
            <a:endParaRPr lang="en-US" sz="900" b="1" dirty="0"/>
          </a:p>
          <a:p>
            <a:r>
              <a:rPr lang="en-US" sz="900" b="1" dirty="0"/>
              <a:t>DPP-4 I: </a:t>
            </a:r>
            <a:r>
              <a:rPr lang="en-US" sz="900" b="1" dirty="0" err="1"/>
              <a:t>S</a:t>
            </a:r>
            <a:r>
              <a:rPr lang="en-US" sz="900" dirty="0" err="1"/>
              <a:t>ita</a:t>
            </a:r>
            <a:r>
              <a:rPr lang="en-US" sz="900" u="sng" dirty="0" err="1"/>
              <a:t>giliptin</a:t>
            </a:r>
            <a:r>
              <a:rPr lang="en-US" sz="900" dirty="0"/>
              <a:t>, </a:t>
            </a:r>
            <a:r>
              <a:rPr lang="en-US" sz="900" dirty="0" err="1"/>
              <a:t>Saxa</a:t>
            </a:r>
            <a:r>
              <a:rPr lang="en-US" sz="900" u="sng" dirty="0" err="1"/>
              <a:t>giliptin</a:t>
            </a:r>
            <a:endParaRPr lang="en-US" sz="800" b="1" u="sng" dirty="0"/>
          </a:p>
        </p:txBody>
      </p:sp>
      <p:sp>
        <p:nvSpPr>
          <p:cNvPr id="47" name="5-Point Star 46">
            <a:extLst>
              <a:ext uri="{FF2B5EF4-FFF2-40B4-BE49-F238E27FC236}">
                <a16:creationId xmlns:a16="http://schemas.microsoft.com/office/drawing/2014/main" id="{69BAF111-812D-354C-AAF0-F5FC932947B3}"/>
              </a:ext>
            </a:extLst>
          </p:cNvPr>
          <p:cNvSpPr/>
          <p:nvPr/>
        </p:nvSpPr>
        <p:spPr>
          <a:xfrm>
            <a:off x="346578" y="2601132"/>
            <a:ext cx="136137" cy="205810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>
            <a:extLst>
              <a:ext uri="{FF2B5EF4-FFF2-40B4-BE49-F238E27FC236}">
                <a16:creationId xmlns:a16="http://schemas.microsoft.com/office/drawing/2014/main" id="{37429461-ED78-D04A-9AAC-613FFC33E529}"/>
              </a:ext>
            </a:extLst>
          </p:cNvPr>
          <p:cNvSpPr/>
          <p:nvPr/>
        </p:nvSpPr>
        <p:spPr>
          <a:xfrm>
            <a:off x="2459150" y="5629145"/>
            <a:ext cx="191522" cy="235755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5-Point Star 94">
            <a:extLst>
              <a:ext uri="{FF2B5EF4-FFF2-40B4-BE49-F238E27FC236}">
                <a16:creationId xmlns:a16="http://schemas.microsoft.com/office/drawing/2014/main" id="{A7039DC9-2C22-8D46-B1E2-8E3A1E0E1601}"/>
              </a:ext>
            </a:extLst>
          </p:cNvPr>
          <p:cNvSpPr/>
          <p:nvPr/>
        </p:nvSpPr>
        <p:spPr>
          <a:xfrm>
            <a:off x="3164453" y="99493"/>
            <a:ext cx="136137" cy="205810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0F0E028-17F2-4B49-9909-B71C41AC44E7}"/>
              </a:ext>
            </a:extLst>
          </p:cNvPr>
          <p:cNvSpPr txBox="1"/>
          <p:nvPr/>
        </p:nvSpPr>
        <p:spPr>
          <a:xfrm>
            <a:off x="769339" y="3352004"/>
            <a:ext cx="150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9300"/>
                </a:solidFill>
              </a:rPr>
              <a:t>Biguanide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2B54C5D-9F32-7047-9F29-A99469EBA57B}"/>
              </a:ext>
            </a:extLst>
          </p:cNvPr>
          <p:cNvSpPr/>
          <p:nvPr/>
        </p:nvSpPr>
        <p:spPr>
          <a:xfrm>
            <a:off x="283030" y="3817277"/>
            <a:ext cx="25744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MOA: decreased hepatic glucose production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100% excretion by kidneys– increase in body in renal failure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Lactic Acidosis: risk of CHF, renal failure, hepatic dysfunction, alcohol abuse, sepsis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Reduced in ½ w/ GFR &lt;45 and stop &lt;30</a:t>
            </a:r>
          </a:p>
          <a:p>
            <a:r>
              <a:rPr lang="en-US" sz="1200" u="sng" dirty="0"/>
              <a:t>Metformin: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</a:rPr>
              <a:t>Contraindicated in HF d/t increase in 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endParaRPr lang="en-US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636108-3360-0143-92C9-6BE08318E3B2}"/>
              </a:ext>
            </a:extLst>
          </p:cNvPr>
          <p:cNvSpPr/>
          <p:nvPr/>
        </p:nvSpPr>
        <p:spPr>
          <a:xfrm>
            <a:off x="407264" y="2808047"/>
            <a:ext cx="2019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ym typeface="Wingdings" pitchFamily="2" charset="2"/>
              </a:rPr>
              <a:t>Rapid: </a:t>
            </a:r>
            <a:r>
              <a:rPr lang="en-US" sz="900" dirty="0">
                <a:sym typeface="Wingdings" pitchFamily="2" charset="2"/>
              </a:rPr>
              <a:t>insulin </a:t>
            </a:r>
            <a:r>
              <a:rPr lang="en-US" sz="900" dirty="0" err="1">
                <a:sym typeface="Wingdings" pitchFamily="2" charset="2"/>
              </a:rPr>
              <a:t>aspart</a:t>
            </a:r>
            <a:r>
              <a:rPr lang="en-US" sz="900" dirty="0">
                <a:sym typeface="Wingdings" pitchFamily="2" charset="2"/>
              </a:rPr>
              <a:t>, lispro, </a:t>
            </a:r>
            <a:r>
              <a:rPr lang="en-US" sz="900" dirty="0" err="1">
                <a:sym typeface="Wingdings" pitchFamily="2" charset="2"/>
              </a:rPr>
              <a:t>glulisine</a:t>
            </a:r>
            <a:endParaRPr lang="en-US" sz="900" dirty="0">
              <a:sym typeface="Wingdings" pitchFamily="2" charset="2"/>
            </a:endParaRPr>
          </a:p>
          <a:p>
            <a:r>
              <a:rPr lang="en-US" sz="900" b="1" dirty="0">
                <a:sym typeface="Wingdings" pitchFamily="2" charset="2"/>
              </a:rPr>
              <a:t>Short: </a:t>
            </a:r>
            <a:r>
              <a:rPr lang="en-US" sz="900" dirty="0">
                <a:sym typeface="Wingdings" pitchFamily="2" charset="2"/>
              </a:rPr>
              <a:t>regular insulin</a:t>
            </a:r>
            <a:endParaRPr lang="en-US" sz="9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2295A8-73FF-DC4B-AE10-85860887D8BF}"/>
              </a:ext>
            </a:extLst>
          </p:cNvPr>
          <p:cNvSpPr/>
          <p:nvPr/>
        </p:nvSpPr>
        <p:spPr>
          <a:xfrm>
            <a:off x="4983064" y="2829032"/>
            <a:ext cx="34331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/>
              <a:t>Sulfonylurea: </a:t>
            </a:r>
            <a:r>
              <a:rPr lang="en-US" sz="900" dirty="0"/>
              <a:t>glyburide, chlorpropamide, tolbutamide</a:t>
            </a:r>
          </a:p>
          <a:p>
            <a:r>
              <a:rPr lang="en-US" sz="900" b="1" dirty="0" err="1"/>
              <a:t>Glitinide</a:t>
            </a:r>
            <a:r>
              <a:rPr lang="en-US" sz="900" b="1" dirty="0"/>
              <a:t>: </a:t>
            </a:r>
            <a:r>
              <a:rPr lang="en-US" sz="900" dirty="0"/>
              <a:t> repaglinide </a:t>
            </a:r>
            <a:r>
              <a:rPr lang="en-US" sz="900" b="1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7D0CCD-F946-764A-B6A4-FC284264BD80}"/>
              </a:ext>
            </a:extLst>
          </p:cNvPr>
          <p:cNvSpPr txBox="1"/>
          <p:nvPr/>
        </p:nvSpPr>
        <p:spPr>
          <a:xfrm>
            <a:off x="2821752" y="3330222"/>
            <a:ext cx="2717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9300"/>
                </a:solidFill>
              </a:rPr>
              <a:t>Thiazolidinediones</a:t>
            </a:r>
          </a:p>
          <a:p>
            <a:r>
              <a:rPr lang="en-US" sz="2000" dirty="0">
                <a:solidFill>
                  <a:srgbClr val="FF9300"/>
                </a:solidFill>
              </a:rPr>
              <a:t> (TZD)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C44C64-6D7B-454B-98C3-5E8E9ABE378F}"/>
              </a:ext>
            </a:extLst>
          </p:cNvPr>
          <p:cNvSpPr/>
          <p:nvPr/>
        </p:nvSpPr>
        <p:spPr>
          <a:xfrm>
            <a:off x="638872" y="6590578"/>
            <a:ext cx="210020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Metformin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192F65B-CDAE-B64A-A2DA-9676926443EA}"/>
              </a:ext>
            </a:extLst>
          </p:cNvPr>
          <p:cNvSpPr/>
          <p:nvPr/>
        </p:nvSpPr>
        <p:spPr>
          <a:xfrm>
            <a:off x="2821753" y="4160674"/>
            <a:ext cx="24191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PPARy</a:t>
            </a:r>
            <a:r>
              <a:rPr lang="en-US" sz="1200" dirty="0"/>
              <a:t> agonist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Decrease blood glucose </a:t>
            </a:r>
            <a:r>
              <a:rPr lang="en-US" sz="1200" dirty="0">
                <a:solidFill>
                  <a:srgbClr val="FF0000"/>
                </a:solidFill>
                <a:sym typeface="Wingdings" pitchFamily="2" charset="2"/>
              </a:rPr>
              <a:t> increase glucose transport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sym typeface="Wingdings" pitchFamily="2" charset="2"/>
              </a:rPr>
              <a:t>AE: increase ENaC  edema  HF worse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sym typeface="Wingdings" pitchFamily="2" charset="2"/>
              </a:rPr>
              <a:t>CI: CHF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FF0000"/>
              </a:solidFill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en-US" sz="1200" u="sng" dirty="0">
                <a:sym typeface="Wingdings" pitchFamily="2" charset="2"/>
              </a:rPr>
              <a:t>TZD: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  <a:sym typeface="Wingdings" pitchFamily="2" charset="2"/>
              </a:rPr>
              <a:t>CI in HF d/t ability of ENaC-– makes HF worse </a:t>
            </a:r>
            <a:endParaRPr lang="en-US" sz="12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E10CB4-18AE-C54D-AD91-3A7F1DB6FDF0}"/>
              </a:ext>
            </a:extLst>
          </p:cNvPr>
          <p:cNvSpPr txBox="1"/>
          <p:nvPr/>
        </p:nvSpPr>
        <p:spPr>
          <a:xfrm rot="16200000">
            <a:off x="-1373769" y="1360452"/>
            <a:ext cx="306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9300"/>
                </a:solidFill>
              </a:rPr>
              <a:t>Drugs that Increase Insulin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B74122-6435-D04F-91E8-3974B9BA4813}"/>
              </a:ext>
            </a:extLst>
          </p:cNvPr>
          <p:cNvSpPr txBox="1"/>
          <p:nvPr/>
        </p:nvSpPr>
        <p:spPr>
          <a:xfrm rot="16200000">
            <a:off x="-1666141" y="4812424"/>
            <a:ext cx="3691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9300"/>
                </a:solidFill>
              </a:rPr>
              <a:t>Activity w/o Insulin </a:t>
            </a:r>
            <a:r>
              <a:rPr lang="en-US" b="1" dirty="0">
                <a:solidFill>
                  <a:srgbClr val="FF9300"/>
                </a:solidFill>
              </a:rPr>
              <a:t>↑</a:t>
            </a:r>
            <a:r>
              <a:rPr lang="en-US" dirty="0">
                <a:solidFill>
                  <a:srgbClr val="FF9300"/>
                </a:solidFill>
              </a:rPr>
              <a:t> </a:t>
            </a:r>
            <a:r>
              <a:rPr lang="en-US" sz="2000" b="1" dirty="0">
                <a:solidFill>
                  <a:srgbClr val="FF9300"/>
                </a:solidFill>
              </a:rPr>
              <a:t>Secretion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058A806-BBAB-FC4B-A983-7ED9A817424D}"/>
              </a:ext>
            </a:extLst>
          </p:cNvPr>
          <p:cNvSpPr/>
          <p:nvPr/>
        </p:nvSpPr>
        <p:spPr>
          <a:xfrm>
            <a:off x="2513329" y="2797788"/>
            <a:ext cx="21597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ym typeface="Wingdings" pitchFamily="2" charset="2"/>
              </a:rPr>
              <a:t>Intermediate: </a:t>
            </a:r>
            <a:r>
              <a:rPr lang="en-US" sz="900" dirty="0">
                <a:sym typeface="Wingdings" pitchFamily="2" charset="2"/>
              </a:rPr>
              <a:t>insulin NPH</a:t>
            </a:r>
          </a:p>
          <a:p>
            <a:r>
              <a:rPr lang="en-US" sz="900" b="1" dirty="0" err="1">
                <a:sym typeface="Wingdings" pitchFamily="2" charset="2"/>
              </a:rPr>
              <a:t>Peakless</a:t>
            </a:r>
            <a:r>
              <a:rPr lang="en-US" sz="900" b="1" dirty="0">
                <a:sym typeface="Wingdings" pitchFamily="2" charset="2"/>
              </a:rPr>
              <a:t>: </a:t>
            </a:r>
            <a:r>
              <a:rPr lang="en-US" sz="900" dirty="0">
                <a:sym typeface="Wingdings" pitchFamily="2" charset="2"/>
              </a:rPr>
              <a:t>regular insulin glargine, detemir </a:t>
            </a:r>
            <a:endParaRPr lang="en-US" sz="900" b="1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8C81057-18FE-D84A-9967-3AFDEE492B69}"/>
              </a:ext>
            </a:extLst>
          </p:cNvPr>
          <p:cNvCxnSpPr>
            <a:cxnSpLocks/>
          </p:cNvCxnSpPr>
          <p:nvPr/>
        </p:nvCxnSpPr>
        <p:spPr>
          <a:xfrm>
            <a:off x="8509212" y="49564"/>
            <a:ext cx="28186" cy="3161951"/>
          </a:xfrm>
          <a:prstGeom prst="line">
            <a:avLst/>
          </a:prstGeom>
          <a:ln w="19050">
            <a:solidFill>
              <a:srgbClr val="FF9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C8E9307-635A-F34C-B3B0-754B316A5D62}"/>
              </a:ext>
            </a:extLst>
          </p:cNvPr>
          <p:cNvSpPr txBox="1"/>
          <p:nvPr/>
        </p:nvSpPr>
        <p:spPr>
          <a:xfrm>
            <a:off x="5777197" y="1438926"/>
            <a:ext cx="194470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u="sng" dirty="0"/>
              <a:t>Weight Gain: </a:t>
            </a:r>
            <a:r>
              <a:rPr lang="en-US" u="sng" dirty="0">
                <a:solidFill>
                  <a:srgbClr val="FF0000"/>
                </a:solidFill>
              </a:rPr>
              <a:t>SIT</a:t>
            </a:r>
          </a:p>
          <a:p>
            <a:r>
              <a:rPr lang="en-US" dirty="0" err="1">
                <a:solidFill>
                  <a:srgbClr val="FF0000"/>
                </a:solidFill>
              </a:rPr>
              <a:t>S</a:t>
            </a:r>
            <a:r>
              <a:rPr lang="en-US" dirty="0" err="1"/>
              <a:t>ulfonyurea</a:t>
            </a:r>
            <a:r>
              <a:rPr lang="en-US" dirty="0"/>
              <a:t> (-ride)</a:t>
            </a:r>
          </a:p>
          <a:p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/>
              <a:t>nsulin</a:t>
            </a:r>
          </a:p>
          <a:p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/>
              <a:t>ZD (-</a:t>
            </a:r>
            <a:r>
              <a:rPr lang="en-US" dirty="0" err="1"/>
              <a:t>glitazone</a:t>
            </a:r>
            <a:r>
              <a:rPr lang="en-US" dirty="0"/>
              <a:t>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476F58-3BC9-2F45-A11B-4BF3D1F51C53}"/>
              </a:ext>
            </a:extLst>
          </p:cNvPr>
          <p:cNvSpPr txBox="1"/>
          <p:nvPr/>
        </p:nvSpPr>
        <p:spPr>
          <a:xfrm>
            <a:off x="9310139" y="80706"/>
            <a:ext cx="2182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9300"/>
                </a:solidFill>
              </a:rPr>
              <a:t>Hypoglycemia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96A5440-D29E-0D41-8498-75BE6A8AFBF0}"/>
              </a:ext>
            </a:extLst>
          </p:cNvPr>
          <p:cNvCxnSpPr>
            <a:cxnSpLocks/>
          </p:cNvCxnSpPr>
          <p:nvPr/>
        </p:nvCxnSpPr>
        <p:spPr>
          <a:xfrm>
            <a:off x="8565201" y="3198364"/>
            <a:ext cx="3626799" cy="0"/>
          </a:xfrm>
          <a:prstGeom prst="line">
            <a:avLst/>
          </a:prstGeom>
          <a:ln w="19050">
            <a:solidFill>
              <a:srgbClr val="FF93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50B94586-54DF-F142-978D-9358B92E623A}"/>
              </a:ext>
            </a:extLst>
          </p:cNvPr>
          <p:cNvSpPr/>
          <p:nvPr/>
        </p:nvSpPr>
        <p:spPr>
          <a:xfrm>
            <a:off x="8667086" y="489773"/>
            <a:ext cx="35557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On a-glucosidase I: dextrose </a:t>
            </a:r>
            <a:r>
              <a:rPr lang="en-US" sz="1200" dirty="0">
                <a:solidFill>
                  <a:srgbClr val="FF0000"/>
                </a:solidFill>
                <a:sym typeface="Wingdings" pitchFamily="2" charset="2"/>
              </a:rPr>
              <a:t> best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sym typeface="Wingdings" pitchFamily="2" charset="2"/>
              </a:rPr>
              <a:t>Glucagon or IV glucose – unconscious </a:t>
            </a:r>
            <a:endParaRPr lang="en-US" sz="1200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ym typeface="Wingdings" pitchFamily="2" charset="2"/>
              </a:rPr>
              <a:t>Hyperinsulinemia  hypoglycemia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ym typeface="Wingdings" pitchFamily="2" charset="2"/>
              </a:rPr>
              <a:t>Octreotide– blocks insulin &amp; glucagon release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ym typeface="Wingdings" pitchFamily="2" charset="2"/>
              </a:rPr>
              <a:t>Diazoxide– open K</a:t>
            </a:r>
            <a:r>
              <a:rPr lang="en-US" sz="1200" baseline="30000" dirty="0">
                <a:sym typeface="Wingdings" pitchFamily="2" charset="2"/>
              </a:rPr>
              <a:t>+</a:t>
            </a:r>
            <a:r>
              <a:rPr lang="en-US" sz="1200" dirty="0">
                <a:sym typeface="Wingdings" pitchFamily="2" charset="2"/>
              </a:rPr>
              <a:t> channel  B-cell hyperpolarization  </a:t>
            </a:r>
            <a:r>
              <a:rPr lang="en-US" sz="1200" dirty="0"/>
              <a:t>↓ Ca</a:t>
            </a:r>
            <a:r>
              <a:rPr lang="en-US" sz="1200" baseline="30000" dirty="0"/>
              <a:t>2+</a:t>
            </a:r>
            <a:r>
              <a:rPr lang="en-US" sz="1200" dirty="0"/>
              <a:t> influx, ↓ insulin release </a:t>
            </a:r>
            <a:r>
              <a:rPr lang="en-US" sz="1200" dirty="0">
                <a:sym typeface="Wingdings" pitchFamily="2" charset="2"/>
              </a:rPr>
              <a:t> hypotension </a:t>
            </a:r>
            <a:endParaRPr lang="en-US" sz="12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8A060D8-C7C5-9448-8A77-6F443F03BAA6}"/>
              </a:ext>
            </a:extLst>
          </p:cNvPr>
          <p:cNvSpPr/>
          <p:nvPr/>
        </p:nvSpPr>
        <p:spPr>
          <a:xfrm>
            <a:off x="8882986" y="2895038"/>
            <a:ext cx="355574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Glucagon, glucose (dextrose), sucrose, octreotide, diazoxide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8AA5788-B775-F54B-8396-E2AB6811B1E1}"/>
              </a:ext>
            </a:extLst>
          </p:cNvPr>
          <p:cNvSpPr txBox="1"/>
          <p:nvPr/>
        </p:nvSpPr>
        <p:spPr>
          <a:xfrm>
            <a:off x="9698235" y="1978394"/>
            <a:ext cx="1486588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u="sng" dirty="0" err="1">
                <a:solidFill>
                  <a:srgbClr val="FF0000"/>
                </a:solidFill>
              </a:rPr>
              <a:t>SIM</a:t>
            </a:r>
            <a:r>
              <a:rPr lang="en-US" sz="1400" u="sng" dirty="0" err="1">
                <a:solidFill>
                  <a:schemeClr val="tx1"/>
                </a:solidFill>
              </a:rPr>
              <a:t>mer</a:t>
            </a:r>
            <a:r>
              <a:rPr lang="en-US" sz="1400" u="sng" dirty="0">
                <a:solidFill>
                  <a:schemeClr val="tx1"/>
                </a:solidFill>
              </a:rPr>
              <a:t> down</a:t>
            </a:r>
            <a:r>
              <a:rPr lang="en-US" sz="1400" u="sng" dirty="0"/>
              <a:t>: </a:t>
            </a:r>
            <a:endParaRPr lang="en-US" sz="1400" u="sng" dirty="0">
              <a:solidFill>
                <a:srgbClr val="FF0000"/>
              </a:solidFill>
            </a:endParaRPr>
          </a:p>
          <a:p>
            <a:r>
              <a:rPr lang="en-US" sz="1400" dirty="0" err="1">
                <a:solidFill>
                  <a:srgbClr val="FF0000"/>
                </a:solidFill>
              </a:rPr>
              <a:t>S</a:t>
            </a:r>
            <a:r>
              <a:rPr lang="en-US" sz="1400" dirty="0" err="1"/>
              <a:t>ulfonyurea</a:t>
            </a:r>
            <a:endParaRPr lang="en-US" sz="1400" dirty="0"/>
          </a:p>
          <a:p>
            <a:r>
              <a:rPr lang="en-US" sz="1400" dirty="0">
                <a:solidFill>
                  <a:srgbClr val="FF0000"/>
                </a:solidFill>
              </a:rPr>
              <a:t>I</a:t>
            </a:r>
            <a:r>
              <a:rPr lang="en-US" sz="1400" dirty="0"/>
              <a:t>nsulin</a:t>
            </a:r>
          </a:p>
          <a:p>
            <a:r>
              <a:rPr lang="en-US" sz="1400" dirty="0">
                <a:solidFill>
                  <a:srgbClr val="FF0000"/>
                </a:solidFill>
              </a:rPr>
              <a:t>M</a:t>
            </a:r>
            <a:r>
              <a:rPr lang="en-US" sz="1400" dirty="0"/>
              <a:t>eglitinides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D70E88F-3E96-814E-AEE9-1F05C78AA836}"/>
              </a:ext>
            </a:extLst>
          </p:cNvPr>
          <p:cNvCxnSpPr>
            <a:cxnSpLocks/>
          </p:cNvCxnSpPr>
          <p:nvPr/>
        </p:nvCxnSpPr>
        <p:spPr>
          <a:xfrm>
            <a:off x="2839625" y="3219305"/>
            <a:ext cx="0" cy="3648568"/>
          </a:xfrm>
          <a:prstGeom prst="line">
            <a:avLst/>
          </a:prstGeom>
          <a:ln w="19050">
            <a:solidFill>
              <a:srgbClr val="FF9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0631A07E-CACC-C54F-AE35-A37C40715F6B}"/>
              </a:ext>
            </a:extLst>
          </p:cNvPr>
          <p:cNvSpPr/>
          <p:nvPr/>
        </p:nvSpPr>
        <p:spPr>
          <a:xfrm>
            <a:off x="2967274" y="6590578"/>
            <a:ext cx="210020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Pioglitazone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C33BC2A-3E67-C046-99E9-CF971DF35FCB}"/>
              </a:ext>
            </a:extLst>
          </p:cNvPr>
          <p:cNvSpPr/>
          <p:nvPr/>
        </p:nvSpPr>
        <p:spPr>
          <a:xfrm>
            <a:off x="757297" y="6280019"/>
            <a:ext cx="4200405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/>
              <a:t>Decrease hepatic glucose release and increase insulin sensitivity 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4B5F417-B615-F84D-9BC3-12643898A852}"/>
              </a:ext>
            </a:extLst>
          </p:cNvPr>
          <p:cNvCxnSpPr>
            <a:cxnSpLocks/>
          </p:cNvCxnSpPr>
          <p:nvPr/>
        </p:nvCxnSpPr>
        <p:spPr>
          <a:xfrm>
            <a:off x="5285471" y="3219305"/>
            <a:ext cx="0" cy="3648568"/>
          </a:xfrm>
          <a:prstGeom prst="line">
            <a:avLst/>
          </a:prstGeom>
          <a:ln w="19050">
            <a:solidFill>
              <a:srgbClr val="FF93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AB58F30-E4A2-5247-9598-57B97A512F23}"/>
              </a:ext>
            </a:extLst>
          </p:cNvPr>
          <p:cNvCxnSpPr>
            <a:cxnSpLocks/>
          </p:cNvCxnSpPr>
          <p:nvPr/>
        </p:nvCxnSpPr>
        <p:spPr>
          <a:xfrm>
            <a:off x="5322375" y="3219305"/>
            <a:ext cx="0" cy="3648568"/>
          </a:xfrm>
          <a:prstGeom prst="line">
            <a:avLst/>
          </a:prstGeom>
          <a:ln w="19050">
            <a:solidFill>
              <a:srgbClr val="FF93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116DA8FC-FDC1-F845-A81E-4D6459D940C6}"/>
              </a:ext>
            </a:extLst>
          </p:cNvPr>
          <p:cNvSpPr txBox="1"/>
          <p:nvPr/>
        </p:nvSpPr>
        <p:spPr>
          <a:xfrm>
            <a:off x="5399586" y="3266501"/>
            <a:ext cx="1473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9300"/>
                </a:solidFill>
              </a:rPr>
              <a:t>↓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9300"/>
                </a:solidFill>
              </a:rPr>
              <a:t>Carb </a:t>
            </a:r>
          </a:p>
          <a:p>
            <a:r>
              <a:rPr lang="en-US" sz="2000" dirty="0">
                <a:solidFill>
                  <a:srgbClr val="FF9300"/>
                </a:solidFill>
              </a:rPr>
              <a:t>absorption: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B4B5BD7-F435-8D4B-AB39-93CF84A6C049}"/>
              </a:ext>
            </a:extLst>
          </p:cNvPr>
          <p:cNvSpPr txBox="1"/>
          <p:nvPr/>
        </p:nvSpPr>
        <p:spPr>
          <a:xfrm>
            <a:off x="7477199" y="3267636"/>
            <a:ext cx="1133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9300"/>
                </a:solidFill>
              </a:rPr>
              <a:t>Incretin: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0B372B4-8024-A142-89B2-A39CE559806F}"/>
              </a:ext>
            </a:extLst>
          </p:cNvPr>
          <p:cNvSpPr txBox="1"/>
          <p:nvPr/>
        </p:nvSpPr>
        <p:spPr>
          <a:xfrm>
            <a:off x="9268155" y="3295401"/>
            <a:ext cx="1133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9300"/>
                </a:solidFill>
              </a:rPr>
              <a:t>SGLT2 I: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24BD1E4-E664-FD45-BF47-B062C3DEF4EE}"/>
              </a:ext>
            </a:extLst>
          </p:cNvPr>
          <p:cNvSpPr txBox="1"/>
          <p:nvPr/>
        </p:nvSpPr>
        <p:spPr>
          <a:xfrm>
            <a:off x="10820714" y="3228893"/>
            <a:ext cx="1402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9300"/>
                </a:solidFill>
              </a:rPr>
              <a:t>Amylin analogues: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5D69312-8989-7945-9058-6809FAB182A1}"/>
              </a:ext>
            </a:extLst>
          </p:cNvPr>
          <p:cNvCxnSpPr>
            <a:cxnSpLocks/>
          </p:cNvCxnSpPr>
          <p:nvPr/>
        </p:nvCxnSpPr>
        <p:spPr>
          <a:xfrm>
            <a:off x="6967448" y="3228893"/>
            <a:ext cx="0" cy="3648568"/>
          </a:xfrm>
          <a:prstGeom prst="line">
            <a:avLst/>
          </a:prstGeom>
          <a:ln w="19050">
            <a:solidFill>
              <a:srgbClr val="FF9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4550DFF-CC5E-214F-B581-80A9FA3222E7}"/>
              </a:ext>
            </a:extLst>
          </p:cNvPr>
          <p:cNvCxnSpPr>
            <a:cxnSpLocks/>
          </p:cNvCxnSpPr>
          <p:nvPr/>
        </p:nvCxnSpPr>
        <p:spPr>
          <a:xfrm>
            <a:off x="8882986" y="3237572"/>
            <a:ext cx="0" cy="3648568"/>
          </a:xfrm>
          <a:prstGeom prst="line">
            <a:avLst/>
          </a:prstGeom>
          <a:ln w="19050">
            <a:solidFill>
              <a:srgbClr val="FF9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C39A31A-5E62-EE4F-81A0-C3C0BE8CC1AC}"/>
              </a:ext>
            </a:extLst>
          </p:cNvPr>
          <p:cNvCxnSpPr>
            <a:cxnSpLocks/>
          </p:cNvCxnSpPr>
          <p:nvPr/>
        </p:nvCxnSpPr>
        <p:spPr>
          <a:xfrm>
            <a:off x="10566781" y="3237572"/>
            <a:ext cx="0" cy="3648568"/>
          </a:xfrm>
          <a:prstGeom prst="line">
            <a:avLst/>
          </a:prstGeom>
          <a:ln w="19050">
            <a:solidFill>
              <a:srgbClr val="FF9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5A60825C-8AB3-5241-A02B-6FD54D0E0349}"/>
              </a:ext>
            </a:extLst>
          </p:cNvPr>
          <p:cNvSpPr/>
          <p:nvPr/>
        </p:nvSpPr>
        <p:spPr>
          <a:xfrm>
            <a:off x="8901637" y="6532105"/>
            <a:ext cx="149972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Canagli</a:t>
            </a:r>
            <a:r>
              <a:rPr lang="en-US" sz="900" u="sng" dirty="0"/>
              <a:t>flozin</a:t>
            </a:r>
            <a:r>
              <a:rPr lang="en-US" sz="900" dirty="0"/>
              <a:t>, Dapagli</a:t>
            </a:r>
            <a:r>
              <a:rPr lang="en-US" sz="900" u="sng" dirty="0"/>
              <a:t>flozin</a:t>
            </a:r>
            <a:endParaRPr lang="en-US" sz="900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F15AEBD-CE24-7048-AA22-4B2174E89A0F}"/>
              </a:ext>
            </a:extLst>
          </p:cNvPr>
          <p:cNvSpPr/>
          <p:nvPr/>
        </p:nvSpPr>
        <p:spPr>
          <a:xfrm>
            <a:off x="10623845" y="6544412"/>
            <a:ext cx="149972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Pramlintide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8B0A615-96B2-5749-AF39-25E5ABF73159}"/>
              </a:ext>
            </a:extLst>
          </p:cNvPr>
          <p:cNvSpPr/>
          <p:nvPr/>
        </p:nvSpPr>
        <p:spPr>
          <a:xfrm>
            <a:off x="5619699" y="6519799"/>
            <a:ext cx="149972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A</a:t>
            </a:r>
            <a:r>
              <a:rPr lang="en-US" sz="900" u="sng" dirty="0"/>
              <a:t>carb</a:t>
            </a:r>
            <a:r>
              <a:rPr lang="en-US" sz="900" dirty="0"/>
              <a:t>ose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18FEBAF-9886-6C40-A599-92AFCD4C48E3}"/>
              </a:ext>
            </a:extLst>
          </p:cNvPr>
          <p:cNvSpPr/>
          <p:nvPr/>
        </p:nvSpPr>
        <p:spPr>
          <a:xfrm>
            <a:off x="5320558" y="4004274"/>
            <a:ext cx="16468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MOA: </a:t>
            </a:r>
            <a:r>
              <a:rPr lang="en-US" sz="1200" dirty="0">
                <a:solidFill>
                  <a:srgbClr val="FF0000"/>
                </a:solidFill>
              </a:rPr>
              <a:t>alpha glucosidase inhibitor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Decrease absorption/digestion complex carbs </a:t>
            </a:r>
            <a:r>
              <a:rPr lang="en-US" sz="1200" dirty="0">
                <a:sym typeface="Wingdings" pitchFamily="2" charset="2"/>
              </a:rPr>
              <a:t> decrease PPG</a:t>
            </a:r>
            <a:endParaRPr lang="en-US" sz="1200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43DA028-ACFF-814E-9239-8ED2CA5880BF}"/>
              </a:ext>
            </a:extLst>
          </p:cNvPr>
          <p:cNvSpPr/>
          <p:nvPr/>
        </p:nvSpPr>
        <p:spPr>
          <a:xfrm>
            <a:off x="7050160" y="3606676"/>
            <a:ext cx="188251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GLP-1 Agonists: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Increase post-prandial insulin release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Suppress glucagon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AE</a:t>
            </a:r>
            <a:r>
              <a:rPr lang="en-US" sz="1200"/>
              <a:t>: pancreatitis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Adv: </a:t>
            </a:r>
            <a:r>
              <a:rPr lang="en-US" sz="1200" dirty="0">
                <a:solidFill>
                  <a:srgbClr val="FF0000"/>
                </a:solidFill>
              </a:rPr>
              <a:t>weight loss </a:t>
            </a:r>
            <a:r>
              <a:rPr lang="en-US" sz="1200" dirty="0">
                <a:solidFill>
                  <a:srgbClr val="FF0000"/>
                </a:solidFill>
                <a:sym typeface="Wingdings" pitchFamily="2" charset="2"/>
              </a:rPr>
              <a:t> decrease appetite</a:t>
            </a:r>
          </a:p>
          <a:p>
            <a:r>
              <a:rPr lang="en-US" sz="1200" b="1" dirty="0">
                <a:sym typeface="Wingdings" pitchFamily="2" charset="2"/>
              </a:rPr>
              <a:t>DPP-4 Inhibitor: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sym typeface="Wingdings" pitchFamily="2" charset="2"/>
              </a:rPr>
              <a:t>Increase insulin concentration, decrease glucagon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sym typeface="Wingdings" pitchFamily="2" charset="2"/>
              </a:rPr>
              <a:t>FDA warning: </a:t>
            </a:r>
            <a:r>
              <a:rPr lang="en-US" sz="1200" dirty="0" err="1">
                <a:solidFill>
                  <a:srgbClr val="FF0000"/>
                </a:solidFill>
                <a:sym typeface="Wingdings" pitchFamily="2" charset="2"/>
              </a:rPr>
              <a:t>Incr</a:t>
            </a:r>
            <a:r>
              <a:rPr lang="en-US" sz="1200" dirty="0">
                <a:solidFill>
                  <a:srgbClr val="FF0000"/>
                </a:solidFill>
                <a:sym typeface="Wingdings" pitchFamily="2" charset="2"/>
              </a:rPr>
              <a:t> HF risk w/ hx of HF renal a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5055805-6DDB-D441-B375-962BBEEC679A}"/>
              </a:ext>
            </a:extLst>
          </p:cNvPr>
          <p:cNvSpPr/>
          <p:nvPr/>
        </p:nvSpPr>
        <p:spPr>
          <a:xfrm>
            <a:off x="8926282" y="3682687"/>
            <a:ext cx="16468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sym typeface="Wingdings" pitchFamily="2" charset="2"/>
              </a:rPr>
              <a:t>Increase glucose excretion in urine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ym typeface="Wingdings" pitchFamily="2" charset="2"/>
              </a:rPr>
              <a:t>AE: </a:t>
            </a:r>
            <a:r>
              <a:rPr lang="en-US" sz="1200" dirty="0">
                <a:solidFill>
                  <a:srgbClr val="FF0000"/>
                </a:solidFill>
                <a:sym typeface="Wingdings" pitchFamily="2" charset="2"/>
              </a:rPr>
              <a:t>hypovolemia/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sym typeface="Wingdings" pitchFamily="2" charset="2"/>
              </a:rPr>
              <a:t>hypotension, hyperkalemia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sym typeface="Wingdings" pitchFamily="2" charset="2"/>
              </a:rPr>
              <a:t>Avoid in renal failure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B0531F4-5B1B-2F4B-B9F2-F4E5F55D4031}"/>
              </a:ext>
            </a:extLst>
          </p:cNvPr>
          <p:cNvSpPr/>
          <p:nvPr/>
        </p:nvSpPr>
        <p:spPr>
          <a:xfrm>
            <a:off x="6699623" y="6128913"/>
            <a:ext cx="4200405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dirty="0"/>
              <a:t>Decrease absorption of dietary glucose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92F2FD3-2196-FD4A-A637-11B9B9922B46}"/>
              </a:ext>
            </a:extLst>
          </p:cNvPr>
          <p:cNvSpPr/>
          <p:nvPr/>
        </p:nvSpPr>
        <p:spPr>
          <a:xfrm>
            <a:off x="10613527" y="3898646"/>
            <a:ext cx="16468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sym typeface="Wingdings" pitchFamily="2" charset="2"/>
              </a:rPr>
              <a:t>Decrease mealtime insulin dose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ym typeface="Wingdings" pitchFamily="2" charset="2"/>
              </a:rPr>
              <a:t>AE: </a:t>
            </a:r>
            <a:r>
              <a:rPr lang="en-US" sz="1200" dirty="0">
                <a:solidFill>
                  <a:srgbClr val="FF0000"/>
                </a:solidFill>
                <a:sym typeface="Wingdings" pitchFamily="2" charset="2"/>
              </a:rPr>
              <a:t>hypoglycemia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04A1677-F2EE-6F43-B261-16FF78BE90AB}"/>
              </a:ext>
            </a:extLst>
          </p:cNvPr>
          <p:cNvSpPr/>
          <p:nvPr/>
        </p:nvSpPr>
        <p:spPr>
          <a:xfrm>
            <a:off x="3235879" y="94212"/>
            <a:ext cx="1646890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Renal problem </a:t>
            </a:r>
            <a:r>
              <a:rPr lang="en-US" sz="1200" dirty="0"/>
              <a:t>or</a:t>
            </a:r>
            <a:r>
              <a:rPr lang="en-US" sz="1200" dirty="0">
                <a:solidFill>
                  <a:srgbClr val="FF0000"/>
                </a:solidFill>
              </a:rPr>
              <a:t> HF</a:t>
            </a:r>
            <a:r>
              <a:rPr lang="en-US" sz="1200" dirty="0"/>
              <a:t>?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</a:p>
          <a:p>
            <a:r>
              <a:rPr lang="en-US" sz="1200" dirty="0"/>
              <a:t>Choose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b="1" dirty="0">
                <a:solidFill>
                  <a:srgbClr val="FF0000"/>
                </a:solidFill>
              </a:rPr>
              <a:t>Insulin</a:t>
            </a:r>
          </a:p>
        </p:txBody>
      </p:sp>
    </p:spTree>
    <p:extLst>
      <p:ext uri="{BB962C8B-B14F-4D97-AF65-F5344CB8AC3E}">
        <p14:creationId xmlns:p14="http://schemas.microsoft.com/office/powerpoint/2010/main" val="157971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3A641C-2523-FA49-BCAB-9E2B1032B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412750"/>
            <a:ext cx="11303000" cy="60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81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E35957C-AEF5-5C4A-9480-57871E6BA3D8}"/>
              </a:ext>
            </a:extLst>
          </p:cNvPr>
          <p:cNvCxnSpPr>
            <a:cxnSpLocks/>
          </p:cNvCxnSpPr>
          <p:nvPr/>
        </p:nvCxnSpPr>
        <p:spPr>
          <a:xfrm>
            <a:off x="5912616" y="0"/>
            <a:ext cx="0" cy="323133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5E2F92-657A-D74F-9F13-9551F325BC46}"/>
              </a:ext>
            </a:extLst>
          </p:cNvPr>
          <p:cNvCxnSpPr>
            <a:cxnSpLocks/>
          </p:cNvCxnSpPr>
          <p:nvPr/>
        </p:nvCxnSpPr>
        <p:spPr>
          <a:xfrm flipV="1">
            <a:off x="0" y="3211287"/>
            <a:ext cx="12192000" cy="2004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8C9B90D-5322-E24E-9881-8394703A10F2}"/>
              </a:ext>
            </a:extLst>
          </p:cNvPr>
          <p:cNvSpPr txBox="1"/>
          <p:nvPr/>
        </p:nvSpPr>
        <p:spPr>
          <a:xfrm>
            <a:off x="90417" y="36590"/>
            <a:ext cx="5310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HSV and Varicella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8917E1-5C3F-C240-8B23-5E544512547F}"/>
              </a:ext>
            </a:extLst>
          </p:cNvPr>
          <p:cNvSpPr txBox="1"/>
          <p:nvPr/>
        </p:nvSpPr>
        <p:spPr>
          <a:xfrm>
            <a:off x="6178063" y="-6084"/>
            <a:ext cx="5310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CMV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647229-F1ED-4146-B1CB-BE920CAE61B4}"/>
              </a:ext>
            </a:extLst>
          </p:cNvPr>
          <p:cNvSpPr txBox="1"/>
          <p:nvPr/>
        </p:nvSpPr>
        <p:spPr>
          <a:xfrm>
            <a:off x="145716" y="542371"/>
            <a:ext cx="56615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Acyclovir MOA: </a:t>
            </a:r>
            <a:r>
              <a:rPr lang="en-US" sz="1100" dirty="0">
                <a:solidFill>
                  <a:srgbClr val="FF0000"/>
                </a:solidFill>
              </a:rPr>
              <a:t>Phosphorylated by viral kinase and become inhibitor of viral DNA synthesis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/>
              <a:t>Use: genital herpes, varicella-zoster, HSV encephalitis, neonatal HSV, serous HSV, or varicella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/>
              <a:t>Docosanol</a:t>
            </a:r>
            <a:r>
              <a:rPr lang="en-US" sz="1100" dirty="0"/>
              <a:t>: MOA: </a:t>
            </a:r>
            <a:r>
              <a:rPr lang="en-US" sz="1100" dirty="0">
                <a:solidFill>
                  <a:srgbClr val="FF0000"/>
                </a:solidFill>
              </a:rPr>
              <a:t>fusion inhibitor – prevent entry into cells and replication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AE: </a:t>
            </a:r>
            <a:r>
              <a:rPr lang="en-US" sz="1100" dirty="0">
                <a:solidFill>
                  <a:srgbClr val="FF0000"/>
                </a:solidFill>
              </a:rPr>
              <a:t>nephrotoxic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8B1C74E-3804-BA4A-B65B-869B804A588F}"/>
              </a:ext>
            </a:extLst>
          </p:cNvPr>
          <p:cNvSpPr/>
          <p:nvPr/>
        </p:nvSpPr>
        <p:spPr>
          <a:xfrm>
            <a:off x="6096000" y="477561"/>
            <a:ext cx="54275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Ganciclovir MOA: </a:t>
            </a:r>
            <a:r>
              <a:rPr lang="en-US" sz="1200" b="1" dirty="0">
                <a:solidFill>
                  <a:srgbClr val="FF0000"/>
                </a:solidFill>
              </a:rPr>
              <a:t>inhibits activity against HSV especially CMV; inhibits DNA synthesis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Monophosphorylated by viral thymidine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Monophosphorylated by viral phosphotransferase </a:t>
            </a:r>
            <a:r>
              <a:rPr lang="en-US" sz="1200" dirty="0">
                <a:solidFill>
                  <a:srgbClr val="FF0000"/>
                </a:solidFill>
                <a:sym typeface="Wingdings" pitchFamily="2" charset="2"/>
              </a:rPr>
              <a:t> has to use viral DNA can become resistant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ym typeface="Wingdings" pitchFamily="2" charset="2"/>
              </a:rPr>
              <a:t>AE: </a:t>
            </a:r>
            <a:r>
              <a:rPr lang="en-US" sz="1200" dirty="0">
                <a:solidFill>
                  <a:srgbClr val="FF0000"/>
                </a:solidFill>
                <a:sym typeface="Wingdings" pitchFamily="2" charset="2"/>
              </a:rPr>
              <a:t>myelosuppression, neutropenia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ym typeface="Wingdings" pitchFamily="2" charset="2"/>
              </a:rPr>
              <a:t>Cidofovir: </a:t>
            </a:r>
            <a:r>
              <a:rPr lang="en-US" sz="1200" dirty="0">
                <a:solidFill>
                  <a:srgbClr val="FF0000"/>
                </a:solidFill>
                <a:sym typeface="Wingdings" pitchFamily="2" charset="2"/>
              </a:rPr>
              <a:t>complete inhibition of DNA synthesis and incorporation into viral DNA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  <a:sym typeface="Wingdings" pitchFamily="2" charset="2"/>
              </a:rPr>
              <a:t>Phosphorylation is independent of viral enzyme-– activity is maintained vs thymidine kinase deficiency or altered structure of CMV or HSV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AE: </a:t>
            </a:r>
            <a:r>
              <a:rPr lang="en-US" sz="1200" dirty="0">
                <a:solidFill>
                  <a:srgbClr val="FF0000"/>
                </a:solidFill>
              </a:rPr>
              <a:t>dose-dependent PCT nephrotoxicity– must administer with </a:t>
            </a:r>
            <a:r>
              <a:rPr lang="en-US" sz="1200" b="1" u="sng" dirty="0">
                <a:solidFill>
                  <a:srgbClr val="FF0000"/>
                </a:solidFill>
              </a:rPr>
              <a:t>probenecid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Foscarnet</a:t>
            </a:r>
            <a:r>
              <a:rPr lang="en-US" sz="1200" dirty="0"/>
              <a:t>: </a:t>
            </a:r>
            <a:r>
              <a:rPr lang="en-US" sz="1200" dirty="0">
                <a:solidFill>
                  <a:srgbClr val="FF0000"/>
                </a:solidFill>
              </a:rPr>
              <a:t>w/o requirement of activity by phosphorylation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AE</a:t>
            </a:r>
            <a:r>
              <a:rPr lang="en-US" sz="1200" dirty="0">
                <a:solidFill>
                  <a:srgbClr val="FF0000"/>
                </a:solidFill>
              </a:rPr>
              <a:t>: nephrotoxicity </a:t>
            </a:r>
            <a:endParaRPr lang="en-US" sz="12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4932593-6AFC-7341-91B9-8069CE0C4FE5}"/>
              </a:ext>
            </a:extLst>
          </p:cNvPr>
          <p:cNvSpPr txBox="1"/>
          <p:nvPr/>
        </p:nvSpPr>
        <p:spPr>
          <a:xfrm>
            <a:off x="0" y="6488546"/>
            <a:ext cx="22792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Oseltamivir </a:t>
            </a:r>
            <a:endParaRPr lang="en-US" sz="800" dirty="0"/>
          </a:p>
        </p:txBody>
      </p:sp>
      <p:sp>
        <p:nvSpPr>
          <p:cNvPr id="47" name="5-Point Star 46">
            <a:extLst>
              <a:ext uri="{FF2B5EF4-FFF2-40B4-BE49-F238E27FC236}">
                <a16:creationId xmlns:a16="http://schemas.microsoft.com/office/drawing/2014/main" id="{69BAF111-812D-354C-AAF0-F5FC932947B3}"/>
              </a:ext>
            </a:extLst>
          </p:cNvPr>
          <p:cNvSpPr/>
          <p:nvPr/>
        </p:nvSpPr>
        <p:spPr>
          <a:xfrm>
            <a:off x="6135594" y="498255"/>
            <a:ext cx="136137" cy="205810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>
            <a:extLst>
              <a:ext uri="{FF2B5EF4-FFF2-40B4-BE49-F238E27FC236}">
                <a16:creationId xmlns:a16="http://schemas.microsoft.com/office/drawing/2014/main" id="{37429461-ED78-D04A-9AAC-613FFC33E529}"/>
              </a:ext>
            </a:extLst>
          </p:cNvPr>
          <p:cNvSpPr/>
          <p:nvPr/>
        </p:nvSpPr>
        <p:spPr>
          <a:xfrm>
            <a:off x="6580003" y="2350688"/>
            <a:ext cx="191522" cy="235755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5-Point Star 94">
            <a:extLst>
              <a:ext uri="{FF2B5EF4-FFF2-40B4-BE49-F238E27FC236}">
                <a16:creationId xmlns:a16="http://schemas.microsoft.com/office/drawing/2014/main" id="{A7039DC9-2C22-8D46-B1E2-8E3A1E0E1601}"/>
              </a:ext>
            </a:extLst>
          </p:cNvPr>
          <p:cNvSpPr/>
          <p:nvPr/>
        </p:nvSpPr>
        <p:spPr>
          <a:xfrm>
            <a:off x="5982178" y="5904867"/>
            <a:ext cx="136137" cy="205810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0F0E028-17F2-4B49-9909-B71C41AC44E7}"/>
              </a:ext>
            </a:extLst>
          </p:cNvPr>
          <p:cNvSpPr txBox="1"/>
          <p:nvPr/>
        </p:nvSpPr>
        <p:spPr>
          <a:xfrm>
            <a:off x="90417" y="3352004"/>
            <a:ext cx="2970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Influenza 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2B54C5D-9F32-7047-9F29-A99469EBA57B}"/>
              </a:ext>
            </a:extLst>
          </p:cNvPr>
          <p:cNvSpPr/>
          <p:nvPr/>
        </p:nvSpPr>
        <p:spPr>
          <a:xfrm>
            <a:off x="90417" y="3817277"/>
            <a:ext cx="218881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MOA: </a:t>
            </a:r>
            <a:r>
              <a:rPr lang="en-US" sz="1200" dirty="0">
                <a:solidFill>
                  <a:srgbClr val="FF0000"/>
                </a:solidFill>
              </a:rPr>
              <a:t>competitive and reversible interaction with active enzyme site to inhibit viral neuraminidase activity resulting in clumping of newly released virions to each other and membrane of infected cell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Early administration is crucial-– replication peats at 24-72 hours after illness </a:t>
            </a:r>
          </a:p>
          <a:p>
            <a:endParaRPr lang="en-US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636108-3360-0143-92C9-6BE08318E3B2}"/>
              </a:ext>
            </a:extLst>
          </p:cNvPr>
          <p:cNvSpPr/>
          <p:nvPr/>
        </p:nvSpPr>
        <p:spPr>
          <a:xfrm>
            <a:off x="-39939" y="2841378"/>
            <a:ext cx="57084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ym typeface="Wingdings" pitchFamily="2" charset="2"/>
              </a:rPr>
              <a:t>Acyclovir, </a:t>
            </a:r>
            <a:r>
              <a:rPr lang="en-US" sz="900" dirty="0" err="1">
                <a:sym typeface="Wingdings" pitchFamily="2" charset="2"/>
              </a:rPr>
              <a:t>docosanol</a:t>
            </a:r>
            <a:endParaRPr lang="en-US" sz="9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2295A8-73FF-DC4B-AE10-85860887D8BF}"/>
              </a:ext>
            </a:extLst>
          </p:cNvPr>
          <p:cNvSpPr/>
          <p:nvPr/>
        </p:nvSpPr>
        <p:spPr>
          <a:xfrm>
            <a:off x="5999447" y="2980804"/>
            <a:ext cx="443780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Ganciclovir, </a:t>
            </a:r>
            <a:r>
              <a:rPr lang="en-US" sz="900" dirty="0" err="1"/>
              <a:t>Cidofocir</a:t>
            </a:r>
            <a:r>
              <a:rPr lang="en-US" sz="900" dirty="0"/>
              <a:t>, </a:t>
            </a:r>
            <a:r>
              <a:rPr lang="en-US" sz="900" dirty="0" err="1"/>
              <a:t>Foscarnet</a:t>
            </a:r>
            <a:endParaRPr lang="en-US" sz="9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7D0CCD-F946-764A-B6A4-FC284264BD80}"/>
              </a:ext>
            </a:extLst>
          </p:cNvPr>
          <p:cNvSpPr txBox="1"/>
          <p:nvPr/>
        </p:nvSpPr>
        <p:spPr>
          <a:xfrm>
            <a:off x="2669490" y="3340233"/>
            <a:ext cx="2258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Hepatitis 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C44C64-6D7B-454B-98C3-5E8E9ABE378F}"/>
              </a:ext>
            </a:extLst>
          </p:cNvPr>
          <p:cNvSpPr/>
          <p:nvPr/>
        </p:nvSpPr>
        <p:spPr>
          <a:xfrm>
            <a:off x="2553056" y="6500092"/>
            <a:ext cx="210020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Adefovir, Entecavir, Telbivudine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192F65B-CDAE-B64A-A2DA-9676926443EA}"/>
              </a:ext>
            </a:extLst>
          </p:cNvPr>
          <p:cNvSpPr/>
          <p:nvPr/>
        </p:nvSpPr>
        <p:spPr>
          <a:xfrm>
            <a:off x="2523488" y="3755467"/>
            <a:ext cx="320068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Adefovir– </a:t>
            </a:r>
            <a:r>
              <a:rPr lang="en-US" sz="1200" dirty="0">
                <a:solidFill>
                  <a:srgbClr val="FF0000"/>
                </a:solidFill>
              </a:rPr>
              <a:t>inhibits HBV DNA polymerase and reverse transcriptase, causes chain termination after incorporation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B050"/>
                </a:solidFill>
              </a:rPr>
              <a:t>Acute exacerbation upon discontinuation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Entecavir– </a:t>
            </a:r>
            <a:r>
              <a:rPr lang="en-US" sz="1200" dirty="0">
                <a:solidFill>
                  <a:srgbClr val="FF0000"/>
                </a:solidFill>
              </a:rPr>
              <a:t>competitively inhibits all 3 </a:t>
            </a:r>
            <a:r>
              <a:rPr lang="en-US" sz="1200" dirty="0" err="1">
                <a:solidFill>
                  <a:srgbClr val="FF0000"/>
                </a:solidFill>
              </a:rPr>
              <a:t>fxns</a:t>
            </a:r>
            <a:r>
              <a:rPr lang="en-US" sz="1200" dirty="0">
                <a:solidFill>
                  <a:srgbClr val="FF0000"/>
                </a:solidFill>
              </a:rPr>
              <a:t> of Hep B DNA polymerase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B050"/>
                </a:solidFill>
              </a:rPr>
              <a:t>Acute exacerbation upon discontinuation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Telbivudine– </a:t>
            </a:r>
            <a:r>
              <a:rPr lang="en-US" sz="1200" dirty="0">
                <a:solidFill>
                  <a:srgbClr val="FF0000"/>
                </a:solidFill>
              </a:rPr>
              <a:t>inhibits HBV DNA polymerase incorporation into viral DNA causes chain termination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50ECC4D-3996-B54A-B05E-C6FA691DF4BD}"/>
              </a:ext>
            </a:extLst>
          </p:cNvPr>
          <p:cNvCxnSpPr>
            <a:cxnSpLocks/>
          </p:cNvCxnSpPr>
          <p:nvPr/>
        </p:nvCxnSpPr>
        <p:spPr>
          <a:xfrm>
            <a:off x="2394716" y="3231334"/>
            <a:ext cx="0" cy="362666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0019429-396A-8843-AC8C-A7D599568B0A}"/>
              </a:ext>
            </a:extLst>
          </p:cNvPr>
          <p:cNvCxnSpPr>
            <a:cxnSpLocks/>
          </p:cNvCxnSpPr>
          <p:nvPr/>
        </p:nvCxnSpPr>
        <p:spPr>
          <a:xfrm>
            <a:off x="5912616" y="3231334"/>
            <a:ext cx="0" cy="362666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ED9C71C-E1B0-DC40-8ADA-9772B1F19122}"/>
              </a:ext>
            </a:extLst>
          </p:cNvPr>
          <p:cNvSpPr txBox="1"/>
          <p:nvPr/>
        </p:nvSpPr>
        <p:spPr>
          <a:xfrm>
            <a:off x="6096000" y="3262568"/>
            <a:ext cx="2258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Hepatitis C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F789DBA-0473-FF43-848B-CD2B502BABB9}"/>
              </a:ext>
            </a:extLst>
          </p:cNvPr>
          <p:cNvSpPr/>
          <p:nvPr/>
        </p:nvSpPr>
        <p:spPr>
          <a:xfrm>
            <a:off x="5918165" y="3699351"/>
            <a:ext cx="619305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Pegylated interferon alfa-2a/2b– </a:t>
            </a:r>
            <a:r>
              <a:rPr lang="en-US" sz="1100" dirty="0">
                <a:solidFill>
                  <a:srgbClr val="FF0000"/>
                </a:solidFill>
              </a:rPr>
              <a:t>slow clearance, longer t</a:t>
            </a:r>
            <a:r>
              <a:rPr lang="en-US" sz="1100" baseline="-25000" dirty="0">
                <a:solidFill>
                  <a:srgbClr val="FF0000"/>
                </a:solidFill>
              </a:rPr>
              <a:t>1/2</a:t>
            </a:r>
            <a:r>
              <a:rPr lang="en-US" sz="1100" dirty="0">
                <a:solidFill>
                  <a:srgbClr val="FF0000"/>
                </a:solidFill>
              </a:rPr>
              <a:t>, steadier concentration </a:t>
            </a:r>
            <a:r>
              <a:rPr lang="en-US" sz="1100" dirty="0">
                <a:solidFill>
                  <a:srgbClr val="FF0000"/>
                </a:solidFill>
                <a:sym typeface="Wingdings" pitchFamily="2" charset="2"/>
              </a:rPr>
              <a:t> less frequent dosing </a:t>
            </a:r>
            <a:endParaRPr lang="en-US" sz="11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Ribavirin: guanosine nucleoside analog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AE: </a:t>
            </a:r>
            <a:r>
              <a:rPr lang="en-US" sz="1100" b="1" dirty="0">
                <a:solidFill>
                  <a:srgbClr val="FF0000"/>
                </a:solidFill>
              </a:rPr>
              <a:t>Toxic! </a:t>
            </a:r>
            <a:r>
              <a:rPr lang="en-US" sz="1100" dirty="0"/>
              <a:t>Hemolytic anemia, fatigue, neutropenia, hyperuricemia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FF0000"/>
                </a:solidFill>
              </a:rPr>
              <a:t>Exposed should not conceived children for at least 6 months thereafter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FF0000"/>
                </a:solidFill>
              </a:rPr>
              <a:t>Healthcare workers may experience AEs (HA, conjunctivitis, rhinitis, nausea, rash)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Protease NS3/4A inhibitor– </a:t>
            </a:r>
            <a:r>
              <a:rPr lang="en-US" sz="1100" dirty="0">
                <a:solidFill>
                  <a:srgbClr val="FF0000"/>
                </a:solidFill>
              </a:rPr>
              <a:t>combined with </a:t>
            </a:r>
            <a:r>
              <a:rPr lang="en-US" sz="1100" dirty="0" err="1">
                <a:solidFill>
                  <a:srgbClr val="FF0000"/>
                </a:solidFill>
              </a:rPr>
              <a:t>peginferon</a:t>
            </a:r>
            <a:r>
              <a:rPr lang="en-US" sz="1100" dirty="0">
                <a:solidFill>
                  <a:srgbClr val="FF0000"/>
                </a:solidFill>
              </a:rPr>
              <a:t> and ribavirin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FF0000"/>
                </a:solidFill>
              </a:rPr>
              <a:t>CYP3A4 inhibitor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NPIs– </a:t>
            </a:r>
            <a:r>
              <a:rPr lang="en-US" sz="1100" b="1" dirty="0">
                <a:solidFill>
                  <a:srgbClr val="FF0000"/>
                </a:solidFill>
              </a:rPr>
              <a:t>administration w/ amiodarone is not recommended </a:t>
            </a:r>
            <a:r>
              <a:rPr lang="en-US" sz="1100" dirty="0">
                <a:solidFill>
                  <a:srgbClr val="FF0000"/>
                </a:solidFill>
              </a:rPr>
              <a:t>d/t </a:t>
            </a:r>
            <a:r>
              <a:rPr lang="en-US" sz="1100" dirty="0" err="1">
                <a:solidFill>
                  <a:srgbClr val="FF0000"/>
                </a:solidFill>
              </a:rPr>
              <a:t>sxs</a:t>
            </a:r>
            <a:r>
              <a:rPr lang="en-US" sz="1100" dirty="0">
                <a:solidFill>
                  <a:srgbClr val="FF0000"/>
                </a:solidFill>
              </a:rPr>
              <a:t>– bradycardia + fatal cardiac arrest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Ritonavir– </a:t>
            </a:r>
            <a:r>
              <a:rPr lang="en-US" sz="1100" dirty="0">
                <a:solidFill>
                  <a:srgbClr val="FF0000"/>
                </a:solidFill>
              </a:rPr>
              <a:t>strong CYP3A4 inhibitor</a:t>
            </a: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FF0000"/>
                </a:solidFill>
              </a:rPr>
              <a:t>Contact doctor if you develop: fatigue, weakness, loss of appetite, NV, jaundice, light-colored stools </a:t>
            </a:r>
            <a:r>
              <a:rPr lang="en-US" sz="1100" b="1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1100" b="1" u="sng" dirty="0">
                <a:solidFill>
                  <a:srgbClr val="FF0000"/>
                </a:solidFill>
                <a:sym typeface="Wingdings" pitchFamily="2" charset="2"/>
              </a:rPr>
              <a:t>serious liver problems</a:t>
            </a:r>
            <a:r>
              <a:rPr lang="en-US" sz="1100" b="1" dirty="0">
                <a:solidFill>
                  <a:srgbClr val="FF0000"/>
                </a:solidFill>
                <a:sym typeface="Wingdings" pitchFamily="2" charset="2"/>
              </a:rPr>
              <a:t> (but don’t stop taking)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FF0000"/>
                </a:solidFill>
                <a:sym typeface="Wingdings" pitchFamily="2" charset="2"/>
              </a:rPr>
              <a:t>Monitor HCV/HBV co-infected patients for hepatitis flare or hepatitis B reactivation during HCV treatment and post-treatment follow-up. Initiate appropriate patient management for HBV infection as clinically indicated </a:t>
            </a:r>
            <a:r>
              <a:rPr lang="en-US" sz="1100" b="1" dirty="0">
                <a:solidFill>
                  <a:srgbClr val="FF0000"/>
                </a:solidFill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b="1" dirty="0">
              <a:solidFill>
                <a:srgbClr val="FF0000"/>
              </a:solidFill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34" name="5-Point Star 33">
            <a:extLst>
              <a:ext uri="{FF2B5EF4-FFF2-40B4-BE49-F238E27FC236}">
                <a16:creationId xmlns:a16="http://schemas.microsoft.com/office/drawing/2014/main" id="{24671CF3-AC40-AF43-82FB-E22811955D88}"/>
              </a:ext>
            </a:extLst>
          </p:cNvPr>
          <p:cNvSpPr/>
          <p:nvPr/>
        </p:nvSpPr>
        <p:spPr>
          <a:xfrm>
            <a:off x="6431884" y="4543996"/>
            <a:ext cx="136137" cy="205810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C114386-178F-474B-A473-F4C6550DA60D}"/>
              </a:ext>
            </a:extLst>
          </p:cNvPr>
          <p:cNvSpPr/>
          <p:nvPr/>
        </p:nvSpPr>
        <p:spPr>
          <a:xfrm>
            <a:off x="6012248" y="6509912"/>
            <a:ext cx="21002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Ribavirin, Pegylated interferon alfa-2A/b, </a:t>
            </a:r>
            <a:r>
              <a:rPr lang="en-US" sz="900" b="1" dirty="0"/>
              <a:t>Protease NS3/4 I: </a:t>
            </a:r>
            <a:r>
              <a:rPr lang="en-US" sz="900" dirty="0" err="1"/>
              <a:t>simeprevir</a:t>
            </a:r>
            <a:r>
              <a:rPr lang="en-US" sz="900" dirty="0"/>
              <a:t>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D7B7071-AB8B-AE4E-BDC6-56BB468327A4}"/>
              </a:ext>
            </a:extLst>
          </p:cNvPr>
          <p:cNvSpPr/>
          <p:nvPr/>
        </p:nvSpPr>
        <p:spPr>
          <a:xfrm>
            <a:off x="8549619" y="6514952"/>
            <a:ext cx="21002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/>
              <a:t>NS</a:t>
            </a:r>
            <a:r>
              <a:rPr lang="en-US" sz="900" b="1" u="sng" dirty="0"/>
              <a:t>5A</a:t>
            </a:r>
            <a:r>
              <a:rPr lang="en-US" sz="900" b="1" dirty="0"/>
              <a:t>:</a:t>
            </a:r>
            <a:r>
              <a:rPr lang="en-US" sz="900" dirty="0"/>
              <a:t> daclat</a:t>
            </a:r>
            <a:r>
              <a:rPr lang="en-US" sz="900" u="sng" dirty="0"/>
              <a:t>as</a:t>
            </a:r>
            <a:r>
              <a:rPr lang="en-US" sz="900" dirty="0"/>
              <a:t>vir, ledip</a:t>
            </a:r>
            <a:r>
              <a:rPr lang="en-US" sz="900" u="sng" dirty="0"/>
              <a:t>as</a:t>
            </a:r>
            <a:r>
              <a:rPr lang="en-US" sz="900" dirty="0"/>
              <a:t>vir, </a:t>
            </a:r>
            <a:r>
              <a:rPr lang="en-US" sz="900" dirty="0" err="1"/>
              <a:t>ombit</a:t>
            </a:r>
            <a:r>
              <a:rPr lang="en-US" sz="900" u="sng" dirty="0" err="1"/>
              <a:t>as</a:t>
            </a:r>
            <a:r>
              <a:rPr lang="en-US" sz="900" dirty="0" err="1"/>
              <a:t>vir</a:t>
            </a:r>
            <a:endParaRPr lang="en-US" sz="900" dirty="0"/>
          </a:p>
          <a:p>
            <a:r>
              <a:rPr lang="en-US" sz="900" b="1" dirty="0"/>
              <a:t>NPI:</a:t>
            </a:r>
            <a:r>
              <a:rPr lang="en-US" sz="900" dirty="0"/>
              <a:t> sofosbuvir</a:t>
            </a:r>
            <a:endParaRPr lang="en-US" sz="900" b="1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5C6A9D7-17B3-2843-80C2-A5D253FA5E74}"/>
              </a:ext>
            </a:extLst>
          </p:cNvPr>
          <p:cNvSpPr/>
          <p:nvPr/>
        </p:nvSpPr>
        <p:spPr>
          <a:xfrm>
            <a:off x="11163903" y="6469340"/>
            <a:ext cx="104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/>
              <a:t>NNPIs:</a:t>
            </a:r>
            <a:r>
              <a:rPr lang="en-US" sz="900" dirty="0"/>
              <a:t> dasabuvir</a:t>
            </a:r>
          </a:p>
          <a:p>
            <a:r>
              <a:rPr lang="en-US" sz="900" dirty="0"/>
              <a:t>Ritonavir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2125193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A85A04-FFD2-3645-BDEC-02E793E6C86C}"/>
              </a:ext>
            </a:extLst>
          </p:cNvPr>
          <p:cNvCxnSpPr>
            <a:cxnSpLocks/>
          </p:cNvCxnSpPr>
          <p:nvPr/>
        </p:nvCxnSpPr>
        <p:spPr>
          <a:xfrm>
            <a:off x="6080789" y="3352891"/>
            <a:ext cx="13414" cy="3479805"/>
          </a:xfrm>
          <a:prstGeom prst="line">
            <a:avLst/>
          </a:prstGeom>
          <a:ln>
            <a:solidFill>
              <a:srgbClr val="FF4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BE4DAD0-0DF0-BC4A-9710-D19C50792B2F}"/>
              </a:ext>
            </a:extLst>
          </p:cNvPr>
          <p:cNvCxnSpPr/>
          <p:nvPr/>
        </p:nvCxnSpPr>
        <p:spPr>
          <a:xfrm>
            <a:off x="-6709" y="3367940"/>
            <a:ext cx="12192000" cy="0"/>
          </a:xfrm>
          <a:prstGeom prst="line">
            <a:avLst/>
          </a:prstGeom>
          <a:ln>
            <a:solidFill>
              <a:srgbClr val="FF4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C1E3690-B3DF-B547-8425-875C2AD2A4B9}"/>
              </a:ext>
            </a:extLst>
          </p:cNvPr>
          <p:cNvSpPr txBox="1"/>
          <p:nvPr/>
        </p:nvSpPr>
        <p:spPr>
          <a:xfrm>
            <a:off x="143161" y="3428987"/>
            <a:ext cx="2896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40FF"/>
                </a:solidFill>
              </a:rPr>
              <a:t>Integrase Strand Transferase Inhibitor: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45E7F5-44D0-704D-A817-3E0F600FC310}"/>
              </a:ext>
            </a:extLst>
          </p:cNvPr>
          <p:cNvSpPr txBox="1"/>
          <p:nvPr/>
        </p:nvSpPr>
        <p:spPr>
          <a:xfrm>
            <a:off x="3089904" y="6564269"/>
            <a:ext cx="16426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Zidovudine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1014A7-D9E3-1447-83BC-425C0746B94B}"/>
              </a:ext>
            </a:extLst>
          </p:cNvPr>
          <p:cNvSpPr txBox="1"/>
          <p:nvPr/>
        </p:nvSpPr>
        <p:spPr>
          <a:xfrm>
            <a:off x="4745095" y="-7449"/>
            <a:ext cx="2364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40FF"/>
                </a:solidFill>
              </a:rPr>
              <a:t>NRTI: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833529-1E55-4545-A102-C24F5E12C956}"/>
              </a:ext>
            </a:extLst>
          </p:cNvPr>
          <p:cNvSpPr txBox="1"/>
          <p:nvPr/>
        </p:nvSpPr>
        <p:spPr>
          <a:xfrm>
            <a:off x="4506546" y="2775419"/>
            <a:ext cx="34209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Didanosine</a:t>
            </a:r>
            <a:r>
              <a:rPr lang="en-US" sz="900" dirty="0"/>
              <a:t>, abacavir, zidovudine, lamivudine, tenofovir </a:t>
            </a:r>
          </a:p>
        </p:txBody>
      </p:sp>
      <p:sp>
        <p:nvSpPr>
          <p:cNvPr id="16" name="5-Point Star 15">
            <a:extLst>
              <a:ext uri="{FF2B5EF4-FFF2-40B4-BE49-F238E27FC236}">
                <a16:creationId xmlns:a16="http://schemas.microsoft.com/office/drawing/2014/main" id="{95185142-6F9E-FD4E-AF87-0709DF947B07}"/>
              </a:ext>
            </a:extLst>
          </p:cNvPr>
          <p:cNvSpPr/>
          <p:nvPr/>
        </p:nvSpPr>
        <p:spPr>
          <a:xfrm>
            <a:off x="-1083466" y="3193507"/>
            <a:ext cx="255495" cy="242047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D943B7-AC20-7348-B651-1381AC864759}"/>
              </a:ext>
            </a:extLst>
          </p:cNvPr>
          <p:cNvSpPr txBox="1"/>
          <p:nvPr/>
        </p:nvSpPr>
        <p:spPr>
          <a:xfrm>
            <a:off x="9040884" y="6463364"/>
            <a:ext cx="303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Lopinavir, Ritonavir, Atazanavir, Darunavir, </a:t>
            </a:r>
            <a:r>
              <a:rPr lang="en-US" sz="900" dirty="0" err="1"/>
              <a:t>Fosamprenavir</a:t>
            </a:r>
            <a:r>
              <a:rPr lang="en-US" sz="900" dirty="0"/>
              <a:t>, Indinavir</a:t>
            </a:r>
          </a:p>
        </p:txBody>
      </p:sp>
      <p:sp>
        <p:nvSpPr>
          <p:cNvPr id="22" name="5-Point Star 21">
            <a:extLst>
              <a:ext uri="{FF2B5EF4-FFF2-40B4-BE49-F238E27FC236}">
                <a16:creationId xmlns:a16="http://schemas.microsoft.com/office/drawing/2014/main" id="{92100388-539A-C54E-9F1A-501B82A68ABA}"/>
              </a:ext>
            </a:extLst>
          </p:cNvPr>
          <p:cNvSpPr/>
          <p:nvPr/>
        </p:nvSpPr>
        <p:spPr>
          <a:xfrm>
            <a:off x="466895" y="1101461"/>
            <a:ext cx="255495" cy="242047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F9877-DD40-CF4F-9916-5A96BCEFA42E}"/>
              </a:ext>
            </a:extLst>
          </p:cNvPr>
          <p:cNvSpPr txBox="1"/>
          <p:nvPr/>
        </p:nvSpPr>
        <p:spPr>
          <a:xfrm>
            <a:off x="12826" y="6538712"/>
            <a:ext cx="29444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Raltegravir</a:t>
            </a:r>
            <a:endParaRPr lang="en-US" sz="90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1421CC6-9B13-C14B-916E-35BE8C82ECA7}"/>
              </a:ext>
            </a:extLst>
          </p:cNvPr>
          <p:cNvCxnSpPr>
            <a:cxnSpLocks/>
          </p:cNvCxnSpPr>
          <p:nvPr/>
        </p:nvCxnSpPr>
        <p:spPr>
          <a:xfrm>
            <a:off x="3039300" y="3367940"/>
            <a:ext cx="0" cy="3490060"/>
          </a:xfrm>
          <a:prstGeom prst="line">
            <a:avLst/>
          </a:prstGeom>
          <a:ln>
            <a:solidFill>
              <a:srgbClr val="FF4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F7AF3C5-AFD6-C04D-B09D-A48689448F26}"/>
              </a:ext>
            </a:extLst>
          </p:cNvPr>
          <p:cNvSpPr txBox="1"/>
          <p:nvPr/>
        </p:nvSpPr>
        <p:spPr>
          <a:xfrm>
            <a:off x="3167871" y="3661962"/>
            <a:ext cx="2896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40FF"/>
                </a:solidFill>
              </a:rPr>
              <a:t>HIV infection in Women: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94FD9DA-3B8F-CC49-9F82-B14C897740A0}"/>
              </a:ext>
            </a:extLst>
          </p:cNvPr>
          <p:cNvSpPr/>
          <p:nvPr/>
        </p:nvSpPr>
        <p:spPr>
          <a:xfrm>
            <a:off x="3134108" y="4234697"/>
            <a:ext cx="29936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Generally used IV during </a:t>
            </a:r>
            <a:r>
              <a:rPr lang="en-US" sz="1200" dirty="0">
                <a:solidFill>
                  <a:srgbClr val="FF0000"/>
                </a:solidFill>
              </a:rPr>
              <a:t>labor and delivery to prevent transmission to the fetus</a:t>
            </a:r>
            <a:r>
              <a:rPr lang="en-US" sz="1200" dirty="0"/>
              <a:t> and given orally for 6 weeks to newborn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Zidovudine– </a:t>
            </a:r>
            <a:r>
              <a:rPr lang="en-US" sz="1200" dirty="0">
                <a:solidFill>
                  <a:srgbClr val="FF0000"/>
                </a:solidFill>
              </a:rPr>
              <a:t>insulin resistance, dyslipidemia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0" name="5-Point Star 19">
            <a:extLst>
              <a:ext uri="{FF2B5EF4-FFF2-40B4-BE49-F238E27FC236}">
                <a16:creationId xmlns:a16="http://schemas.microsoft.com/office/drawing/2014/main" id="{31B53A8D-8AC6-304D-BB77-9403A2A48322}"/>
              </a:ext>
            </a:extLst>
          </p:cNvPr>
          <p:cNvSpPr/>
          <p:nvPr/>
        </p:nvSpPr>
        <p:spPr>
          <a:xfrm>
            <a:off x="3086414" y="4256917"/>
            <a:ext cx="255495" cy="242047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315ADC5-7366-224A-A3A4-82919944DA0F}"/>
              </a:ext>
            </a:extLst>
          </p:cNvPr>
          <p:cNvCxnSpPr>
            <a:cxnSpLocks/>
          </p:cNvCxnSpPr>
          <p:nvPr/>
        </p:nvCxnSpPr>
        <p:spPr>
          <a:xfrm>
            <a:off x="8997203" y="3352891"/>
            <a:ext cx="43968" cy="3530509"/>
          </a:xfrm>
          <a:prstGeom prst="line">
            <a:avLst/>
          </a:prstGeom>
          <a:ln>
            <a:solidFill>
              <a:srgbClr val="FF4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11D4F93-A88A-5649-8C2D-6343A6B3062D}"/>
              </a:ext>
            </a:extLst>
          </p:cNvPr>
          <p:cNvSpPr txBox="1"/>
          <p:nvPr/>
        </p:nvSpPr>
        <p:spPr>
          <a:xfrm>
            <a:off x="9088865" y="3427564"/>
            <a:ext cx="2643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40FF"/>
                </a:solidFill>
              </a:rPr>
              <a:t>Protease Inhibitor: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6AD28EA-5694-9743-9253-A04360811ED4}"/>
              </a:ext>
            </a:extLst>
          </p:cNvPr>
          <p:cNvSpPr/>
          <p:nvPr/>
        </p:nvSpPr>
        <p:spPr>
          <a:xfrm>
            <a:off x="9128489" y="3768733"/>
            <a:ext cx="31441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Prevent metamorphosis of HIV into mature form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Ritonavir-– </a:t>
            </a:r>
            <a:r>
              <a:rPr lang="en-US" sz="1200" b="1" dirty="0">
                <a:solidFill>
                  <a:srgbClr val="FF0000"/>
                </a:solidFill>
              </a:rPr>
              <a:t>enhancer to keep drug around longer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AE: </a:t>
            </a:r>
            <a:r>
              <a:rPr lang="en-US" sz="1200" dirty="0">
                <a:solidFill>
                  <a:srgbClr val="FF0000"/>
                </a:solidFill>
              </a:rPr>
              <a:t>hyperglycemia, lipodystrophy (buffalo hump)</a:t>
            </a:r>
          </a:p>
        </p:txBody>
      </p:sp>
      <p:sp>
        <p:nvSpPr>
          <p:cNvPr id="39" name="5-Point Star 38">
            <a:extLst>
              <a:ext uri="{FF2B5EF4-FFF2-40B4-BE49-F238E27FC236}">
                <a16:creationId xmlns:a16="http://schemas.microsoft.com/office/drawing/2014/main" id="{B767FCA0-3F99-074A-B6DA-E66F952580FD}"/>
              </a:ext>
            </a:extLst>
          </p:cNvPr>
          <p:cNvSpPr/>
          <p:nvPr/>
        </p:nvSpPr>
        <p:spPr>
          <a:xfrm>
            <a:off x="9083687" y="4179008"/>
            <a:ext cx="255495" cy="242047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399C3DC-65D8-D14C-ACA0-6FA3C8AD199D}"/>
              </a:ext>
            </a:extLst>
          </p:cNvPr>
          <p:cNvSpPr txBox="1"/>
          <p:nvPr/>
        </p:nvSpPr>
        <p:spPr>
          <a:xfrm>
            <a:off x="68029" y="70754"/>
            <a:ext cx="3577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40FF"/>
                </a:solidFill>
              </a:rPr>
              <a:t>Entry Inhibitor: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B74811F-D189-BA48-BB13-352D079DD9A4}"/>
              </a:ext>
            </a:extLst>
          </p:cNvPr>
          <p:cNvSpPr/>
          <p:nvPr/>
        </p:nvSpPr>
        <p:spPr>
          <a:xfrm>
            <a:off x="54254" y="488052"/>
            <a:ext cx="38213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Inhibits fusion: </a:t>
            </a:r>
            <a:r>
              <a:rPr lang="en-US" sz="1200" dirty="0">
                <a:solidFill>
                  <a:srgbClr val="FF0000"/>
                </a:solidFill>
              </a:rPr>
              <a:t>site reaction (in 98%)– erythema, nodules, cysts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Binds CCR5 receptor: Prevents gp120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Tropism must be test-– </a:t>
            </a:r>
            <a:r>
              <a:rPr lang="en-US" sz="1200" b="1" dirty="0">
                <a:solidFill>
                  <a:srgbClr val="FF0000"/>
                </a:solidFill>
              </a:rPr>
              <a:t>make sure they have the CCR5 receptor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6670F5C-7CCA-AC4D-ABB6-F64671A04F7C}"/>
              </a:ext>
            </a:extLst>
          </p:cNvPr>
          <p:cNvSpPr/>
          <p:nvPr/>
        </p:nvSpPr>
        <p:spPr>
          <a:xfrm>
            <a:off x="4049944" y="499341"/>
            <a:ext cx="2904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AE: </a:t>
            </a:r>
            <a:r>
              <a:rPr lang="en-US" sz="1200" dirty="0">
                <a:solidFill>
                  <a:srgbClr val="FF0000"/>
                </a:solidFill>
              </a:rPr>
              <a:t>mitochondrial toxicity, lactic acidosis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Zidovudine– </a:t>
            </a:r>
            <a:r>
              <a:rPr lang="en-US" sz="1200" dirty="0">
                <a:solidFill>
                  <a:srgbClr val="FF0000"/>
                </a:solidFill>
              </a:rPr>
              <a:t>insulin resistance, dyslipidemia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531EAA-1B2D-C741-A9C9-284209512A9F}"/>
              </a:ext>
            </a:extLst>
          </p:cNvPr>
          <p:cNvSpPr/>
          <p:nvPr/>
        </p:nvSpPr>
        <p:spPr>
          <a:xfrm>
            <a:off x="8300813" y="482852"/>
            <a:ext cx="37731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All substrates for CYP 34A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AE: </a:t>
            </a:r>
            <a:r>
              <a:rPr lang="en-US" sz="1200" dirty="0">
                <a:solidFill>
                  <a:srgbClr val="FF0000"/>
                </a:solidFill>
              </a:rPr>
              <a:t>skin rash, teratogenic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F2DE0AB-0BC3-6B48-822F-FB663D10A893}"/>
              </a:ext>
            </a:extLst>
          </p:cNvPr>
          <p:cNvSpPr txBox="1"/>
          <p:nvPr/>
        </p:nvSpPr>
        <p:spPr>
          <a:xfrm>
            <a:off x="9088350" y="3045481"/>
            <a:ext cx="2400993" cy="233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Efavirenz, delavirdine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98DDB86-A33A-5141-87A6-5C6F6E1C2B91}"/>
              </a:ext>
            </a:extLst>
          </p:cNvPr>
          <p:cNvSpPr txBox="1"/>
          <p:nvPr/>
        </p:nvSpPr>
        <p:spPr>
          <a:xfrm>
            <a:off x="6217028" y="3654473"/>
            <a:ext cx="2643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40FF"/>
                </a:solidFill>
              </a:rPr>
              <a:t>Booster :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2DFF62E-6C59-5548-8B74-845A6E94C339}"/>
              </a:ext>
            </a:extLst>
          </p:cNvPr>
          <p:cNvSpPr/>
          <p:nvPr/>
        </p:nvSpPr>
        <p:spPr>
          <a:xfrm>
            <a:off x="6144507" y="4220317"/>
            <a:ext cx="2993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CYP3A4 inhibitor not against HIV used to boost level of other drugs </a:t>
            </a:r>
            <a:endParaRPr lang="en-US" sz="1200" dirty="0">
              <a:solidFill>
                <a:srgbClr val="FF0000"/>
              </a:solidFill>
              <a:sym typeface="Wingdings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1C510DF-E693-CB47-8AAE-3616886E5769}"/>
              </a:ext>
            </a:extLst>
          </p:cNvPr>
          <p:cNvSpPr txBox="1"/>
          <p:nvPr/>
        </p:nvSpPr>
        <p:spPr>
          <a:xfrm>
            <a:off x="6127728" y="6540343"/>
            <a:ext cx="30330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Cobicistat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BBBE5EF-89A4-0C44-948A-F8875BD858CD}"/>
              </a:ext>
            </a:extLst>
          </p:cNvPr>
          <p:cNvCxnSpPr>
            <a:cxnSpLocks/>
          </p:cNvCxnSpPr>
          <p:nvPr/>
        </p:nvCxnSpPr>
        <p:spPr>
          <a:xfrm>
            <a:off x="3895030" y="-25644"/>
            <a:ext cx="1070" cy="3378535"/>
          </a:xfrm>
          <a:prstGeom prst="line">
            <a:avLst/>
          </a:prstGeom>
          <a:ln>
            <a:solidFill>
              <a:srgbClr val="FF4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7A6E763-9BE7-0A44-BF60-540161164A78}"/>
              </a:ext>
            </a:extLst>
          </p:cNvPr>
          <p:cNvCxnSpPr>
            <a:cxnSpLocks/>
          </p:cNvCxnSpPr>
          <p:nvPr/>
        </p:nvCxnSpPr>
        <p:spPr>
          <a:xfrm>
            <a:off x="8135061" y="-4212"/>
            <a:ext cx="1070" cy="3378535"/>
          </a:xfrm>
          <a:prstGeom prst="line">
            <a:avLst/>
          </a:prstGeom>
          <a:ln>
            <a:solidFill>
              <a:srgbClr val="FF4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A74D0B19-7D5D-FB4B-A9B3-D839FDA6033B}"/>
              </a:ext>
            </a:extLst>
          </p:cNvPr>
          <p:cNvSpPr txBox="1"/>
          <p:nvPr/>
        </p:nvSpPr>
        <p:spPr>
          <a:xfrm>
            <a:off x="9124950" y="21187"/>
            <a:ext cx="2364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40FF"/>
                </a:solidFill>
              </a:rPr>
              <a:t>NNRTI: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FEACE4-1E86-234A-AED2-6759CFB55519}"/>
              </a:ext>
            </a:extLst>
          </p:cNvPr>
          <p:cNvSpPr txBox="1"/>
          <p:nvPr/>
        </p:nvSpPr>
        <p:spPr>
          <a:xfrm>
            <a:off x="5066983" y="3036485"/>
            <a:ext cx="2194737" cy="646331"/>
          </a:xfrm>
          <a:prstGeom prst="rect">
            <a:avLst/>
          </a:prstGeom>
          <a:solidFill>
            <a:schemeClr val="bg1"/>
          </a:solidFill>
          <a:ln>
            <a:solidFill>
              <a:srgbClr val="FF4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40FF"/>
                </a:solidFill>
              </a:rPr>
              <a:t>HIV: </a:t>
            </a:r>
          </a:p>
          <a:p>
            <a:pPr algn="ctr"/>
            <a:r>
              <a:rPr lang="en-US" dirty="0"/>
              <a:t>Multi-drug Combos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8346DF5-5408-CA4C-A914-246C86B2E5CF}"/>
              </a:ext>
            </a:extLst>
          </p:cNvPr>
          <p:cNvSpPr txBox="1"/>
          <p:nvPr/>
        </p:nvSpPr>
        <p:spPr>
          <a:xfrm>
            <a:off x="101543" y="3021255"/>
            <a:ext cx="2944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Inhibits fusion</a:t>
            </a:r>
            <a:r>
              <a:rPr lang="en-US" sz="900" dirty="0"/>
              <a:t>: </a:t>
            </a:r>
            <a:r>
              <a:rPr lang="en-US" sz="900" u="sng" dirty="0"/>
              <a:t>enfu</a:t>
            </a:r>
            <a:r>
              <a:rPr lang="en-US" sz="900" dirty="0"/>
              <a:t>virtide</a:t>
            </a:r>
          </a:p>
          <a:p>
            <a:r>
              <a:rPr lang="en-US" sz="900" b="1" dirty="0"/>
              <a:t>Binds CCR5 Rec:</a:t>
            </a:r>
            <a:r>
              <a:rPr lang="en-US" sz="900" dirty="0"/>
              <a:t> maraviroc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4182274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3283</TotalTime>
  <Words>3317</Words>
  <Application>Microsoft Office PowerPoint</Application>
  <PresentationFormat>Widescreen</PresentationFormat>
  <Paragraphs>485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Pharmacology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Pharmacology</dc:title>
  <dc:creator>Staci Hunter</dc:creator>
  <cp:lastModifiedBy>Phillips, Aaron</cp:lastModifiedBy>
  <cp:revision>59</cp:revision>
  <dcterms:created xsi:type="dcterms:W3CDTF">2020-05-12T22:06:56Z</dcterms:created>
  <dcterms:modified xsi:type="dcterms:W3CDTF">2020-10-21T19:26:26Z</dcterms:modified>
</cp:coreProperties>
</file>