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5" r:id="rId1"/>
  </p:sldMasterIdLst>
  <p:notesMasterIdLst>
    <p:notesMasterId r:id="rId39"/>
  </p:notesMasterIdLst>
  <p:sldIdLst>
    <p:sldId id="256" r:id="rId2"/>
    <p:sldId id="313" r:id="rId3"/>
    <p:sldId id="306" r:id="rId4"/>
    <p:sldId id="286" r:id="rId5"/>
    <p:sldId id="314" r:id="rId6"/>
    <p:sldId id="311" r:id="rId7"/>
    <p:sldId id="347" r:id="rId8"/>
    <p:sldId id="315" r:id="rId9"/>
    <p:sldId id="348" r:id="rId10"/>
    <p:sldId id="316" r:id="rId11"/>
    <p:sldId id="349" r:id="rId12"/>
    <p:sldId id="318" r:id="rId13"/>
    <p:sldId id="369" r:id="rId14"/>
    <p:sldId id="319" r:id="rId15"/>
    <p:sldId id="352" r:id="rId16"/>
    <p:sldId id="320" r:id="rId17"/>
    <p:sldId id="353" r:id="rId18"/>
    <p:sldId id="355" r:id="rId19"/>
    <p:sldId id="356" r:id="rId20"/>
    <p:sldId id="323" r:id="rId21"/>
    <p:sldId id="357" r:id="rId22"/>
    <p:sldId id="354" r:id="rId23"/>
    <p:sldId id="338" r:id="rId24"/>
    <p:sldId id="345" r:id="rId25"/>
    <p:sldId id="358" r:id="rId26"/>
    <p:sldId id="359" r:id="rId27"/>
    <p:sldId id="360" r:id="rId28"/>
    <p:sldId id="361" r:id="rId29"/>
    <p:sldId id="362" r:id="rId30"/>
    <p:sldId id="363" r:id="rId31"/>
    <p:sldId id="364" r:id="rId32"/>
    <p:sldId id="365" r:id="rId33"/>
    <p:sldId id="366" r:id="rId34"/>
    <p:sldId id="367" r:id="rId35"/>
    <p:sldId id="368" r:id="rId36"/>
    <p:sldId id="350" r:id="rId37"/>
    <p:sldId id="304"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9202" autoAdjust="0"/>
  </p:normalViewPr>
  <p:slideViewPr>
    <p:cSldViewPr snapToGrid="0">
      <p:cViewPr varScale="1">
        <p:scale>
          <a:sx n="76" d="100"/>
          <a:sy n="76" d="100"/>
        </p:scale>
        <p:origin x="898" y="82"/>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015487-A147-416D-B95D-7CD7DAE6BE3B}" type="datetimeFigureOut">
              <a:rPr lang="en-US" smtClean="0"/>
              <a:t>6/24/2020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30A116-8C56-4532-8EBD-B0C6C39C6C05}" type="slidenum">
              <a:rPr lang="en-US" smtClean="0"/>
              <a:t>‹#›</a:t>
            </a:fld>
            <a:endParaRPr lang="en-US"/>
          </a:p>
        </p:txBody>
      </p:sp>
    </p:spTree>
    <p:extLst>
      <p:ext uri="{BB962C8B-B14F-4D97-AF65-F5344CB8AC3E}">
        <p14:creationId xmlns:p14="http://schemas.microsoft.com/office/powerpoint/2010/main" val="470690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EFFC32-EAE4-438E-ABA0-7200A50AE9ED}" type="slidenum">
              <a:rPr lang="en-US" smtClean="0"/>
              <a:t>3</a:t>
            </a:fld>
            <a:endParaRPr lang="en-US"/>
          </a:p>
        </p:txBody>
      </p:sp>
    </p:spTree>
    <p:extLst>
      <p:ext uri="{BB962C8B-B14F-4D97-AF65-F5344CB8AC3E}">
        <p14:creationId xmlns:p14="http://schemas.microsoft.com/office/powerpoint/2010/main" val="2640714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students for input</a:t>
            </a:r>
          </a:p>
        </p:txBody>
      </p:sp>
      <p:sp>
        <p:nvSpPr>
          <p:cNvPr id="4" name="Slide Number Placeholder 3"/>
          <p:cNvSpPr>
            <a:spLocks noGrp="1"/>
          </p:cNvSpPr>
          <p:nvPr>
            <p:ph type="sldNum" sz="quarter" idx="10"/>
          </p:nvPr>
        </p:nvSpPr>
        <p:spPr/>
        <p:txBody>
          <a:bodyPr/>
          <a:lstStyle/>
          <a:p>
            <a:fld id="{C330A116-8C56-4532-8EBD-B0C6C39C6C05}" type="slidenum">
              <a:rPr lang="en-US" smtClean="0"/>
              <a:t>6</a:t>
            </a:fld>
            <a:endParaRPr lang="en-US"/>
          </a:p>
        </p:txBody>
      </p:sp>
    </p:spTree>
    <p:extLst>
      <p:ext uri="{BB962C8B-B14F-4D97-AF65-F5344CB8AC3E}">
        <p14:creationId xmlns:p14="http://schemas.microsoft.com/office/powerpoint/2010/main" val="1444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dirty="0">
                <a:solidFill>
                  <a:srgbClr val="00B0F0"/>
                </a:solidFill>
              </a:rPr>
              <a:t>Did you get it correct?</a:t>
            </a:r>
          </a:p>
          <a:p>
            <a:pPr marL="171450" indent="-171450">
              <a:buFont typeface="Arial" panose="020B0604020202020204" pitchFamily="34" charset="0"/>
              <a:buChar char="•"/>
            </a:pPr>
            <a:r>
              <a:rPr lang="en-US" sz="1200" dirty="0">
                <a:solidFill>
                  <a:srgbClr val="00B0F0"/>
                </a:solidFill>
              </a:rPr>
              <a:t>If you did - then what do you do? </a:t>
            </a:r>
          </a:p>
          <a:p>
            <a:pPr marL="171450" indent="-171450">
              <a:buFont typeface="Arial" panose="020B0604020202020204" pitchFamily="34" charset="0"/>
              <a:buChar char="•"/>
            </a:pPr>
            <a:r>
              <a:rPr lang="en-US" sz="1200" u="sng" dirty="0">
                <a:solidFill>
                  <a:srgbClr val="00B0F0"/>
                </a:solidFill>
              </a:rPr>
              <a:t>“Go on to the next question” – right?  </a:t>
            </a:r>
          </a:p>
          <a:p>
            <a:r>
              <a:rPr lang="en-US" dirty="0"/>
              <a:t>WRONG!!</a:t>
            </a:r>
          </a:p>
          <a:p>
            <a:endParaRPr lang="en-US" dirty="0"/>
          </a:p>
        </p:txBody>
      </p:sp>
      <p:sp>
        <p:nvSpPr>
          <p:cNvPr id="4" name="Slide Number Placeholder 3"/>
          <p:cNvSpPr>
            <a:spLocks noGrp="1"/>
          </p:cNvSpPr>
          <p:nvPr>
            <p:ph type="sldNum" sz="quarter" idx="10"/>
          </p:nvPr>
        </p:nvSpPr>
        <p:spPr/>
        <p:txBody>
          <a:bodyPr/>
          <a:lstStyle/>
          <a:p>
            <a:fld id="{C330A116-8C56-4532-8EBD-B0C6C39C6C05}" type="slidenum">
              <a:rPr lang="en-US" smtClean="0"/>
              <a:t>16</a:t>
            </a:fld>
            <a:endParaRPr lang="en-US"/>
          </a:p>
        </p:txBody>
      </p:sp>
    </p:spTree>
    <p:extLst>
      <p:ext uri="{BB962C8B-B14F-4D97-AF65-F5344CB8AC3E}">
        <p14:creationId xmlns:p14="http://schemas.microsoft.com/office/powerpoint/2010/main" val="1043467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Look at the incorrect answers now…</a:t>
            </a:r>
          </a:p>
          <a:p>
            <a:endParaRPr lang="en-US" dirty="0"/>
          </a:p>
        </p:txBody>
      </p:sp>
      <p:sp>
        <p:nvSpPr>
          <p:cNvPr id="4" name="Slide Number Placeholder 3"/>
          <p:cNvSpPr>
            <a:spLocks noGrp="1"/>
          </p:cNvSpPr>
          <p:nvPr>
            <p:ph type="sldNum" sz="quarter" idx="10"/>
          </p:nvPr>
        </p:nvSpPr>
        <p:spPr/>
        <p:txBody>
          <a:bodyPr/>
          <a:lstStyle/>
          <a:p>
            <a:fld id="{C330A116-8C56-4532-8EBD-B0C6C39C6C05}" type="slidenum">
              <a:rPr lang="en-US" smtClean="0"/>
              <a:t>20</a:t>
            </a:fld>
            <a:endParaRPr lang="en-US"/>
          </a:p>
        </p:txBody>
      </p:sp>
    </p:spTree>
    <p:extLst>
      <p:ext uri="{BB962C8B-B14F-4D97-AF65-F5344CB8AC3E}">
        <p14:creationId xmlns:p14="http://schemas.microsoft.com/office/powerpoint/2010/main" val="1355266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68118659"/>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07335003"/>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85333236"/>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90329297"/>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59900679"/>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34044803"/>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58485948"/>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27446581"/>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0303092"/>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300"/>
                                        <p:tgtEl>
                                          <p:spTgt spid="3">
                                            <p:txEl>
                                              <p:pRg st="3" end="3"/>
                                            </p:txEl>
                                          </p:spTgt>
                                        </p:tgtEl>
                                      </p:cBhvr>
                                    </p:animEffect>
                                    <p:anim calcmode="lin" valueType="num">
                                      <p:cBhvr>
                                        <p:cTn id="26" dur="3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3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33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42"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300"/>
                        <p:tgtEl>
                          <p:spTgt spid="3"/>
                        </p:tgtEl>
                      </p:cBhvr>
                    </p:animEffect>
                    <p:anim calcmode="lin" valueType="num">
                      <p:cBhvr>
                        <p:cTn dur="300" fill="hold"/>
                        <p:tgtEl>
                          <p:spTgt spid="3"/>
                        </p:tgtEl>
                        <p:attrNameLst>
                          <p:attrName>ppt_x</p:attrName>
                        </p:attrNameLst>
                      </p:cBhvr>
                      <p:tavLst>
                        <p:tav tm="0">
                          <p:val>
                            <p:strVal val="#ppt_x"/>
                          </p:val>
                        </p:tav>
                        <p:tav tm="100000">
                          <p:val>
                            <p:strVal val="#ppt_x"/>
                          </p:val>
                        </p:tav>
                      </p:tavLst>
                    </p:anim>
                    <p:anim calcmode="lin" valueType="num">
                      <p:cBhvr>
                        <p:cTn dur="300" fill="hold"/>
                        <p:tgtEl>
                          <p:spTgt spid="3"/>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40457855"/>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6/24/2020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0774146"/>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6/24/2020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38166306"/>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0520035"/>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6/24/2020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26146362"/>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6/24/2020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35337923"/>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6/24/2020</a:t>
            </a:fld>
            <a:endParaRPr lang="en-US" dirty="0"/>
          </a:p>
        </p:txBody>
      </p:sp>
    </p:spTree>
    <p:extLst>
      <p:ext uri="{BB962C8B-B14F-4D97-AF65-F5344CB8AC3E}">
        <p14:creationId xmlns:p14="http://schemas.microsoft.com/office/powerpoint/2010/main" val="553281714"/>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6/24/2020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39893539"/>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Lst>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3000"/>
                            </p:stCondLst>
                            <p:childTnLst>
                              <p:par>
                                <p:cTn id="10" presetID="2" presetClass="entr" presetSubtype="3"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3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3" dur="30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par>
                          <p:cTn id="14" fill="hold">
                            <p:stCondLst>
                              <p:cond delay="6000"/>
                            </p:stCondLst>
                            <p:childTnLst>
                              <p:par>
                                <p:cTn id="15" presetID="2" presetClass="entr" presetSubtype="3"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3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30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par>
                          <p:cTn id="19" fill="hold">
                            <p:stCondLst>
                              <p:cond delay="9000"/>
                            </p:stCondLst>
                            <p:childTnLst>
                              <p:par>
                                <p:cTn id="20" presetID="2" presetClass="entr" presetSubtype="3"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3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3" dur="30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par>
                          <p:cTn id="24" fill="hold">
                            <p:stCondLst>
                              <p:cond delay="12000"/>
                            </p:stCondLst>
                            <p:childTnLst>
                              <p:par>
                                <p:cTn id="25" presetID="2" presetClass="entr" presetSubtype="3"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3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30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2" presetClass="entr" presetSubtype="3"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3000" fill="hold"/>
                        <p:tgtEl>
                          <p:spTgt spid="3"/>
                        </p:tgtEl>
                        <p:attrNameLst>
                          <p:attrName>ppt_x</p:attrName>
                        </p:attrNameLst>
                      </p:cBhvr>
                      <p:tavLst>
                        <p:tav tm="0">
                          <p:val>
                            <p:strVal val="1+#ppt_w/2"/>
                          </p:val>
                        </p:tav>
                        <p:tav tm="100000">
                          <p:val>
                            <p:strVal val="#ppt_x"/>
                          </p:val>
                        </p:tav>
                      </p:tavLst>
                    </p:anim>
                    <p:anim calcmode="lin" valueType="num">
                      <p:cBhvr additive="base">
                        <p:cTn dur="3000" fill="hold"/>
                        <p:tgtEl>
                          <p:spTgt spid="3"/>
                        </p:tgtEl>
                        <p:attrNameLst>
                          <p:attrName>ppt_y</p:attrName>
                        </p:attrNameLst>
                      </p:cBhvr>
                      <p:tavLst>
                        <p:tav tm="0">
                          <p:val>
                            <p:strVal val="0-#ppt_h/2"/>
                          </p:val>
                        </p:tav>
                        <p:tav tm="100000">
                          <p:val>
                            <p:strVal val="#ppt_y"/>
                          </p:val>
                        </p:tav>
                      </p:tavLst>
                    </p:anim>
                  </p:childTnLst>
                </p:cTn>
              </p:par>
            </p:tnLst>
          </p:tmpl>
          <p:tmpl lvl="2">
            <p:tnLst>
              <p:par>
                <p:cTn presetID="2" presetClass="entr" presetSubtype="3" fill="hold" nodeType="after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3000" fill="hold"/>
                        <p:tgtEl>
                          <p:spTgt spid="3"/>
                        </p:tgtEl>
                        <p:attrNameLst>
                          <p:attrName>ppt_x</p:attrName>
                        </p:attrNameLst>
                      </p:cBhvr>
                      <p:tavLst>
                        <p:tav tm="0">
                          <p:val>
                            <p:strVal val="1+#ppt_w/2"/>
                          </p:val>
                        </p:tav>
                        <p:tav tm="100000">
                          <p:val>
                            <p:strVal val="#ppt_x"/>
                          </p:val>
                        </p:tav>
                      </p:tavLst>
                    </p:anim>
                    <p:anim calcmode="lin" valueType="num">
                      <p:cBhvr additive="base">
                        <p:cTn dur="3000" fill="hold"/>
                        <p:tgtEl>
                          <p:spTgt spid="3"/>
                        </p:tgtEl>
                        <p:attrNameLst>
                          <p:attrName>ppt_y</p:attrName>
                        </p:attrNameLst>
                      </p:cBhvr>
                      <p:tavLst>
                        <p:tav tm="0">
                          <p:val>
                            <p:strVal val="0-#ppt_h/2"/>
                          </p:val>
                        </p:tav>
                        <p:tav tm="100000">
                          <p:val>
                            <p:strVal val="#ppt_y"/>
                          </p:val>
                        </p:tav>
                      </p:tavLst>
                    </p:anim>
                  </p:childTnLst>
                </p:cTn>
              </p:par>
            </p:tnLst>
          </p:tmpl>
          <p:tmpl lvl="3">
            <p:tnLst>
              <p:par>
                <p:cTn presetID="2" presetClass="entr" presetSubtype="3" fill="hold" nodeType="after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3000" fill="hold"/>
                        <p:tgtEl>
                          <p:spTgt spid="3"/>
                        </p:tgtEl>
                        <p:attrNameLst>
                          <p:attrName>ppt_x</p:attrName>
                        </p:attrNameLst>
                      </p:cBhvr>
                      <p:tavLst>
                        <p:tav tm="0">
                          <p:val>
                            <p:strVal val="1+#ppt_w/2"/>
                          </p:val>
                        </p:tav>
                        <p:tav tm="100000">
                          <p:val>
                            <p:strVal val="#ppt_x"/>
                          </p:val>
                        </p:tav>
                      </p:tavLst>
                    </p:anim>
                    <p:anim calcmode="lin" valueType="num">
                      <p:cBhvr additive="base">
                        <p:cTn dur="3000" fill="hold"/>
                        <p:tgtEl>
                          <p:spTgt spid="3"/>
                        </p:tgtEl>
                        <p:attrNameLst>
                          <p:attrName>ppt_y</p:attrName>
                        </p:attrNameLst>
                      </p:cBhvr>
                      <p:tavLst>
                        <p:tav tm="0">
                          <p:val>
                            <p:strVal val="0-#ppt_h/2"/>
                          </p:val>
                        </p:tav>
                        <p:tav tm="100000">
                          <p:val>
                            <p:strVal val="#ppt_y"/>
                          </p:val>
                        </p:tav>
                      </p:tavLst>
                    </p:anim>
                  </p:childTnLst>
                </p:cTn>
              </p:par>
            </p:tnLst>
          </p:tmpl>
          <p:tmpl lvl="4">
            <p:tnLst>
              <p:par>
                <p:cTn presetID="2" presetClass="entr" presetSubtype="3" fill="hold" nodeType="after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3000" fill="hold"/>
                        <p:tgtEl>
                          <p:spTgt spid="3"/>
                        </p:tgtEl>
                        <p:attrNameLst>
                          <p:attrName>ppt_x</p:attrName>
                        </p:attrNameLst>
                      </p:cBhvr>
                      <p:tavLst>
                        <p:tav tm="0">
                          <p:val>
                            <p:strVal val="1+#ppt_w/2"/>
                          </p:val>
                        </p:tav>
                        <p:tav tm="100000">
                          <p:val>
                            <p:strVal val="#ppt_x"/>
                          </p:val>
                        </p:tav>
                      </p:tavLst>
                    </p:anim>
                    <p:anim calcmode="lin" valueType="num">
                      <p:cBhvr additive="base">
                        <p:cTn dur="3000" fill="hold"/>
                        <p:tgtEl>
                          <p:spTgt spid="3"/>
                        </p:tgtEl>
                        <p:attrNameLst>
                          <p:attrName>ppt_y</p:attrName>
                        </p:attrNameLst>
                      </p:cBhvr>
                      <p:tavLst>
                        <p:tav tm="0">
                          <p:val>
                            <p:strVal val="0-#ppt_h/2"/>
                          </p:val>
                        </p:tav>
                        <p:tav tm="100000">
                          <p:val>
                            <p:strVal val="#ppt_y"/>
                          </p:val>
                        </p:tav>
                      </p:tavLst>
                    </p:anim>
                  </p:childTnLst>
                </p:cTn>
              </p:par>
            </p:tnLst>
          </p:tmpl>
          <p:tmpl lvl="5">
            <p:tnLst>
              <p:par>
                <p:cTn presetID="2" presetClass="entr" presetSubtype="3" fill="hold" nodeType="after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3000" fill="hold"/>
                        <p:tgtEl>
                          <p:spTgt spid="3"/>
                        </p:tgtEl>
                        <p:attrNameLst>
                          <p:attrName>ppt_x</p:attrName>
                        </p:attrNameLst>
                      </p:cBhvr>
                      <p:tavLst>
                        <p:tav tm="0">
                          <p:val>
                            <p:strVal val="1+#ppt_w/2"/>
                          </p:val>
                        </p:tav>
                        <p:tav tm="100000">
                          <p:val>
                            <p:strVal val="#ppt_x"/>
                          </p:val>
                        </p:tav>
                      </p:tavLst>
                    </p:anim>
                    <p:anim calcmode="lin" valueType="num">
                      <p:cBhvr additive="base">
                        <p:cTn dur="3000" fill="hold"/>
                        <p:tgtEl>
                          <p:spTgt spid="3"/>
                        </p:tgtEl>
                        <p:attrNameLst>
                          <p:attrName>ppt_y</p:attrName>
                        </p:attrNameLst>
                      </p:cBhvr>
                      <p:tavLst>
                        <p:tav tm="0">
                          <p:val>
                            <p:strVal val="0-#ppt_h/2"/>
                          </p:val>
                        </p:tav>
                        <p:tav tm="100000">
                          <p:val>
                            <p:strVal val="#ppt_y"/>
                          </p:val>
                        </p:tav>
                      </p:tavLst>
                    </p:anim>
                  </p:childTnLst>
                </p:cTn>
              </p:par>
            </p:tnLst>
          </p:tmpl>
        </p:tmplLst>
      </p:bldP>
    </p:bld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055052"/>
            <a:ext cx="6400800" cy="802948"/>
          </a:xfrm>
        </p:spPr>
        <p:txBody>
          <a:bodyPr/>
          <a:lstStyle/>
          <a:p>
            <a:pPr algn="l"/>
            <a:r>
              <a:rPr lang="en-US" dirty="0"/>
              <a:t>Aaron Phillips, PhD</a:t>
            </a:r>
          </a:p>
          <a:p>
            <a:pPr algn="l"/>
            <a:r>
              <a:rPr lang="en-US" dirty="0"/>
              <a:t>Director of Academic Support</a:t>
            </a:r>
          </a:p>
        </p:txBody>
      </p:sp>
      <p:sp>
        <p:nvSpPr>
          <p:cNvPr id="4" name="Title 3"/>
          <p:cNvSpPr>
            <a:spLocks noGrp="1"/>
          </p:cNvSpPr>
          <p:nvPr>
            <p:ph type="ctrTitle"/>
          </p:nvPr>
        </p:nvSpPr>
        <p:spPr>
          <a:xfrm>
            <a:off x="1507067" y="1521228"/>
            <a:ext cx="7766936" cy="2529607"/>
          </a:xfrm>
        </p:spPr>
        <p:txBody>
          <a:bodyPr/>
          <a:lstStyle/>
          <a:p>
            <a:pPr algn="ctr"/>
            <a:r>
              <a:rPr lang="en-US" dirty="0">
                <a:solidFill>
                  <a:srgbClr val="00B050"/>
                </a:solidFill>
              </a:rPr>
              <a:t>STEPS</a:t>
            </a:r>
            <a:br>
              <a:rPr lang="en-US" dirty="0"/>
            </a:br>
            <a:r>
              <a:rPr lang="en-US" dirty="0"/>
              <a:t>for BREAKING DOWN</a:t>
            </a:r>
            <a:br>
              <a:rPr lang="en-US" dirty="0"/>
            </a:br>
            <a:r>
              <a:rPr lang="en-US" dirty="0">
                <a:solidFill>
                  <a:srgbClr val="00B050"/>
                </a:solidFill>
              </a:rPr>
              <a:t>Practice Questions</a:t>
            </a:r>
          </a:p>
        </p:txBody>
      </p:sp>
    </p:spTree>
    <p:extLst>
      <p:ext uri="{BB962C8B-B14F-4D97-AF65-F5344CB8AC3E}">
        <p14:creationId xmlns:p14="http://schemas.microsoft.com/office/powerpoint/2010/main" val="3337920521"/>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1381897"/>
          </a:xfrm>
        </p:spPr>
        <p:txBody>
          <a:bodyPr>
            <a:normAutofit/>
          </a:bodyPr>
          <a:lstStyle/>
          <a:p>
            <a:r>
              <a:rPr lang="en-US" sz="6000" b="1" dirty="0">
                <a:solidFill>
                  <a:srgbClr val="00B0F0"/>
                </a:solidFill>
              </a:rPr>
              <a:t>STEP # 3</a:t>
            </a:r>
          </a:p>
        </p:txBody>
      </p:sp>
      <p:sp>
        <p:nvSpPr>
          <p:cNvPr id="3" name="Text Placeholder 2"/>
          <p:cNvSpPr>
            <a:spLocks noGrp="1"/>
          </p:cNvSpPr>
          <p:nvPr>
            <p:ph type="body" idx="1"/>
          </p:nvPr>
        </p:nvSpPr>
        <p:spPr>
          <a:xfrm>
            <a:off x="684212" y="2150076"/>
            <a:ext cx="8932754" cy="3966945"/>
          </a:xfrm>
        </p:spPr>
        <p:txBody>
          <a:bodyPr>
            <a:normAutofit/>
          </a:bodyPr>
          <a:lstStyle/>
          <a:p>
            <a:r>
              <a:rPr lang="en-US" sz="4000" dirty="0">
                <a:solidFill>
                  <a:srgbClr val="00B0F0"/>
                </a:solidFill>
              </a:rPr>
              <a:t>Decide</a:t>
            </a:r>
            <a:r>
              <a:rPr lang="en-US" sz="4000" dirty="0">
                <a:solidFill>
                  <a:schemeClr val="tx1"/>
                </a:solidFill>
              </a:rPr>
              <a:t> </a:t>
            </a:r>
            <a:r>
              <a:rPr lang="en-US" sz="4000" b="1" dirty="0">
                <a:solidFill>
                  <a:srgbClr val="92D050"/>
                </a:solidFill>
              </a:rPr>
              <a:t>what you would expect the answer to be</a:t>
            </a:r>
            <a:r>
              <a:rPr lang="en-US" sz="4000" dirty="0">
                <a:solidFill>
                  <a:schemeClr val="tx1"/>
                </a:solidFill>
              </a:rPr>
              <a:t> </a:t>
            </a:r>
            <a:r>
              <a:rPr lang="en-US" sz="4000" dirty="0">
                <a:solidFill>
                  <a:srgbClr val="00B0F0"/>
                </a:solidFill>
              </a:rPr>
              <a:t>before looking at the choices.</a:t>
            </a:r>
          </a:p>
        </p:txBody>
      </p:sp>
    </p:spTree>
    <p:extLst>
      <p:ext uri="{BB962C8B-B14F-4D97-AF65-F5344CB8AC3E}">
        <p14:creationId xmlns:p14="http://schemas.microsoft.com/office/powerpoint/2010/main" val="3838728903"/>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73B1C-4B89-47E2-B1DA-9D609F830484}"/>
              </a:ext>
            </a:extLst>
          </p:cNvPr>
          <p:cNvSpPr>
            <a:spLocks noGrp="1"/>
          </p:cNvSpPr>
          <p:nvPr>
            <p:ph type="title"/>
          </p:nvPr>
        </p:nvSpPr>
        <p:spPr>
          <a:xfrm flipV="1">
            <a:off x="677334" y="563881"/>
            <a:ext cx="8596668"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DED06B3-A15C-4BA1-A2E5-17CFEA23A039}"/>
              </a:ext>
            </a:extLst>
          </p:cNvPr>
          <p:cNvSpPr>
            <a:spLocks noGrp="1"/>
          </p:cNvSpPr>
          <p:nvPr>
            <p:ph idx="1"/>
          </p:nvPr>
        </p:nvSpPr>
        <p:spPr>
          <a:xfrm>
            <a:off x="677334" y="851837"/>
            <a:ext cx="10307498" cy="5189526"/>
          </a:xfrm>
        </p:spPr>
        <p:txBody>
          <a:bodyPr/>
          <a:lstStyle/>
          <a:p>
            <a:r>
              <a:rPr lang="en-US" sz="3200" b="1" dirty="0"/>
              <a:t>A 10-year-old male is brought to the emergency department by a neighbor after suffering a laceration to the forehead while playing outside. Both parents are notified and are on their way to the hospital. Physical examination reveals a 2-cm laceration. The laceration is oozing a small amount of blood and the child's vital signs are stable, however, the laceration will require sutures. The most appropriate next step is to…..</a:t>
            </a:r>
          </a:p>
          <a:p>
            <a:endParaRPr lang="en-US" dirty="0"/>
          </a:p>
        </p:txBody>
      </p:sp>
    </p:spTree>
    <p:extLst>
      <p:ext uri="{BB962C8B-B14F-4D97-AF65-F5344CB8AC3E}">
        <p14:creationId xmlns:p14="http://schemas.microsoft.com/office/powerpoint/2010/main" val="4262849309"/>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1381897"/>
          </a:xfrm>
        </p:spPr>
        <p:txBody>
          <a:bodyPr>
            <a:normAutofit/>
          </a:bodyPr>
          <a:lstStyle/>
          <a:p>
            <a:r>
              <a:rPr lang="en-US" sz="6000" b="1" dirty="0">
                <a:solidFill>
                  <a:srgbClr val="00B0F0"/>
                </a:solidFill>
              </a:rPr>
              <a:t>STEP # 4</a:t>
            </a:r>
          </a:p>
        </p:txBody>
      </p:sp>
      <p:sp>
        <p:nvSpPr>
          <p:cNvPr id="3" name="Text Placeholder 2"/>
          <p:cNvSpPr>
            <a:spLocks noGrp="1"/>
          </p:cNvSpPr>
          <p:nvPr>
            <p:ph type="body" idx="1"/>
          </p:nvPr>
        </p:nvSpPr>
        <p:spPr>
          <a:xfrm>
            <a:off x="684213" y="2150076"/>
            <a:ext cx="9090407" cy="3888117"/>
          </a:xfrm>
        </p:spPr>
        <p:txBody>
          <a:bodyPr>
            <a:noAutofit/>
          </a:bodyPr>
          <a:lstStyle/>
          <a:p>
            <a:r>
              <a:rPr lang="en-US" sz="4000" dirty="0">
                <a:solidFill>
                  <a:srgbClr val="00B0F0"/>
                </a:solidFill>
              </a:rPr>
              <a:t>Look at the choices and if you see your </a:t>
            </a:r>
            <a:r>
              <a:rPr lang="en-US" sz="4000" b="1" dirty="0">
                <a:solidFill>
                  <a:srgbClr val="92D050"/>
                </a:solidFill>
              </a:rPr>
              <a:t>predicted answer choice</a:t>
            </a:r>
            <a:r>
              <a:rPr lang="en-US" sz="4000" dirty="0">
                <a:solidFill>
                  <a:srgbClr val="00B0F0"/>
                </a:solidFill>
              </a:rPr>
              <a:t> that may be correct   (or maybe not)</a:t>
            </a:r>
            <a:endParaRPr lang="en-US" sz="4000" i="1" dirty="0">
              <a:solidFill>
                <a:srgbClr val="00B0F0"/>
              </a:solidFill>
            </a:endParaRPr>
          </a:p>
        </p:txBody>
      </p:sp>
    </p:spTree>
    <p:extLst>
      <p:ext uri="{BB962C8B-B14F-4D97-AF65-F5344CB8AC3E}">
        <p14:creationId xmlns:p14="http://schemas.microsoft.com/office/powerpoint/2010/main" val="2574440377"/>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4F465-FAEB-4E46-AD63-7CE8228D39DD}"/>
              </a:ext>
            </a:extLst>
          </p:cNvPr>
          <p:cNvSpPr>
            <a:spLocks noGrp="1"/>
          </p:cNvSpPr>
          <p:nvPr>
            <p:ph type="title"/>
          </p:nvPr>
        </p:nvSpPr>
        <p:spPr>
          <a:xfrm>
            <a:off x="677334" y="609600"/>
            <a:ext cx="8596668" cy="53591"/>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F7555F6-1323-4F4A-B368-66C3A435A19F}"/>
              </a:ext>
            </a:extLst>
          </p:cNvPr>
          <p:cNvSpPr>
            <a:spLocks noGrp="1"/>
          </p:cNvSpPr>
          <p:nvPr>
            <p:ph idx="1"/>
          </p:nvPr>
        </p:nvSpPr>
        <p:spPr>
          <a:xfrm>
            <a:off x="677333" y="807219"/>
            <a:ext cx="10888319" cy="5234144"/>
          </a:xfrm>
        </p:spPr>
        <p:txBody>
          <a:bodyPr/>
          <a:lstStyle/>
          <a:p>
            <a:r>
              <a:rPr lang="en-US" sz="3200" b="1" dirty="0"/>
              <a:t>A. allow the patient to consent to the procedure himself</a:t>
            </a:r>
          </a:p>
          <a:p>
            <a:r>
              <a:rPr lang="en-US" sz="3200" b="1" dirty="0"/>
              <a:t>B. hold pressure dressing and delay sutures until consent is obtained from a parent</a:t>
            </a:r>
          </a:p>
          <a:p>
            <a:r>
              <a:rPr lang="en-US" sz="3200" b="1" dirty="0"/>
              <a:t>C. permit the neighbor to give consent as a temporary legal guardian</a:t>
            </a:r>
          </a:p>
          <a:p>
            <a:r>
              <a:rPr lang="en-US" sz="3200" b="1" dirty="0"/>
              <a:t>D. suture the laceration and obtain consent after the parents arrive</a:t>
            </a:r>
          </a:p>
          <a:p>
            <a:r>
              <a:rPr lang="en-US" sz="3200" b="1" dirty="0"/>
              <a:t>E. suture the laceration without consent</a:t>
            </a:r>
          </a:p>
          <a:p>
            <a:endParaRPr lang="en-US" dirty="0"/>
          </a:p>
        </p:txBody>
      </p:sp>
    </p:spTree>
    <p:extLst>
      <p:ext uri="{BB962C8B-B14F-4D97-AF65-F5344CB8AC3E}">
        <p14:creationId xmlns:p14="http://schemas.microsoft.com/office/powerpoint/2010/main" val="2156650449"/>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1381897"/>
          </a:xfrm>
        </p:spPr>
        <p:txBody>
          <a:bodyPr>
            <a:normAutofit/>
          </a:bodyPr>
          <a:lstStyle/>
          <a:p>
            <a:r>
              <a:rPr lang="en-US" sz="6000" b="1" dirty="0">
                <a:solidFill>
                  <a:srgbClr val="00B0F0"/>
                </a:solidFill>
              </a:rPr>
              <a:t>STEP # 5</a:t>
            </a:r>
          </a:p>
        </p:txBody>
      </p:sp>
      <p:sp>
        <p:nvSpPr>
          <p:cNvPr id="3" name="Text Placeholder 2"/>
          <p:cNvSpPr>
            <a:spLocks noGrp="1"/>
          </p:cNvSpPr>
          <p:nvPr>
            <p:ph type="body" idx="1"/>
          </p:nvPr>
        </p:nvSpPr>
        <p:spPr>
          <a:xfrm>
            <a:off x="684213" y="2150076"/>
            <a:ext cx="9090407" cy="2973717"/>
          </a:xfrm>
        </p:spPr>
        <p:txBody>
          <a:bodyPr>
            <a:noAutofit/>
          </a:bodyPr>
          <a:lstStyle/>
          <a:p>
            <a:r>
              <a:rPr lang="en-US" sz="4000" b="1" dirty="0">
                <a:solidFill>
                  <a:srgbClr val="92D050"/>
                </a:solidFill>
              </a:rPr>
              <a:t>Evaluate</a:t>
            </a:r>
            <a:r>
              <a:rPr lang="en-US" sz="4000" dirty="0">
                <a:solidFill>
                  <a:srgbClr val="00B0F0"/>
                </a:solidFill>
              </a:rPr>
              <a:t> each answer choice</a:t>
            </a:r>
          </a:p>
        </p:txBody>
      </p:sp>
    </p:spTree>
    <p:extLst>
      <p:ext uri="{BB962C8B-B14F-4D97-AF65-F5344CB8AC3E}">
        <p14:creationId xmlns:p14="http://schemas.microsoft.com/office/powerpoint/2010/main" val="3452732599"/>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362B1-CE4C-48DB-8EE5-62EA4145A263}"/>
              </a:ext>
            </a:extLst>
          </p:cNvPr>
          <p:cNvSpPr>
            <a:spLocks noGrp="1"/>
          </p:cNvSpPr>
          <p:nvPr>
            <p:ph type="title"/>
          </p:nvPr>
        </p:nvSpPr>
        <p:spPr>
          <a:xfrm>
            <a:off x="677334" y="204537"/>
            <a:ext cx="8596668" cy="3007895"/>
          </a:xfrm>
        </p:spPr>
        <p:txBody>
          <a:bodyPr>
            <a:noAutofit/>
          </a:bodyPr>
          <a:lstStyle/>
          <a:p>
            <a:r>
              <a:rPr lang="en-US" sz="2400" b="1" dirty="0">
                <a:solidFill>
                  <a:schemeClr val="tx1"/>
                </a:solidFill>
              </a:rPr>
              <a:t>A 10-year-old male is brought to the emergency department by a neighbor after suffering a laceration to the forehead while playing outside. Both parents are notified and are on their way to the hospital. Physical examination reveals a 2-cm laceration. The laceration is oozing a small amount of blood and the child's vital signs are stable, however, the laceration will require sutures. The most appropriate next step is to…..</a:t>
            </a:r>
            <a:br>
              <a:rPr lang="en-US" sz="2400" b="1" dirty="0">
                <a:solidFill>
                  <a:schemeClr val="tx1"/>
                </a:solidFill>
              </a:rPr>
            </a:br>
            <a:endParaRPr lang="en-US" sz="2400" dirty="0">
              <a:solidFill>
                <a:schemeClr val="tx1"/>
              </a:solidFill>
            </a:endParaRPr>
          </a:p>
        </p:txBody>
      </p:sp>
      <p:sp>
        <p:nvSpPr>
          <p:cNvPr id="3" name="Content Placeholder 2">
            <a:extLst>
              <a:ext uri="{FF2B5EF4-FFF2-40B4-BE49-F238E27FC236}">
                <a16:creationId xmlns:a16="http://schemas.microsoft.com/office/drawing/2014/main" id="{CBECF4A2-50C4-4220-86EA-83000452DFB8}"/>
              </a:ext>
            </a:extLst>
          </p:cNvPr>
          <p:cNvSpPr>
            <a:spLocks noGrp="1"/>
          </p:cNvSpPr>
          <p:nvPr>
            <p:ph idx="1"/>
          </p:nvPr>
        </p:nvSpPr>
        <p:spPr>
          <a:xfrm>
            <a:off x="677334" y="3429000"/>
            <a:ext cx="10295466" cy="3080085"/>
          </a:xfrm>
        </p:spPr>
        <p:txBody>
          <a:bodyPr>
            <a:normAutofit lnSpcReduction="10000"/>
          </a:bodyPr>
          <a:lstStyle/>
          <a:p>
            <a:r>
              <a:rPr lang="en-US" sz="2400" b="1" dirty="0"/>
              <a:t>A. allow the patient to consent to the procedure himself</a:t>
            </a:r>
          </a:p>
          <a:p>
            <a:r>
              <a:rPr lang="en-US" sz="2400" b="1" dirty="0"/>
              <a:t>B. hold pressure dressing and delay sutures until consent is obtained from a parent</a:t>
            </a:r>
          </a:p>
          <a:p>
            <a:r>
              <a:rPr lang="en-US" sz="2400" b="1" dirty="0"/>
              <a:t>C. permit the neighbor to give consent as a temporary legal guardian</a:t>
            </a:r>
          </a:p>
          <a:p>
            <a:r>
              <a:rPr lang="en-US" sz="2400" b="1" dirty="0"/>
              <a:t>D. suture the laceration and obtain consent after the parents arrive</a:t>
            </a:r>
          </a:p>
          <a:p>
            <a:r>
              <a:rPr lang="en-US" sz="2400" b="1" dirty="0"/>
              <a:t>E. suture the laceration without consent</a:t>
            </a:r>
          </a:p>
          <a:p>
            <a:endParaRPr lang="en-US" dirty="0"/>
          </a:p>
        </p:txBody>
      </p:sp>
    </p:spTree>
    <p:extLst>
      <p:ext uri="{BB962C8B-B14F-4D97-AF65-F5344CB8AC3E}">
        <p14:creationId xmlns:p14="http://schemas.microsoft.com/office/powerpoint/2010/main" val="2826372537"/>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1381897"/>
          </a:xfrm>
        </p:spPr>
        <p:txBody>
          <a:bodyPr>
            <a:normAutofit/>
          </a:bodyPr>
          <a:lstStyle/>
          <a:p>
            <a:r>
              <a:rPr lang="en-US" sz="6000" b="1" dirty="0">
                <a:solidFill>
                  <a:srgbClr val="00B0F0"/>
                </a:solidFill>
              </a:rPr>
              <a:t>STEP # 6</a:t>
            </a:r>
          </a:p>
        </p:txBody>
      </p:sp>
      <p:sp>
        <p:nvSpPr>
          <p:cNvPr id="3" name="Text Placeholder 2"/>
          <p:cNvSpPr>
            <a:spLocks noGrp="1"/>
          </p:cNvSpPr>
          <p:nvPr>
            <p:ph type="body" idx="1"/>
          </p:nvPr>
        </p:nvSpPr>
        <p:spPr>
          <a:xfrm>
            <a:off x="684213" y="2150076"/>
            <a:ext cx="9090407" cy="3604338"/>
          </a:xfrm>
        </p:spPr>
        <p:txBody>
          <a:bodyPr>
            <a:noAutofit/>
          </a:bodyPr>
          <a:lstStyle/>
          <a:p>
            <a:r>
              <a:rPr lang="en-US" sz="4000" b="1" dirty="0">
                <a:solidFill>
                  <a:srgbClr val="92D050"/>
                </a:solidFill>
              </a:rPr>
              <a:t>Choose</a:t>
            </a:r>
            <a:r>
              <a:rPr lang="en-US" sz="4000" dirty="0">
                <a:solidFill>
                  <a:srgbClr val="00B0F0"/>
                </a:solidFill>
              </a:rPr>
              <a:t> your response</a:t>
            </a:r>
          </a:p>
        </p:txBody>
      </p:sp>
    </p:spTree>
    <p:extLst>
      <p:ext uri="{BB962C8B-B14F-4D97-AF65-F5344CB8AC3E}">
        <p14:creationId xmlns:p14="http://schemas.microsoft.com/office/powerpoint/2010/main" val="690637350"/>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A7B63-9F13-4D0A-8879-6462DBD8E8BB}"/>
              </a:ext>
            </a:extLst>
          </p:cNvPr>
          <p:cNvSpPr>
            <a:spLocks noGrp="1"/>
          </p:cNvSpPr>
          <p:nvPr>
            <p:ph type="title"/>
          </p:nvPr>
        </p:nvSpPr>
        <p:spPr>
          <a:xfrm>
            <a:off x="677334" y="228600"/>
            <a:ext cx="8596668" cy="1701800"/>
          </a:xfrm>
        </p:spPr>
        <p:txBody>
          <a:bodyPr>
            <a:noAutofit/>
          </a:bodyPr>
          <a:lstStyle/>
          <a:p>
            <a:r>
              <a:rPr lang="en-US" sz="2400" b="1" dirty="0">
                <a:solidFill>
                  <a:schemeClr val="tx1"/>
                </a:solidFill>
              </a:rPr>
              <a:t>A 10-year-old male is brought to the emergency department by a neighbor after suffering a laceration to the forehead while playing outside. Both parents are notified and are on their way to the hospital. Physical examination reveals a 2-cm laceration. The laceration is oozing a small amount of blood and the child's vital signs are stable, however, the laceration will require sutures. The most appropriate next step is to…..</a:t>
            </a:r>
            <a:endParaRPr lang="en-US" sz="2400" dirty="0"/>
          </a:p>
        </p:txBody>
      </p:sp>
      <p:sp>
        <p:nvSpPr>
          <p:cNvPr id="3" name="Content Placeholder 2">
            <a:extLst>
              <a:ext uri="{FF2B5EF4-FFF2-40B4-BE49-F238E27FC236}">
                <a16:creationId xmlns:a16="http://schemas.microsoft.com/office/drawing/2014/main" id="{0DD03234-E5F5-4DBE-830B-75269AB2A27C}"/>
              </a:ext>
            </a:extLst>
          </p:cNvPr>
          <p:cNvSpPr>
            <a:spLocks noGrp="1"/>
          </p:cNvSpPr>
          <p:nvPr>
            <p:ph idx="1"/>
          </p:nvPr>
        </p:nvSpPr>
        <p:spPr>
          <a:xfrm>
            <a:off x="677334" y="3428999"/>
            <a:ext cx="8596668" cy="3056021"/>
          </a:xfrm>
        </p:spPr>
        <p:txBody>
          <a:bodyPr>
            <a:normAutofit fontScale="92500" lnSpcReduction="10000"/>
          </a:bodyPr>
          <a:lstStyle/>
          <a:p>
            <a:r>
              <a:rPr lang="en-US" sz="2400" b="1" dirty="0"/>
              <a:t>A. allow the patient to consent to the procedure himself</a:t>
            </a:r>
          </a:p>
          <a:p>
            <a:r>
              <a:rPr lang="en-US" sz="2400" b="1" dirty="0"/>
              <a:t>B. hold pressure dressing and delay sutures until consent is obtained from a parent</a:t>
            </a:r>
          </a:p>
          <a:p>
            <a:r>
              <a:rPr lang="en-US" sz="2400" b="1" dirty="0"/>
              <a:t>C. permit the neighbor to give consent as a temporary legal guardian</a:t>
            </a:r>
          </a:p>
          <a:p>
            <a:r>
              <a:rPr lang="en-US" sz="2400" b="1" dirty="0"/>
              <a:t>D. suture the laceration and obtain consent after the parents arrive</a:t>
            </a:r>
          </a:p>
          <a:p>
            <a:r>
              <a:rPr lang="en-US" sz="2400" b="1" dirty="0"/>
              <a:t>E. suture the laceration without consent</a:t>
            </a:r>
          </a:p>
          <a:p>
            <a:endParaRPr lang="en-US" dirty="0"/>
          </a:p>
        </p:txBody>
      </p:sp>
    </p:spTree>
    <p:extLst>
      <p:ext uri="{BB962C8B-B14F-4D97-AF65-F5344CB8AC3E}">
        <p14:creationId xmlns:p14="http://schemas.microsoft.com/office/powerpoint/2010/main" val="1039942833"/>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2AB32-2E2F-4EDE-9FDD-E1550C2F527A}"/>
              </a:ext>
            </a:extLst>
          </p:cNvPr>
          <p:cNvSpPr>
            <a:spLocks noGrp="1"/>
          </p:cNvSpPr>
          <p:nvPr>
            <p:ph type="title"/>
          </p:nvPr>
        </p:nvSpPr>
        <p:spPr>
          <a:xfrm>
            <a:off x="677334" y="132347"/>
            <a:ext cx="8596668" cy="1798053"/>
          </a:xfrm>
        </p:spPr>
        <p:txBody>
          <a:bodyPr>
            <a:noAutofit/>
          </a:bodyPr>
          <a:lstStyle/>
          <a:p>
            <a:r>
              <a:rPr lang="en-US" sz="2400" b="1" dirty="0">
                <a:solidFill>
                  <a:schemeClr val="tx1"/>
                </a:solidFill>
              </a:rPr>
              <a:t>A 10-year-old male is brought to the emergency department by a neighbor after suffering a laceration to the forehead while playing outside. Both parents are notified and are on their way to the hospital. Physical examination reveals a 2-cm laceration. The laceration is oozing a small amount of blood and the child's vital signs are stable, however, the laceration will require sutures. The most appropriate next step is to…..</a:t>
            </a:r>
            <a:endParaRPr lang="en-US" sz="2400" dirty="0"/>
          </a:p>
        </p:txBody>
      </p:sp>
      <p:sp>
        <p:nvSpPr>
          <p:cNvPr id="3" name="Content Placeholder 2">
            <a:extLst>
              <a:ext uri="{FF2B5EF4-FFF2-40B4-BE49-F238E27FC236}">
                <a16:creationId xmlns:a16="http://schemas.microsoft.com/office/drawing/2014/main" id="{DA6FD3D3-1E3A-42A3-B540-ABEC13BBF893}"/>
              </a:ext>
            </a:extLst>
          </p:cNvPr>
          <p:cNvSpPr>
            <a:spLocks noGrp="1"/>
          </p:cNvSpPr>
          <p:nvPr>
            <p:ph idx="1"/>
          </p:nvPr>
        </p:nvSpPr>
        <p:spPr>
          <a:xfrm>
            <a:off x="677333" y="3128211"/>
            <a:ext cx="10271403" cy="3416968"/>
          </a:xfrm>
        </p:spPr>
        <p:txBody>
          <a:bodyPr/>
          <a:lstStyle/>
          <a:p>
            <a:r>
              <a:rPr lang="en-US" sz="2400" b="1" dirty="0"/>
              <a:t>A. allow the patient to consent to the procedure himself</a:t>
            </a:r>
          </a:p>
          <a:p>
            <a:r>
              <a:rPr lang="en-US" sz="2400" b="1" dirty="0">
                <a:solidFill>
                  <a:srgbClr val="FF0000"/>
                </a:solidFill>
              </a:rPr>
              <a:t>B. hold pressure dressing and delay sutures until consent is obtained from a parent</a:t>
            </a:r>
          </a:p>
          <a:p>
            <a:r>
              <a:rPr lang="en-US" sz="2400" b="1" dirty="0"/>
              <a:t>C. permit the neighbor to give consent as a temporary legal guardian</a:t>
            </a:r>
          </a:p>
          <a:p>
            <a:r>
              <a:rPr lang="en-US" sz="2400" b="1" dirty="0"/>
              <a:t>D. suture the laceration and obtain consent after the parents arrive</a:t>
            </a:r>
          </a:p>
          <a:p>
            <a:r>
              <a:rPr lang="en-US" sz="2400" b="1" dirty="0"/>
              <a:t>E. suture the laceration without consent</a:t>
            </a:r>
          </a:p>
          <a:p>
            <a:endParaRPr lang="en-US" dirty="0"/>
          </a:p>
        </p:txBody>
      </p:sp>
    </p:spTree>
    <p:extLst>
      <p:ext uri="{BB962C8B-B14F-4D97-AF65-F5344CB8AC3E}">
        <p14:creationId xmlns:p14="http://schemas.microsoft.com/office/powerpoint/2010/main" val="3498926524"/>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8EE4D-92D8-4835-9309-68FA76B4044D}"/>
              </a:ext>
            </a:extLst>
          </p:cNvPr>
          <p:cNvSpPr>
            <a:spLocks noGrp="1"/>
          </p:cNvSpPr>
          <p:nvPr>
            <p:ph type="title"/>
          </p:nvPr>
        </p:nvSpPr>
        <p:spPr>
          <a:xfrm flipV="1">
            <a:off x="677334" y="553453"/>
            <a:ext cx="8596668" cy="5614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D283B71-1525-4763-93BC-127C7EFB74E8}"/>
              </a:ext>
            </a:extLst>
          </p:cNvPr>
          <p:cNvSpPr>
            <a:spLocks noGrp="1"/>
          </p:cNvSpPr>
          <p:nvPr>
            <p:ph idx="1"/>
          </p:nvPr>
        </p:nvSpPr>
        <p:spPr>
          <a:xfrm>
            <a:off x="677333" y="778042"/>
            <a:ext cx="10451877" cy="5610725"/>
          </a:xfrm>
        </p:spPr>
        <p:txBody>
          <a:bodyPr/>
          <a:lstStyle/>
          <a:p>
            <a:r>
              <a:rPr lang="en-US" sz="2400" b="1" dirty="0"/>
              <a:t>In this situation, it is appropriate to delay suturing until a parent or court ordered legal guardian is present to sign for consent. Only in an emergent setting, where delay of treatment would risk the patient's life or health, is it appropriate to initiate treatment for minors without obtaining parental consent. This patient has been initially evaluated and is found to be stable, only requiring stitches for a minor laceration. </a:t>
            </a:r>
          </a:p>
          <a:p>
            <a:r>
              <a:rPr lang="en-US" sz="2400" b="1" dirty="0"/>
              <a:t>This is not an emergent, life-threatening situation. According to the American Association of Pediatrics, "A physician who provides nonurgent care, including the physical examination, to a minor without the consent of someone who is legally authorized to speak for the minor may be vulnerable to legal action."</a:t>
            </a:r>
          </a:p>
          <a:p>
            <a:endParaRPr lang="en-US" dirty="0"/>
          </a:p>
        </p:txBody>
      </p:sp>
    </p:spTree>
    <p:extLst>
      <p:ext uri="{BB962C8B-B14F-4D97-AF65-F5344CB8AC3E}">
        <p14:creationId xmlns:p14="http://schemas.microsoft.com/office/powerpoint/2010/main" val="3147912361"/>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8254" y="2278117"/>
            <a:ext cx="7214311" cy="1472514"/>
          </a:xfrm>
        </p:spPr>
        <p:txBody>
          <a:bodyPr>
            <a:noAutofit/>
          </a:bodyPr>
          <a:lstStyle/>
          <a:p>
            <a:r>
              <a:rPr lang="en-US" sz="6000" b="1" dirty="0">
                <a:solidFill>
                  <a:srgbClr val="00B0F0"/>
                </a:solidFill>
              </a:rPr>
              <a:t>Why work with practice questions?</a:t>
            </a:r>
          </a:p>
        </p:txBody>
      </p:sp>
    </p:spTree>
    <p:extLst>
      <p:ext uri="{BB962C8B-B14F-4D97-AF65-F5344CB8AC3E}">
        <p14:creationId xmlns:p14="http://schemas.microsoft.com/office/powerpoint/2010/main" val="305474768"/>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1381897"/>
          </a:xfrm>
        </p:spPr>
        <p:txBody>
          <a:bodyPr>
            <a:normAutofit/>
          </a:bodyPr>
          <a:lstStyle/>
          <a:p>
            <a:r>
              <a:rPr lang="en-US" sz="6000" b="1" dirty="0">
                <a:solidFill>
                  <a:srgbClr val="00B0F0"/>
                </a:solidFill>
              </a:rPr>
              <a:t>STEP # 7</a:t>
            </a:r>
          </a:p>
        </p:txBody>
      </p:sp>
      <p:sp>
        <p:nvSpPr>
          <p:cNvPr id="3" name="Text Placeholder 2"/>
          <p:cNvSpPr>
            <a:spLocks noGrp="1"/>
          </p:cNvSpPr>
          <p:nvPr>
            <p:ph type="body" idx="1"/>
          </p:nvPr>
        </p:nvSpPr>
        <p:spPr>
          <a:xfrm>
            <a:off x="684213" y="2150076"/>
            <a:ext cx="9295359" cy="3604338"/>
          </a:xfrm>
        </p:spPr>
        <p:txBody>
          <a:bodyPr>
            <a:noAutofit/>
          </a:bodyPr>
          <a:lstStyle/>
          <a:p>
            <a:r>
              <a:rPr lang="en-US" sz="4000" b="1" dirty="0">
                <a:solidFill>
                  <a:srgbClr val="92D050"/>
                </a:solidFill>
              </a:rPr>
              <a:t>Evaluate </a:t>
            </a:r>
            <a:r>
              <a:rPr lang="en-US" sz="4000" dirty="0">
                <a:solidFill>
                  <a:srgbClr val="00B0F0"/>
                </a:solidFill>
              </a:rPr>
              <a:t>your incorrect answer choices</a:t>
            </a:r>
          </a:p>
        </p:txBody>
      </p:sp>
    </p:spTree>
    <p:extLst>
      <p:ext uri="{BB962C8B-B14F-4D97-AF65-F5344CB8AC3E}">
        <p14:creationId xmlns:p14="http://schemas.microsoft.com/office/powerpoint/2010/main" val="614116743"/>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E3BEF-4E13-4874-BB36-E0F8B901BB28}"/>
              </a:ext>
            </a:extLst>
          </p:cNvPr>
          <p:cNvSpPr>
            <a:spLocks noGrp="1"/>
          </p:cNvSpPr>
          <p:nvPr>
            <p:ph type="title"/>
          </p:nvPr>
        </p:nvSpPr>
        <p:spPr>
          <a:xfrm flipV="1">
            <a:off x="677334" y="517358"/>
            <a:ext cx="8596668" cy="9224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492CF6A-DC43-4FA1-A283-095C38C98E5C}"/>
              </a:ext>
            </a:extLst>
          </p:cNvPr>
          <p:cNvSpPr>
            <a:spLocks noGrp="1"/>
          </p:cNvSpPr>
          <p:nvPr>
            <p:ph idx="1"/>
          </p:nvPr>
        </p:nvSpPr>
        <p:spPr>
          <a:xfrm>
            <a:off x="677334" y="697833"/>
            <a:ext cx="8596668" cy="5343530"/>
          </a:xfrm>
        </p:spPr>
        <p:txBody>
          <a:bodyPr/>
          <a:lstStyle/>
          <a:p>
            <a:r>
              <a:rPr lang="en-US" sz="2800" dirty="0">
                <a:solidFill>
                  <a:srgbClr val="00B0F0"/>
                </a:solidFill>
              </a:rPr>
              <a:t>Since B is the correct answer – then look at A</a:t>
            </a:r>
          </a:p>
          <a:p>
            <a:pPr marL="457200" indent="-457200">
              <a:buFont typeface="Arial" panose="020B0604020202020204" pitchFamily="34" charset="0"/>
              <a:buChar char="•"/>
            </a:pPr>
            <a:r>
              <a:rPr lang="en-US" sz="2800" dirty="0">
                <a:solidFill>
                  <a:srgbClr val="00B0F0"/>
                </a:solidFill>
              </a:rPr>
              <a:t>What </a:t>
            </a:r>
            <a:r>
              <a:rPr lang="en-US" sz="2800" b="1" dirty="0">
                <a:solidFill>
                  <a:srgbClr val="92D050"/>
                </a:solidFill>
              </a:rPr>
              <a:t>change</a:t>
            </a:r>
            <a:r>
              <a:rPr lang="en-US" sz="2800" dirty="0">
                <a:solidFill>
                  <a:srgbClr val="00B0F0"/>
                </a:solidFill>
              </a:rPr>
              <a:t> could be made in the stem that would make </a:t>
            </a:r>
            <a:r>
              <a:rPr lang="en-US" sz="2800" b="1" dirty="0">
                <a:solidFill>
                  <a:srgbClr val="92D050"/>
                </a:solidFill>
              </a:rPr>
              <a:t>A</a:t>
            </a:r>
            <a:r>
              <a:rPr lang="en-US" sz="2800" dirty="0">
                <a:solidFill>
                  <a:srgbClr val="00B0F0"/>
                </a:solidFill>
              </a:rPr>
              <a:t> the right answer? </a:t>
            </a:r>
          </a:p>
          <a:p>
            <a:pPr marL="457200" indent="-457200">
              <a:buFont typeface="Arial" panose="020B0604020202020204" pitchFamily="34" charset="0"/>
              <a:buChar char="•"/>
            </a:pPr>
            <a:r>
              <a:rPr lang="en-US" sz="2800" dirty="0">
                <a:solidFill>
                  <a:srgbClr val="00B0F0"/>
                </a:solidFill>
              </a:rPr>
              <a:t>What </a:t>
            </a:r>
            <a:r>
              <a:rPr lang="en-US" sz="2800" b="1" dirty="0">
                <a:solidFill>
                  <a:srgbClr val="92D050"/>
                </a:solidFill>
              </a:rPr>
              <a:t>change</a:t>
            </a:r>
            <a:r>
              <a:rPr lang="en-US" sz="2800" dirty="0">
                <a:solidFill>
                  <a:srgbClr val="00B0F0"/>
                </a:solidFill>
              </a:rPr>
              <a:t> in the stem would make </a:t>
            </a:r>
            <a:r>
              <a:rPr lang="en-US" sz="2800" b="1" dirty="0">
                <a:solidFill>
                  <a:srgbClr val="92D050"/>
                </a:solidFill>
              </a:rPr>
              <a:t>C</a:t>
            </a:r>
            <a:r>
              <a:rPr lang="en-US" sz="2800" dirty="0">
                <a:solidFill>
                  <a:srgbClr val="00B0F0"/>
                </a:solidFill>
              </a:rPr>
              <a:t> the right answer? </a:t>
            </a:r>
          </a:p>
          <a:p>
            <a:pPr marL="457200" indent="-457200">
              <a:buFont typeface="Arial" panose="020B0604020202020204" pitchFamily="34" charset="0"/>
              <a:buChar char="•"/>
            </a:pPr>
            <a:r>
              <a:rPr lang="en-US" sz="2800" dirty="0">
                <a:solidFill>
                  <a:srgbClr val="00B0F0"/>
                </a:solidFill>
              </a:rPr>
              <a:t>What </a:t>
            </a:r>
            <a:r>
              <a:rPr lang="en-US" sz="2800" b="1" dirty="0">
                <a:solidFill>
                  <a:srgbClr val="92D050"/>
                </a:solidFill>
              </a:rPr>
              <a:t>change</a:t>
            </a:r>
            <a:r>
              <a:rPr lang="en-US" sz="2800" dirty="0">
                <a:solidFill>
                  <a:srgbClr val="00B0F0"/>
                </a:solidFill>
              </a:rPr>
              <a:t> in the stem would make </a:t>
            </a:r>
            <a:r>
              <a:rPr lang="en-US" sz="2800" b="1" dirty="0">
                <a:solidFill>
                  <a:srgbClr val="92D050"/>
                </a:solidFill>
              </a:rPr>
              <a:t>D</a:t>
            </a:r>
            <a:r>
              <a:rPr lang="en-US" sz="2800" dirty="0">
                <a:solidFill>
                  <a:srgbClr val="00B0F0"/>
                </a:solidFill>
              </a:rPr>
              <a:t> the right answer?</a:t>
            </a:r>
          </a:p>
          <a:p>
            <a:pPr marL="457200" indent="-457200">
              <a:buFont typeface="Arial" panose="020B0604020202020204" pitchFamily="34" charset="0"/>
              <a:buChar char="•"/>
            </a:pPr>
            <a:r>
              <a:rPr lang="en-US" sz="2800" dirty="0">
                <a:solidFill>
                  <a:srgbClr val="00B0F0"/>
                </a:solidFill>
              </a:rPr>
              <a:t>What </a:t>
            </a:r>
            <a:r>
              <a:rPr lang="en-US" sz="2800" b="1" dirty="0">
                <a:solidFill>
                  <a:srgbClr val="92D050"/>
                </a:solidFill>
              </a:rPr>
              <a:t>change</a:t>
            </a:r>
            <a:r>
              <a:rPr lang="en-US" sz="2800" dirty="0">
                <a:solidFill>
                  <a:srgbClr val="00B0F0"/>
                </a:solidFill>
              </a:rPr>
              <a:t> in the stem would make </a:t>
            </a:r>
            <a:r>
              <a:rPr lang="en-US" sz="2800" b="1" dirty="0">
                <a:solidFill>
                  <a:srgbClr val="92D050"/>
                </a:solidFill>
              </a:rPr>
              <a:t>E</a:t>
            </a:r>
            <a:r>
              <a:rPr lang="en-US" sz="2800" dirty="0">
                <a:solidFill>
                  <a:srgbClr val="00B0F0"/>
                </a:solidFill>
              </a:rPr>
              <a:t> the right answer? </a:t>
            </a:r>
          </a:p>
          <a:p>
            <a:endParaRPr lang="en-US" dirty="0"/>
          </a:p>
        </p:txBody>
      </p:sp>
    </p:spTree>
    <p:extLst>
      <p:ext uri="{BB962C8B-B14F-4D97-AF65-F5344CB8AC3E}">
        <p14:creationId xmlns:p14="http://schemas.microsoft.com/office/powerpoint/2010/main" val="1451352789"/>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66DA8-15CA-46B1-9748-4F571CA2E4DF}"/>
              </a:ext>
            </a:extLst>
          </p:cNvPr>
          <p:cNvSpPr>
            <a:spLocks noGrp="1"/>
          </p:cNvSpPr>
          <p:nvPr>
            <p:ph type="title"/>
          </p:nvPr>
        </p:nvSpPr>
        <p:spPr>
          <a:xfrm>
            <a:off x="677334" y="168442"/>
            <a:ext cx="8596668" cy="1761958"/>
          </a:xfrm>
        </p:spPr>
        <p:txBody>
          <a:bodyPr>
            <a:noAutofit/>
          </a:bodyPr>
          <a:lstStyle/>
          <a:p>
            <a:r>
              <a:rPr lang="en-US" sz="2400" b="1" dirty="0">
                <a:solidFill>
                  <a:schemeClr val="tx1"/>
                </a:solidFill>
              </a:rPr>
              <a:t>A 10-year-old male is brought to the emergency department by a neighbor after suffering a laceration to the forehead while playing outside. Both parents are notified and are on their way to the hospital. Physical examination reveals a 2-cm laceration. The laceration is oozing a small amount of blood and the child's vital signs are stable, however, the laceration will require sutures. The most appropriate next step is to…..</a:t>
            </a:r>
            <a:endParaRPr lang="en-US" sz="2400" dirty="0"/>
          </a:p>
        </p:txBody>
      </p:sp>
      <p:sp>
        <p:nvSpPr>
          <p:cNvPr id="3" name="Content Placeholder 2">
            <a:extLst>
              <a:ext uri="{FF2B5EF4-FFF2-40B4-BE49-F238E27FC236}">
                <a16:creationId xmlns:a16="http://schemas.microsoft.com/office/drawing/2014/main" id="{4A7DC1BC-C630-4474-9A62-E6B12183F787}"/>
              </a:ext>
            </a:extLst>
          </p:cNvPr>
          <p:cNvSpPr>
            <a:spLocks noGrp="1"/>
          </p:cNvSpPr>
          <p:nvPr>
            <p:ph idx="1"/>
          </p:nvPr>
        </p:nvSpPr>
        <p:spPr>
          <a:xfrm>
            <a:off x="677334" y="3429000"/>
            <a:ext cx="8596668" cy="3031958"/>
          </a:xfrm>
        </p:spPr>
        <p:txBody>
          <a:bodyPr>
            <a:normAutofit fontScale="92500" lnSpcReduction="10000"/>
          </a:bodyPr>
          <a:lstStyle/>
          <a:p>
            <a:r>
              <a:rPr lang="en-US" sz="2400" b="1" dirty="0"/>
              <a:t>A. allow the patient to consent to the procedure himself</a:t>
            </a:r>
          </a:p>
          <a:p>
            <a:r>
              <a:rPr lang="en-US" sz="2400" b="1" dirty="0">
                <a:solidFill>
                  <a:srgbClr val="FF0000"/>
                </a:solidFill>
              </a:rPr>
              <a:t>B. hold pressure dressing and delay sutures until consent is obtained from a parent</a:t>
            </a:r>
          </a:p>
          <a:p>
            <a:r>
              <a:rPr lang="en-US" sz="2400" b="1" dirty="0"/>
              <a:t>C. permit the neighbor to give consent as a temporary legal guardian</a:t>
            </a:r>
          </a:p>
          <a:p>
            <a:r>
              <a:rPr lang="en-US" sz="2400" b="1" dirty="0"/>
              <a:t>D. suture the laceration and obtain consent after the parents arrive</a:t>
            </a:r>
          </a:p>
          <a:p>
            <a:r>
              <a:rPr lang="en-US" sz="2400" b="1" dirty="0"/>
              <a:t>E. suture the laceration without consent</a:t>
            </a:r>
          </a:p>
          <a:p>
            <a:endParaRPr lang="en-US" dirty="0"/>
          </a:p>
        </p:txBody>
      </p:sp>
    </p:spTree>
    <p:extLst>
      <p:ext uri="{BB962C8B-B14F-4D97-AF65-F5344CB8AC3E}">
        <p14:creationId xmlns:p14="http://schemas.microsoft.com/office/powerpoint/2010/main" val="3352587660"/>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8254" y="2278117"/>
            <a:ext cx="7214311" cy="1472514"/>
          </a:xfrm>
        </p:spPr>
        <p:txBody>
          <a:bodyPr>
            <a:noAutofit/>
          </a:bodyPr>
          <a:lstStyle/>
          <a:p>
            <a:r>
              <a:rPr lang="en-US" sz="6000" b="1" dirty="0">
                <a:solidFill>
                  <a:srgbClr val="00B0F0"/>
                </a:solidFill>
              </a:rPr>
              <a:t>LET’S PRACTICE</a:t>
            </a:r>
          </a:p>
        </p:txBody>
      </p:sp>
    </p:spTree>
    <p:extLst>
      <p:ext uri="{BB962C8B-B14F-4D97-AF65-F5344CB8AC3E}">
        <p14:creationId xmlns:p14="http://schemas.microsoft.com/office/powerpoint/2010/main" val="1207342288"/>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6702A-9798-4985-B644-999B60660683}"/>
              </a:ext>
            </a:extLst>
          </p:cNvPr>
          <p:cNvSpPr>
            <a:spLocks noGrp="1"/>
          </p:cNvSpPr>
          <p:nvPr>
            <p:ph type="title"/>
          </p:nvPr>
        </p:nvSpPr>
        <p:spPr>
          <a:xfrm flipV="1">
            <a:off x="677334" y="529389"/>
            <a:ext cx="8596668" cy="80211"/>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264DA0F-072A-45D8-BC88-A0A082C733CF}"/>
              </a:ext>
            </a:extLst>
          </p:cNvPr>
          <p:cNvSpPr>
            <a:spLocks noGrp="1"/>
          </p:cNvSpPr>
          <p:nvPr>
            <p:ph idx="1"/>
          </p:nvPr>
        </p:nvSpPr>
        <p:spPr>
          <a:xfrm>
            <a:off x="677333" y="529389"/>
            <a:ext cx="9308877" cy="5511973"/>
          </a:xfrm>
        </p:spPr>
        <p:txBody>
          <a:bodyPr>
            <a:normAutofit/>
          </a:bodyPr>
          <a:lstStyle/>
          <a:p>
            <a:r>
              <a:rPr lang="en-US" sz="2800" b="1" dirty="0"/>
              <a:t>A 24-year-old female graduate student rides a stationary bicycle 5 times per week with the goal to keep her heart rate within a range that is 60% to 80% of her estimated maximum heart rate (220 - age in years) for 45 minutes. Today, before going to the gym, she has a blood pressure of 116/74 mmHg and a heart rate of 82/min. After 30 minutes of exercise, she has a blood pressure of 160/72 mmHg and a heart rate of 155/min. Which of these statements best describes the physiology of her muscles during her cycling exercise?</a:t>
            </a:r>
          </a:p>
          <a:p>
            <a:endParaRPr lang="en-US" sz="2800" b="1" dirty="0"/>
          </a:p>
        </p:txBody>
      </p:sp>
    </p:spTree>
    <p:extLst>
      <p:ext uri="{BB962C8B-B14F-4D97-AF65-F5344CB8AC3E}">
        <p14:creationId xmlns:p14="http://schemas.microsoft.com/office/powerpoint/2010/main" val="2383049791"/>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0C29E-19AC-400D-85E2-D27EE4797914}"/>
              </a:ext>
            </a:extLst>
          </p:cNvPr>
          <p:cNvSpPr>
            <a:spLocks noGrp="1"/>
          </p:cNvSpPr>
          <p:nvPr>
            <p:ph type="title"/>
          </p:nvPr>
        </p:nvSpPr>
        <p:spPr>
          <a:xfrm>
            <a:off x="677334" y="96253"/>
            <a:ext cx="8596668" cy="1834147"/>
          </a:xfrm>
        </p:spPr>
        <p:txBody>
          <a:bodyPr>
            <a:noAutofit/>
          </a:bodyPr>
          <a:lstStyle/>
          <a:p>
            <a:r>
              <a:rPr lang="en-US" sz="2000" b="1" dirty="0">
                <a:solidFill>
                  <a:schemeClr val="tx1"/>
                </a:solidFill>
              </a:rPr>
              <a:t>A 24-year-old female graduate student rides a stationary bicycle 5 times per week with the goal to keep her heart rate within a range that is 60% to 80% of her estimated maximum heart rate (220 - age in years) for 45 minutes. Today, before going to the gym, she has a blood pressure of 116/74 mmHg and a heart rate of 82/min. After 30 minutes of exercise, she has a blood pressure of 160/72 mmHg and a heart rate of 155/min. Which of these statements best describes the physiology of her muscles during her cycling exercise?</a:t>
            </a:r>
            <a:br>
              <a:rPr lang="en-US" sz="2000" b="1" dirty="0">
                <a:solidFill>
                  <a:schemeClr val="tx1"/>
                </a:solidFill>
              </a:rPr>
            </a:br>
            <a:endParaRPr lang="en-US" sz="2000" dirty="0">
              <a:solidFill>
                <a:schemeClr val="tx1"/>
              </a:solidFill>
            </a:endParaRPr>
          </a:p>
        </p:txBody>
      </p:sp>
      <p:sp>
        <p:nvSpPr>
          <p:cNvPr id="3" name="Content Placeholder 2">
            <a:extLst>
              <a:ext uri="{FF2B5EF4-FFF2-40B4-BE49-F238E27FC236}">
                <a16:creationId xmlns:a16="http://schemas.microsoft.com/office/drawing/2014/main" id="{47B2EC17-80F4-40CE-A4F2-C0B046F6C7B7}"/>
              </a:ext>
            </a:extLst>
          </p:cNvPr>
          <p:cNvSpPr>
            <a:spLocks noGrp="1"/>
          </p:cNvSpPr>
          <p:nvPr>
            <p:ph idx="1"/>
          </p:nvPr>
        </p:nvSpPr>
        <p:spPr>
          <a:xfrm>
            <a:off x="677333" y="2622884"/>
            <a:ext cx="9982645" cy="3886201"/>
          </a:xfrm>
        </p:spPr>
        <p:txBody>
          <a:bodyPr>
            <a:normAutofit fontScale="55000" lnSpcReduction="20000"/>
          </a:bodyPr>
          <a:lstStyle/>
          <a:p>
            <a:r>
              <a:rPr lang="en-US" sz="3200" b="1" dirty="0"/>
              <a:t>A. activation of the parasympathetic nervous system decreases the blood flow in arm muscles</a:t>
            </a:r>
          </a:p>
          <a:p>
            <a:r>
              <a:rPr lang="en-US" sz="3200" b="1" dirty="0"/>
              <a:t> </a:t>
            </a:r>
          </a:p>
          <a:p>
            <a:r>
              <a:rPr lang="en-US" sz="3200" b="1" dirty="0"/>
              <a:t>B. activation of the parasympathetic nervous system increases the blood flow in leg muscles</a:t>
            </a:r>
          </a:p>
          <a:p>
            <a:r>
              <a:rPr lang="en-US" sz="3200" b="1" dirty="0"/>
              <a:t> </a:t>
            </a:r>
          </a:p>
          <a:p>
            <a:r>
              <a:rPr lang="en-US" sz="3200" b="1" dirty="0"/>
              <a:t>C. activation of the sympathetic nervous system increases the blood flow in arm muscles</a:t>
            </a:r>
          </a:p>
          <a:p>
            <a:r>
              <a:rPr lang="en-US" sz="3200" b="1" dirty="0"/>
              <a:t> </a:t>
            </a:r>
          </a:p>
          <a:p>
            <a:r>
              <a:rPr lang="en-US" sz="3200" b="1" dirty="0"/>
              <a:t>D. a local increase in extracellular K</a:t>
            </a:r>
            <a:r>
              <a:rPr lang="en-US" sz="3200" b="1" baseline="30000" dirty="0"/>
              <a:t>+</a:t>
            </a:r>
            <a:r>
              <a:rPr lang="en-US" sz="3200" b="1" dirty="0"/>
              <a:t> ions decreases the blood flow in arm muscles</a:t>
            </a:r>
          </a:p>
          <a:p>
            <a:r>
              <a:rPr lang="en-US" sz="3200" b="1" dirty="0"/>
              <a:t> </a:t>
            </a:r>
          </a:p>
          <a:p>
            <a:r>
              <a:rPr lang="en-US" sz="3200" b="1" dirty="0"/>
              <a:t>E. a local increase in PCO</a:t>
            </a:r>
            <a:r>
              <a:rPr lang="en-US" sz="3200" b="1" baseline="-25000" dirty="0"/>
              <a:t>2</a:t>
            </a:r>
            <a:r>
              <a:rPr lang="en-US" sz="3200" b="1" dirty="0"/>
              <a:t> increases the blood flow in leg muscles</a:t>
            </a:r>
          </a:p>
          <a:p>
            <a:endParaRPr lang="en-US" dirty="0"/>
          </a:p>
        </p:txBody>
      </p:sp>
    </p:spTree>
    <p:extLst>
      <p:ext uri="{BB962C8B-B14F-4D97-AF65-F5344CB8AC3E}">
        <p14:creationId xmlns:p14="http://schemas.microsoft.com/office/powerpoint/2010/main" val="1334750233"/>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B235E-E1B2-452D-8AC1-62E16F62487A}"/>
              </a:ext>
            </a:extLst>
          </p:cNvPr>
          <p:cNvSpPr>
            <a:spLocks noGrp="1"/>
          </p:cNvSpPr>
          <p:nvPr>
            <p:ph type="title"/>
          </p:nvPr>
        </p:nvSpPr>
        <p:spPr>
          <a:xfrm>
            <a:off x="677334" y="0"/>
            <a:ext cx="8596668" cy="1930400"/>
          </a:xfrm>
        </p:spPr>
        <p:txBody>
          <a:bodyPr>
            <a:noAutofit/>
          </a:bodyPr>
          <a:lstStyle/>
          <a:p>
            <a:r>
              <a:rPr lang="en-US" sz="2000" b="1" dirty="0">
                <a:solidFill>
                  <a:schemeClr val="tx1"/>
                </a:solidFill>
              </a:rPr>
              <a:t>A 24-year-old female graduate student rides a stationary bicycle 5 times per week with the goal to keep her heart rate within a range that is 60% to 80% of her estimated maximum heart rate (220 - age in years) for 45 minutes. Today, before going to the gym, she has a blood pressure of 116/74 mmHg and a heart rate of 82/min. After 30 minutes of exercise, she has a blood pressure of 160/72 mmHg and a heart rate of 155/min. Which of these statements best describes the physiology of her muscles during her cycling exercise?</a:t>
            </a:r>
            <a:br>
              <a:rPr lang="en-US" sz="2000" b="1" dirty="0">
                <a:solidFill>
                  <a:schemeClr val="tx1"/>
                </a:solidFill>
              </a:rPr>
            </a:br>
            <a:endParaRPr lang="en-US" sz="2000" dirty="0"/>
          </a:p>
        </p:txBody>
      </p:sp>
      <p:sp>
        <p:nvSpPr>
          <p:cNvPr id="3" name="Content Placeholder 2">
            <a:extLst>
              <a:ext uri="{FF2B5EF4-FFF2-40B4-BE49-F238E27FC236}">
                <a16:creationId xmlns:a16="http://schemas.microsoft.com/office/drawing/2014/main" id="{6A257C81-594A-4C0C-9F3E-B5E9634000C5}"/>
              </a:ext>
            </a:extLst>
          </p:cNvPr>
          <p:cNvSpPr>
            <a:spLocks noGrp="1"/>
          </p:cNvSpPr>
          <p:nvPr>
            <p:ph idx="1"/>
          </p:nvPr>
        </p:nvSpPr>
        <p:spPr>
          <a:xfrm>
            <a:off x="677334" y="2646947"/>
            <a:ext cx="9104340" cy="4211053"/>
          </a:xfrm>
        </p:spPr>
        <p:txBody>
          <a:bodyPr>
            <a:normAutofit fontScale="77500" lnSpcReduction="20000"/>
          </a:bodyPr>
          <a:lstStyle/>
          <a:p>
            <a:r>
              <a:rPr lang="en-US" sz="2400" b="1" dirty="0"/>
              <a:t>A. activation of the parasympathetic nervous system decreases the blood flow in arm muscles</a:t>
            </a:r>
          </a:p>
          <a:p>
            <a:endParaRPr lang="en-US" sz="2400" b="1" dirty="0"/>
          </a:p>
          <a:p>
            <a:r>
              <a:rPr lang="en-US" sz="2400" b="1" dirty="0"/>
              <a:t>B. activation of the parasympathetic nervous system increases the blood flow in leg muscles</a:t>
            </a:r>
          </a:p>
          <a:p>
            <a:endParaRPr lang="en-US" sz="2400" b="1" dirty="0"/>
          </a:p>
          <a:p>
            <a:r>
              <a:rPr lang="en-US" sz="2400" b="1" dirty="0"/>
              <a:t>C. activation of the sympathetic nervous system increases the blood flow in arm muscles</a:t>
            </a:r>
          </a:p>
          <a:p>
            <a:pPr marL="0" indent="0">
              <a:buNone/>
            </a:pPr>
            <a:r>
              <a:rPr lang="en-US" sz="2400" b="1" dirty="0"/>
              <a:t> </a:t>
            </a:r>
          </a:p>
          <a:p>
            <a:r>
              <a:rPr lang="en-US" sz="2400" b="1" dirty="0"/>
              <a:t>D. a local increase in extracellular K</a:t>
            </a:r>
            <a:r>
              <a:rPr lang="en-US" sz="2400" b="1" baseline="30000" dirty="0"/>
              <a:t>+</a:t>
            </a:r>
            <a:r>
              <a:rPr lang="en-US" sz="2400" b="1" dirty="0"/>
              <a:t> ions decreases the blood flow in arm muscles</a:t>
            </a:r>
          </a:p>
          <a:p>
            <a:endParaRPr lang="en-US" sz="2400" b="1" dirty="0"/>
          </a:p>
          <a:p>
            <a:r>
              <a:rPr lang="en-US" sz="2400" b="1" dirty="0">
                <a:solidFill>
                  <a:srgbClr val="FF0000"/>
                </a:solidFill>
              </a:rPr>
              <a:t>E. a local increase in PCO</a:t>
            </a:r>
            <a:r>
              <a:rPr lang="en-US" sz="2400" b="1" baseline="-25000" dirty="0">
                <a:solidFill>
                  <a:srgbClr val="FF0000"/>
                </a:solidFill>
              </a:rPr>
              <a:t>2</a:t>
            </a:r>
            <a:r>
              <a:rPr lang="en-US" sz="2400" b="1" dirty="0">
                <a:solidFill>
                  <a:srgbClr val="FF0000"/>
                </a:solidFill>
              </a:rPr>
              <a:t> increases the blood flow in leg muscles</a:t>
            </a:r>
          </a:p>
          <a:p>
            <a:endParaRPr lang="en-US" dirty="0"/>
          </a:p>
        </p:txBody>
      </p:sp>
    </p:spTree>
    <p:extLst>
      <p:ext uri="{BB962C8B-B14F-4D97-AF65-F5344CB8AC3E}">
        <p14:creationId xmlns:p14="http://schemas.microsoft.com/office/powerpoint/2010/main" val="4044442158"/>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B6ED5-7C24-4D75-9B03-C31EE343321E}"/>
              </a:ext>
            </a:extLst>
          </p:cNvPr>
          <p:cNvSpPr>
            <a:spLocks noGrp="1"/>
          </p:cNvSpPr>
          <p:nvPr>
            <p:ph type="title"/>
          </p:nvPr>
        </p:nvSpPr>
        <p:spPr>
          <a:xfrm>
            <a:off x="677334" y="296779"/>
            <a:ext cx="8596668" cy="641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4ED02A6-476C-4016-8EF3-D4B955FB5259}"/>
              </a:ext>
            </a:extLst>
          </p:cNvPr>
          <p:cNvSpPr>
            <a:spLocks noGrp="1"/>
          </p:cNvSpPr>
          <p:nvPr>
            <p:ph idx="1"/>
          </p:nvPr>
        </p:nvSpPr>
        <p:spPr>
          <a:xfrm>
            <a:off x="677333" y="360947"/>
            <a:ext cx="10680477" cy="5680415"/>
          </a:xfrm>
        </p:spPr>
        <p:txBody>
          <a:bodyPr>
            <a:normAutofit fontScale="92500" lnSpcReduction="10000"/>
          </a:bodyPr>
          <a:lstStyle/>
          <a:p>
            <a:r>
              <a:rPr lang="en-US" sz="2400" b="1" dirty="0"/>
              <a:t>At rest, approximately 20% of the cardiac output goes to skeletal muscles. During vigorous exercise, more than 80% of the cardiac output can be directed to the muscles. Therefore, during exercise skeletal muscle is the primary source of systemic vascular resistance. Metabolites that are produced by the working muscles play a key role in the distribution of blood to the working muscles. </a:t>
            </a:r>
          </a:p>
          <a:p>
            <a:r>
              <a:rPr lang="en-US" sz="2400" b="1" dirty="0"/>
              <a:t>During exercise, in addition to activating chemoreceptors in the muscle itself, local metabolic factors are especially important for channeling blood to the working muscles where it is most needed. These metabolites — primarily CO2, H+, K+, and adenosine; as well as decreased levels of O2 — dilate arterioles locally, leading to recruitment of capillaries that previously had received minimal blood flow at rest. Therefore, blood flow to the working muscles increases as a result of the local increase of metabolites. It is important to remember that in the working muscles during exercise, the vasodilator effects of the metabolites are dominant over the sympathetic forces (i.e., norepinephrine from the nerves). However, in the nonworking muscles, vascular resistance increases because of sympathetic stimulation. </a:t>
            </a:r>
          </a:p>
          <a:p>
            <a:endParaRPr lang="en-US" dirty="0"/>
          </a:p>
        </p:txBody>
      </p:sp>
    </p:spTree>
    <p:extLst>
      <p:ext uri="{BB962C8B-B14F-4D97-AF65-F5344CB8AC3E}">
        <p14:creationId xmlns:p14="http://schemas.microsoft.com/office/powerpoint/2010/main" val="783171633"/>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05E6A-841A-44C9-9B41-3A5CDC9C9276}"/>
              </a:ext>
            </a:extLst>
          </p:cNvPr>
          <p:cNvSpPr>
            <a:spLocks noGrp="1"/>
          </p:cNvSpPr>
          <p:nvPr>
            <p:ph type="title"/>
          </p:nvPr>
        </p:nvSpPr>
        <p:spPr>
          <a:xfrm flipV="1">
            <a:off x="677334" y="563881"/>
            <a:ext cx="8596668"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28C90B2-B303-495B-8B6B-6B3B3D3EB737}"/>
              </a:ext>
            </a:extLst>
          </p:cNvPr>
          <p:cNvSpPr>
            <a:spLocks noGrp="1"/>
          </p:cNvSpPr>
          <p:nvPr>
            <p:ph idx="1"/>
          </p:nvPr>
        </p:nvSpPr>
        <p:spPr>
          <a:xfrm>
            <a:off x="677333" y="563881"/>
            <a:ext cx="11282055" cy="5477481"/>
          </a:xfrm>
        </p:spPr>
        <p:txBody>
          <a:bodyPr/>
          <a:lstStyle/>
          <a:p>
            <a:r>
              <a:rPr lang="en-US" sz="2400" b="1" dirty="0"/>
              <a:t>Four sets of neural or local factors are primarily responsible for controlling the cardiovascular system during exercise: (1) central command, (2) reflexes with origins in the contracting muscle, (3) resetting of the baroreceptor reflex, and (4) local metabolic control. Central command involves activation of the sympathetic nervous system by the cerebral cortex. Mechanical stimuli (stretch and tension) and chemical stimuli (metabolic) in the contracting muscle also activate the sympathetic nervous system. The baroreceptor reflex is reset so that the arterial pressure is now seen as low, leading to increased sympathetic response. The net result of this sympathetic activity is an increased heart rate and contractility; increases in vascular resistance in splanchnic organs, skin, kidneys, and nonworking muscles; and venoconstriction, which increases venous return (as do the skeletal muscle and respiratory pumps).</a:t>
            </a:r>
          </a:p>
          <a:p>
            <a:endParaRPr lang="en-US" dirty="0"/>
          </a:p>
        </p:txBody>
      </p:sp>
    </p:spTree>
    <p:extLst>
      <p:ext uri="{BB962C8B-B14F-4D97-AF65-F5344CB8AC3E}">
        <p14:creationId xmlns:p14="http://schemas.microsoft.com/office/powerpoint/2010/main" val="4279320268"/>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4B43E-311C-49D2-8CFA-DC268DCBF1C9}"/>
              </a:ext>
            </a:extLst>
          </p:cNvPr>
          <p:cNvSpPr>
            <a:spLocks noGrp="1"/>
          </p:cNvSpPr>
          <p:nvPr>
            <p:ph type="title"/>
          </p:nvPr>
        </p:nvSpPr>
        <p:spPr>
          <a:xfrm>
            <a:off x="677334" y="609600"/>
            <a:ext cx="8596668" cy="64168"/>
          </a:xfrm>
        </p:spPr>
        <p:txBody>
          <a:bodyPr>
            <a:normAutofit fontScale="90000"/>
          </a:bodyPr>
          <a:lstStyle/>
          <a:p>
            <a:endParaRPr lang="en-US" dirty="0"/>
          </a:p>
        </p:txBody>
      </p:sp>
      <p:pic>
        <p:nvPicPr>
          <p:cNvPr id="4" name="Content Placeholder 3">
            <a:extLst>
              <a:ext uri="{FF2B5EF4-FFF2-40B4-BE49-F238E27FC236}">
                <a16:creationId xmlns:a16="http://schemas.microsoft.com/office/drawing/2014/main" id="{A3409774-5570-4D3D-B5B0-3F15596FC493}"/>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136878" y="866274"/>
            <a:ext cx="9330595" cy="5606715"/>
          </a:xfrm>
          <a:prstGeom prst="rect">
            <a:avLst/>
          </a:prstGeom>
          <a:noFill/>
          <a:ln>
            <a:noFill/>
          </a:ln>
        </p:spPr>
      </p:pic>
    </p:spTree>
    <p:extLst>
      <p:ext uri="{BB962C8B-B14F-4D97-AF65-F5344CB8AC3E}">
        <p14:creationId xmlns:p14="http://schemas.microsoft.com/office/powerpoint/2010/main" val="1781158903"/>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3726" y="705106"/>
            <a:ext cx="9027929" cy="4862870"/>
          </a:xfrm>
          <a:prstGeom prst="rect">
            <a:avLst/>
          </a:prstGeom>
          <a:noFill/>
          <a:effectLst>
            <a:outerShdw blurRad="50800" dist="38100" dir="2700000" algn="tl" rotWithShape="0">
              <a:prstClr val="black">
                <a:alpha val="40000"/>
              </a:prstClr>
            </a:outerShdw>
          </a:effectLst>
        </p:spPr>
        <p:txBody>
          <a:bodyPr wrap="square" rtlCol="0">
            <a:spAutoFit/>
          </a:bodyPr>
          <a:lstStyle/>
          <a:p>
            <a:pPr lvl="0"/>
            <a:r>
              <a:rPr lang="en-US" sz="6000" b="1" dirty="0">
                <a:solidFill>
                  <a:srgbClr val="00B0F0"/>
                </a:solidFill>
                <a:latin typeface="Trebuchet MS" panose="020B0603020202020204" pitchFamily="34" charset="0"/>
              </a:rPr>
              <a:t>Practice Questions</a:t>
            </a:r>
          </a:p>
          <a:p>
            <a:pPr lvl="0"/>
            <a:endParaRPr lang="en-US" b="1" dirty="0">
              <a:solidFill>
                <a:srgbClr val="00B0F0"/>
              </a:solidFill>
              <a:latin typeface="Trebuchet MS" panose="020B0603020202020204" pitchFamily="34" charset="0"/>
            </a:endParaRPr>
          </a:p>
          <a:p>
            <a:pPr lvl="0"/>
            <a:endParaRPr lang="en-US" b="1" dirty="0">
              <a:solidFill>
                <a:srgbClr val="00B0F0"/>
              </a:solidFill>
              <a:latin typeface="Trebuchet MS" panose="020B0603020202020204" pitchFamily="34" charset="0"/>
            </a:endParaRPr>
          </a:p>
          <a:p>
            <a:pPr marL="285750" lvl="0" indent="-285750">
              <a:buFont typeface="Arial" panose="020B0604020202020204" pitchFamily="34" charset="0"/>
              <a:buChar char="•"/>
            </a:pPr>
            <a:r>
              <a:rPr lang="en-US" sz="4000" dirty="0">
                <a:solidFill>
                  <a:srgbClr val="00B0F0"/>
                </a:solidFill>
                <a:latin typeface="Trebuchet MS" panose="020B0603020202020204" pitchFamily="34" charset="0"/>
              </a:rPr>
              <a:t>Are </a:t>
            </a:r>
            <a:r>
              <a:rPr lang="en-US" sz="4000" dirty="0">
                <a:solidFill>
                  <a:srgbClr val="00B050"/>
                </a:solidFill>
                <a:latin typeface="Trebuchet MS" panose="020B0603020202020204" pitchFamily="34" charset="0"/>
              </a:rPr>
              <a:t>not</a:t>
            </a:r>
            <a:r>
              <a:rPr lang="en-US" sz="4000" dirty="0">
                <a:solidFill>
                  <a:srgbClr val="00B0F0"/>
                </a:solidFill>
                <a:latin typeface="Trebuchet MS" panose="020B0603020202020204" pitchFamily="34" charset="0"/>
              </a:rPr>
              <a:t> just a test of memory</a:t>
            </a:r>
          </a:p>
          <a:p>
            <a:pPr lvl="0"/>
            <a:endParaRPr lang="en-US" sz="4000" dirty="0">
              <a:solidFill>
                <a:srgbClr val="00B0F0"/>
              </a:solidFill>
              <a:latin typeface="Trebuchet MS" panose="020B0603020202020204" pitchFamily="34" charset="0"/>
            </a:endParaRPr>
          </a:p>
          <a:p>
            <a:pPr marL="285750" lvl="0" indent="-285750">
              <a:buFont typeface="Arial" panose="020B0604020202020204" pitchFamily="34" charset="0"/>
              <a:buChar char="•"/>
            </a:pPr>
            <a:r>
              <a:rPr lang="en-US" sz="4000" dirty="0">
                <a:solidFill>
                  <a:srgbClr val="00B0F0"/>
                </a:solidFill>
                <a:latin typeface="Trebuchet MS" panose="020B0603020202020204" pitchFamily="34" charset="0"/>
              </a:rPr>
              <a:t>They test your ability to </a:t>
            </a:r>
            <a:r>
              <a:rPr lang="en-US" sz="4000" dirty="0">
                <a:solidFill>
                  <a:srgbClr val="00B050"/>
                </a:solidFill>
                <a:latin typeface="Trebuchet MS" panose="020B0603020202020204" pitchFamily="34" charset="0"/>
              </a:rPr>
              <a:t>interpret</a:t>
            </a:r>
            <a:r>
              <a:rPr lang="en-US" sz="4000" dirty="0">
                <a:solidFill>
                  <a:srgbClr val="00B0F0"/>
                </a:solidFill>
                <a:latin typeface="Trebuchet MS" panose="020B0603020202020204" pitchFamily="34" charset="0"/>
              </a:rPr>
              <a:t>, </a:t>
            </a:r>
            <a:r>
              <a:rPr lang="en-US" sz="4000" dirty="0">
                <a:solidFill>
                  <a:srgbClr val="00B050"/>
                </a:solidFill>
                <a:latin typeface="Trebuchet MS" panose="020B0603020202020204" pitchFamily="34" charset="0"/>
              </a:rPr>
              <a:t>apply</a:t>
            </a:r>
            <a:r>
              <a:rPr lang="en-US" sz="4000" dirty="0">
                <a:solidFill>
                  <a:srgbClr val="00B0F0"/>
                </a:solidFill>
                <a:latin typeface="Trebuchet MS" panose="020B0603020202020204" pitchFamily="34" charset="0"/>
              </a:rPr>
              <a:t>, and </a:t>
            </a:r>
            <a:r>
              <a:rPr lang="en-US" sz="4000" u="sng" dirty="0">
                <a:solidFill>
                  <a:srgbClr val="00B050"/>
                </a:solidFill>
                <a:latin typeface="Trebuchet MS" panose="020B0603020202020204" pitchFamily="34" charset="0"/>
              </a:rPr>
              <a:t>analyze</a:t>
            </a:r>
            <a:r>
              <a:rPr lang="en-US" sz="4000" dirty="0">
                <a:solidFill>
                  <a:srgbClr val="00B0F0"/>
                </a:solidFill>
                <a:latin typeface="Trebuchet MS" panose="020B0603020202020204" pitchFamily="34" charset="0"/>
              </a:rPr>
              <a:t> information </a:t>
            </a:r>
          </a:p>
          <a:p>
            <a:pPr lvl="0"/>
            <a:endParaRPr lang="en-US" b="1" dirty="0">
              <a:solidFill>
                <a:srgbClr val="00B0F0"/>
              </a:solidFill>
              <a:latin typeface="Trebuchet MS" panose="020B0603020202020204" pitchFamily="34" charset="0"/>
            </a:endParaRPr>
          </a:p>
          <a:p>
            <a:pPr lvl="0"/>
            <a:endParaRPr lang="en-US" b="1" dirty="0">
              <a:solidFill>
                <a:srgbClr val="00B0F0"/>
              </a:solidFill>
              <a:latin typeface="Trebuchet MS" panose="020B0603020202020204" pitchFamily="34" charset="0"/>
            </a:endParaRPr>
          </a:p>
          <a:p>
            <a:pPr lvl="0"/>
            <a:endParaRPr lang="en-US" b="1" dirty="0">
              <a:solidFill>
                <a:srgbClr val="00B0F0"/>
              </a:solidFill>
              <a:latin typeface="Trebuchet MS" panose="020B0603020202020204" pitchFamily="34" charset="0"/>
            </a:endParaRPr>
          </a:p>
        </p:txBody>
      </p:sp>
      <p:pic>
        <p:nvPicPr>
          <p:cNvPr id="3" name="Picture 2"/>
          <p:cNvPicPr>
            <a:picLocks noChangeAspect="1"/>
          </p:cNvPicPr>
          <p:nvPr/>
        </p:nvPicPr>
        <p:blipFill>
          <a:blip r:embed="rId3"/>
          <a:stretch>
            <a:fillRect/>
          </a:stretch>
        </p:blipFill>
        <p:spPr>
          <a:xfrm rot="21096229">
            <a:off x="8306717" y="458118"/>
            <a:ext cx="2801038" cy="2801038"/>
          </a:xfrm>
          <a:prstGeom prst="rect">
            <a:avLst/>
          </a:prstGeom>
        </p:spPr>
      </p:pic>
    </p:spTree>
    <p:extLst>
      <p:ext uri="{BB962C8B-B14F-4D97-AF65-F5344CB8AC3E}">
        <p14:creationId xmlns:p14="http://schemas.microsoft.com/office/powerpoint/2010/main" val="634395304"/>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childTnLst>
                          </p:cTn>
                        </p:par>
                        <p:par>
                          <p:cTn id="8" fill="hold">
                            <p:stCondLst>
                              <p:cond delay="500"/>
                            </p:stCondLst>
                            <p:childTnLst>
                              <p:par>
                                <p:cTn id="9" presetID="2" presetClass="entr" presetSubtype="3"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3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30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par>
                          <p:cTn id="13" fill="hold">
                            <p:stCondLst>
                              <p:cond delay="3500"/>
                            </p:stCondLst>
                            <p:childTnLst>
                              <p:par>
                                <p:cTn id="14" presetID="10" presetClass="entr" presetSubtype="0" fill="hold" nodeType="after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Effect transition="in" filter="fade">
                                      <p:cBhvr>
                                        <p:cTn id="16"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D1E86-2CE0-4FD1-B7DC-B4B61A87860C}"/>
              </a:ext>
            </a:extLst>
          </p:cNvPr>
          <p:cNvSpPr>
            <a:spLocks noGrp="1"/>
          </p:cNvSpPr>
          <p:nvPr>
            <p:ph type="title"/>
          </p:nvPr>
        </p:nvSpPr>
        <p:spPr>
          <a:xfrm flipV="1">
            <a:off x="677334" y="493295"/>
            <a:ext cx="8596668" cy="11630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D3CFB76-CF38-4B67-901F-81D0F89230C3}"/>
              </a:ext>
            </a:extLst>
          </p:cNvPr>
          <p:cNvSpPr>
            <a:spLocks noGrp="1"/>
          </p:cNvSpPr>
          <p:nvPr>
            <p:ph idx="1"/>
          </p:nvPr>
        </p:nvSpPr>
        <p:spPr>
          <a:xfrm>
            <a:off x="677333" y="609601"/>
            <a:ext cx="10897045" cy="5431762"/>
          </a:xfrm>
        </p:spPr>
        <p:txBody>
          <a:bodyPr/>
          <a:lstStyle/>
          <a:p>
            <a:r>
              <a:rPr lang="en-US" sz="3200" dirty="0">
                <a:solidFill>
                  <a:srgbClr val="00B0F0"/>
                </a:solidFill>
              </a:rPr>
              <a:t>Since E is the correct answer – then look at A</a:t>
            </a:r>
          </a:p>
          <a:p>
            <a:pPr marL="457200" indent="-457200">
              <a:buFont typeface="Arial" panose="020B0604020202020204" pitchFamily="34" charset="0"/>
              <a:buChar char="•"/>
            </a:pPr>
            <a:r>
              <a:rPr lang="en-US" sz="3200" dirty="0">
                <a:solidFill>
                  <a:srgbClr val="00B0F0"/>
                </a:solidFill>
              </a:rPr>
              <a:t>What </a:t>
            </a:r>
            <a:r>
              <a:rPr lang="en-US" sz="3200" b="1" dirty="0">
                <a:solidFill>
                  <a:srgbClr val="92D050"/>
                </a:solidFill>
              </a:rPr>
              <a:t>change</a:t>
            </a:r>
            <a:r>
              <a:rPr lang="en-US" sz="3200" dirty="0">
                <a:solidFill>
                  <a:srgbClr val="00B0F0"/>
                </a:solidFill>
              </a:rPr>
              <a:t> could be made in the stem that would make </a:t>
            </a:r>
            <a:r>
              <a:rPr lang="en-US" sz="3200" b="1" dirty="0">
                <a:solidFill>
                  <a:srgbClr val="92D050"/>
                </a:solidFill>
              </a:rPr>
              <a:t>A</a:t>
            </a:r>
            <a:r>
              <a:rPr lang="en-US" sz="3200" dirty="0">
                <a:solidFill>
                  <a:srgbClr val="00B0F0"/>
                </a:solidFill>
              </a:rPr>
              <a:t> the right answer? </a:t>
            </a:r>
          </a:p>
          <a:p>
            <a:pPr marL="457200" indent="-457200">
              <a:buFont typeface="Arial" panose="020B0604020202020204" pitchFamily="34" charset="0"/>
              <a:buChar char="•"/>
            </a:pPr>
            <a:r>
              <a:rPr lang="en-US" sz="3200" dirty="0">
                <a:solidFill>
                  <a:srgbClr val="00B0F0"/>
                </a:solidFill>
              </a:rPr>
              <a:t>What </a:t>
            </a:r>
            <a:r>
              <a:rPr lang="en-US" sz="3200" b="1" dirty="0">
                <a:solidFill>
                  <a:srgbClr val="92D050"/>
                </a:solidFill>
              </a:rPr>
              <a:t>change</a:t>
            </a:r>
            <a:r>
              <a:rPr lang="en-US" sz="3200" dirty="0">
                <a:solidFill>
                  <a:srgbClr val="00B0F0"/>
                </a:solidFill>
              </a:rPr>
              <a:t> in the stem would make </a:t>
            </a:r>
            <a:r>
              <a:rPr lang="en-US" sz="3200" b="1" dirty="0">
                <a:solidFill>
                  <a:srgbClr val="92D050"/>
                </a:solidFill>
              </a:rPr>
              <a:t>B</a:t>
            </a:r>
            <a:r>
              <a:rPr lang="en-US" sz="3200" dirty="0">
                <a:solidFill>
                  <a:srgbClr val="00B0F0"/>
                </a:solidFill>
              </a:rPr>
              <a:t> the right answer? </a:t>
            </a:r>
          </a:p>
          <a:p>
            <a:pPr marL="457200" indent="-457200">
              <a:buFont typeface="Arial" panose="020B0604020202020204" pitchFamily="34" charset="0"/>
              <a:buChar char="•"/>
            </a:pPr>
            <a:r>
              <a:rPr lang="en-US" sz="3200" dirty="0">
                <a:solidFill>
                  <a:srgbClr val="00B0F0"/>
                </a:solidFill>
              </a:rPr>
              <a:t>What </a:t>
            </a:r>
            <a:r>
              <a:rPr lang="en-US" sz="3200" b="1" dirty="0">
                <a:solidFill>
                  <a:srgbClr val="92D050"/>
                </a:solidFill>
              </a:rPr>
              <a:t>change</a:t>
            </a:r>
            <a:r>
              <a:rPr lang="en-US" sz="3200" dirty="0">
                <a:solidFill>
                  <a:srgbClr val="00B0F0"/>
                </a:solidFill>
              </a:rPr>
              <a:t> in the stem would make </a:t>
            </a:r>
            <a:r>
              <a:rPr lang="en-US" sz="3200" b="1" dirty="0">
                <a:solidFill>
                  <a:srgbClr val="92D050"/>
                </a:solidFill>
              </a:rPr>
              <a:t>C</a:t>
            </a:r>
            <a:r>
              <a:rPr lang="en-US" sz="3200" dirty="0">
                <a:solidFill>
                  <a:srgbClr val="00B0F0"/>
                </a:solidFill>
              </a:rPr>
              <a:t> the right answer?</a:t>
            </a:r>
          </a:p>
          <a:p>
            <a:pPr marL="457200" indent="-457200">
              <a:buFont typeface="Arial" panose="020B0604020202020204" pitchFamily="34" charset="0"/>
              <a:buChar char="•"/>
            </a:pPr>
            <a:r>
              <a:rPr lang="en-US" sz="3200" dirty="0">
                <a:solidFill>
                  <a:srgbClr val="00B0F0"/>
                </a:solidFill>
              </a:rPr>
              <a:t>What </a:t>
            </a:r>
            <a:r>
              <a:rPr lang="en-US" sz="3200" b="1" dirty="0">
                <a:solidFill>
                  <a:srgbClr val="92D050"/>
                </a:solidFill>
              </a:rPr>
              <a:t>change</a:t>
            </a:r>
            <a:r>
              <a:rPr lang="en-US" sz="3200" dirty="0">
                <a:solidFill>
                  <a:srgbClr val="00B0F0"/>
                </a:solidFill>
              </a:rPr>
              <a:t> in the stem would make </a:t>
            </a:r>
            <a:r>
              <a:rPr lang="en-US" sz="3200" b="1" dirty="0">
                <a:solidFill>
                  <a:srgbClr val="92D050"/>
                </a:solidFill>
              </a:rPr>
              <a:t>D</a:t>
            </a:r>
            <a:r>
              <a:rPr lang="en-US" sz="3200" dirty="0">
                <a:solidFill>
                  <a:srgbClr val="00B0F0"/>
                </a:solidFill>
              </a:rPr>
              <a:t> the right answer? </a:t>
            </a:r>
          </a:p>
          <a:p>
            <a:endParaRPr lang="en-US" dirty="0"/>
          </a:p>
        </p:txBody>
      </p:sp>
    </p:spTree>
    <p:extLst>
      <p:ext uri="{BB962C8B-B14F-4D97-AF65-F5344CB8AC3E}">
        <p14:creationId xmlns:p14="http://schemas.microsoft.com/office/powerpoint/2010/main" val="3978076735"/>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0DE37-6BDE-4C7F-ADC8-754686A06C56}"/>
              </a:ext>
            </a:extLst>
          </p:cNvPr>
          <p:cNvSpPr>
            <a:spLocks noGrp="1"/>
          </p:cNvSpPr>
          <p:nvPr>
            <p:ph type="title"/>
          </p:nvPr>
        </p:nvSpPr>
        <p:spPr>
          <a:xfrm>
            <a:off x="677334" y="108284"/>
            <a:ext cx="8596668" cy="1822116"/>
          </a:xfrm>
        </p:spPr>
        <p:txBody>
          <a:bodyPr>
            <a:noAutofit/>
          </a:bodyPr>
          <a:lstStyle/>
          <a:p>
            <a:r>
              <a:rPr lang="en-US" sz="2000" b="1" dirty="0">
                <a:solidFill>
                  <a:schemeClr val="tx1"/>
                </a:solidFill>
              </a:rPr>
              <a:t>A 24-year-old female graduate student rides a stationary bicycle 5 times per week with the goal to keep her heart rate within a range that is 60% to 80% of her estimated maximum heart rate (220 - age in years) for 45 minutes. Today, before going to the gym, she has a blood pressure of 116/74 mmHg and a heart rate of 82/min. After 30 minutes of exercise, she has a blood pressure of 160/72 mmHg and a heart rate of 155/min. Which of these statements best describes the physiology of her muscles during her cycling exercise?</a:t>
            </a:r>
            <a:br>
              <a:rPr lang="en-US" sz="2000" b="1" dirty="0">
                <a:solidFill>
                  <a:schemeClr val="tx1"/>
                </a:solidFill>
              </a:rPr>
            </a:br>
            <a:endParaRPr lang="en-US" sz="2000" dirty="0"/>
          </a:p>
        </p:txBody>
      </p:sp>
      <p:sp>
        <p:nvSpPr>
          <p:cNvPr id="3" name="Content Placeholder 2">
            <a:extLst>
              <a:ext uri="{FF2B5EF4-FFF2-40B4-BE49-F238E27FC236}">
                <a16:creationId xmlns:a16="http://schemas.microsoft.com/office/drawing/2014/main" id="{F7B8B526-F6BF-46A9-B298-A6646523AF83}"/>
              </a:ext>
            </a:extLst>
          </p:cNvPr>
          <p:cNvSpPr>
            <a:spLocks noGrp="1"/>
          </p:cNvSpPr>
          <p:nvPr>
            <p:ph idx="1"/>
          </p:nvPr>
        </p:nvSpPr>
        <p:spPr>
          <a:xfrm>
            <a:off x="677333" y="2586789"/>
            <a:ext cx="10668445" cy="4042611"/>
          </a:xfrm>
        </p:spPr>
        <p:txBody>
          <a:bodyPr/>
          <a:lstStyle/>
          <a:p>
            <a:r>
              <a:rPr lang="en-US" b="1" dirty="0"/>
              <a:t>A. activation of the parasympathetic nervous system decreases the blood flow in arm muscles</a:t>
            </a:r>
          </a:p>
          <a:p>
            <a:endParaRPr lang="en-US" b="1" dirty="0"/>
          </a:p>
          <a:p>
            <a:r>
              <a:rPr lang="en-US" b="1" dirty="0"/>
              <a:t>B. activation of the parasympathetic nervous system increases the blood flow in leg muscles</a:t>
            </a:r>
          </a:p>
          <a:p>
            <a:endParaRPr lang="en-US" b="1" dirty="0"/>
          </a:p>
          <a:p>
            <a:r>
              <a:rPr lang="en-US" b="1" dirty="0"/>
              <a:t>C. activation of the sympathetic nervous system increases the blood flow in arm muscles</a:t>
            </a:r>
          </a:p>
          <a:p>
            <a:pPr marL="0" indent="0">
              <a:buNone/>
            </a:pPr>
            <a:r>
              <a:rPr lang="en-US" b="1" dirty="0"/>
              <a:t> </a:t>
            </a:r>
          </a:p>
          <a:p>
            <a:r>
              <a:rPr lang="en-US" b="1" dirty="0"/>
              <a:t>D. a local increase in extracellular K</a:t>
            </a:r>
            <a:r>
              <a:rPr lang="en-US" b="1" baseline="30000" dirty="0"/>
              <a:t>+</a:t>
            </a:r>
            <a:r>
              <a:rPr lang="en-US" b="1" dirty="0"/>
              <a:t> ions decreases the blood flow in arm muscles</a:t>
            </a:r>
          </a:p>
          <a:p>
            <a:endParaRPr lang="en-US" b="1" dirty="0"/>
          </a:p>
          <a:p>
            <a:r>
              <a:rPr lang="en-US" b="1" dirty="0">
                <a:solidFill>
                  <a:srgbClr val="FF0000"/>
                </a:solidFill>
              </a:rPr>
              <a:t>E. a local increase in PCO</a:t>
            </a:r>
            <a:r>
              <a:rPr lang="en-US" b="1" baseline="-25000" dirty="0">
                <a:solidFill>
                  <a:srgbClr val="FF0000"/>
                </a:solidFill>
              </a:rPr>
              <a:t>2</a:t>
            </a:r>
            <a:r>
              <a:rPr lang="en-US" b="1" dirty="0">
                <a:solidFill>
                  <a:srgbClr val="FF0000"/>
                </a:solidFill>
              </a:rPr>
              <a:t> increases the blood flow in leg muscles</a:t>
            </a:r>
          </a:p>
          <a:p>
            <a:endParaRPr lang="en-US" dirty="0"/>
          </a:p>
        </p:txBody>
      </p:sp>
    </p:spTree>
    <p:extLst>
      <p:ext uri="{BB962C8B-B14F-4D97-AF65-F5344CB8AC3E}">
        <p14:creationId xmlns:p14="http://schemas.microsoft.com/office/powerpoint/2010/main" val="3082123321"/>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E908E-3FC9-4C45-B08C-05A89725F3E1}"/>
              </a:ext>
            </a:extLst>
          </p:cNvPr>
          <p:cNvSpPr>
            <a:spLocks noGrp="1"/>
          </p:cNvSpPr>
          <p:nvPr>
            <p:ph type="title"/>
          </p:nvPr>
        </p:nvSpPr>
        <p:spPr>
          <a:xfrm flipV="1">
            <a:off x="677334" y="563881"/>
            <a:ext cx="8596668"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988E0DF-805A-4E51-B11C-3EF711571618}"/>
              </a:ext>
            </a:extLst>
          </p:cNvPr>
          <p:cNvSpPr>
            <a:spLocks noGrp="1"/>
          </p:cNvSpPr>
          <p:nvPr>
            <p:ph idx="1"/>
          </p:nvPr>
        </p:nvSpPr>
        <p:spPr>
          <a:xfrm>
            <a:off x="581080" y="1130970"/>
            <a:ext cx="11354245" cy="5343530"/>
          </a:xfrm>
        </p:spPr>
        <p:txBody>
          <a:bodyPr/>
          <a:lstStyle/>
          <a:p>
            <a:r>
              <a:rPr lang="en-US" sz="2400" b="1" dirty="0"/>
              <a:t>Investigators in a pediatric health practice were concerned about the risks of second-hand smoke in their patients and hypothesized that there is a higher incidence of asthma in children whose parents smoke cigarettes than in the children of nonsmoking parents. Ninety small children (ages 3 to 12 years) whose parents smoked at least 20 cigarettes per day were assigned to one group, and 200 children whose parents did not smoke were assigned to a second group. The proportion of females and the average age were similar in the groups. At the end of five years, the new cases of asthma in each group of children were determined from standard evaluative criteria for asthma. Among the children studied whose parents were smokers, 60% developed asthma; for the children whose parents were non-smokers, only 30% developed asthma. Which of the following statements is most applicable to this study?</a:t>
            </a:r>
          </a:p>
          <a:p>
            <a:endParaRPr lang="en-US" dirty="0"/>
          </a:p>
        </p:txBody>
      </p:sp>
    </p:spTree>
    <p:extLst>
      <p:ext uri="{BB962C8B-B14F-4D97-AF65-F5344CB8AC3E}">
        <p14:creationId xmlns:p14="http://schemas.microsoft.com/office/powerpoint/2010/main" val="1606510"/>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DFD98-12EB-4109-9335-4DC08E2F08CC}"/>
              </a:ext>
            </a:extLst>
          </p:cNvPr>
          <p:cNvSpPr>
            <a:spLocks noGrp="1"/>
          </p:cNvSpPr>
          <p:nvPr>
            <p:ph type="title"/>
          </p:nvPr>
        </p:nvSpPr>
        <p:spPr>
          <a:xfrm>
            <a:off x="677334" y="216568"/>
            <a:ext cx="8596668" cy="3729790"/>
          </a:xfrm>
        </p:spPr>
        <p:txBody>
          <a:bodyPr>
            <a:noAutofit/>
          </a:bodyPr>
          <a:lstStyle/>
          <a:p>
            <a:r>
              <a:rPr lang="en-US" sz="1800" b="1" dirty="0">
                <a:solidFill>
                  <a:schemeClr val="tx1"/>
                </a:solidFill>
              </a:rPr>
              <a:t>Investigators in a pediatric health practice were concerned about the risks of second-hand smoke in their patients and hypothesized that there is a higher incidence of asthma in children whose parents smoke cigarettes than in the children of nonsmoking parents. Ninety small children (ages 3 to 12 years) whose parents smoked at least 20 cigarettes per day were assigned to one group, and 200 children whose parents did not smoke were assigned to a second group. The proportion of females and the average age were similar in the groups. At the end of five years, the new cases of asthma in each group of children were determined from standard evaluative criteria for asthma. Among the children studied whose parents were smokers, 60% developed asthma; for the children whose parents were non-smokers, only 30% developed asthma. Which of the following statements is most applicable to this study?</a:t>
            </a:r>
            <a:br>
              <a:rPr lang="en-US" sz="1800" b="1" dirty="0">
                <a:solidFill>
                  <a:schemeClr val="tx1"/>
                </a:solidFill>
              </a:rPr>
            </a:br>
            <a:endParaRPr lang="en-US" sz="1800" dirty="0">
              <a:solidFill>
                <a:schemeClr val="tx1"/>
              </a:solidFill>
            </a:endParaRPr>
          </a:p>
        </p:txBody>
      </p:sp>
      <p:sp>
        <p:nvSpPr>
          <p:cNvPr id="3" name="Content Placeholder 2">
            <a:extLst>
              <a:ext uri="{FF2B5EF4-FFF2-40B4-BE49-F238E27FC236}">
                <a16:creationId xmlns:a16="http://schemas.microsoft.com/office/drawing/2014/main" id="{DA700E49-B95A-45A4-BDC2-AC1D37908145}"/>
              </a:ext>
            </a:extLst>
          </p:cNvPr>
          <p:cNvSpPr>
            <a:spLocks noGrp="1"/>
          </p:cNvSpPr>
          <p:nvPr>
            <p:ph idx="1"/>
          </p:nvPr>
        </p:nvSpPr>
        <p:spPr>
          <a:xfrm>
            <a:off x="677334" y="4042611"/>
            <a:ext cx="8596668" cy="2490536"/>
          </a:xfrm>
        </p:spPr>
        <p:txBody>
          <a:bodyPr>
            <a:normAutofit lnSpcReduction="10000"/>
          </a:bodyPr>
          <a:lstStyle/>
          <a:p>
            <a:r>
              <a:rPr lang="en-US" sz="2000" b="1" dirty="0">
                <a:solidFill>
                  <a:schemeClr val="tx1"/>
                </a:solidFill>
              </a:rPr>
              <a:t>A. the null hypothesis should not be rejected</a:t>
            </a:r>
          </a:p>
          <a:p>
            <a:r>
              <a:rPr lang="en-US" sz="2000" b="1" dirty="0">
                <a:solidFill>
                  <a:schemeClr val="tx1"/>
                </a:solidFill>
              </a:rPr>
              <a:t>B. the odds ratio is 2</a:t>
            </a:r>
          </a:p>
          <a:p>
            <a:r>
              <a:rPr lang="en-US" sz="2000" b="1" dirty="0">
                <a:solidFill>
                  <a:schemeClr val="tx1"/>
                </a:solidFill>
              </a:rPr>
              <a:t>C. the relative risk is 2</a:t>
            </a:r>
          </a:p>
          <a:p>
            <a:r>
              <a:rPr lang="en-US" sz="2000" b="1" dirty="0">
                <a:solidFill>
                  <a:schemeClr val="tx1"/>
                </a:solidFill>
              </a:rPr>
              <a:t>D. this is a case-control study</a:t>
            </a:r>
          </a:p>
          <a:p>
            <a:r>
              <a:rPr lang="en-US" sz="2000" b="1" dirty="0">
                <a:solidFill>
                  <a:schemeClr val="tx1"/>
                </a:solidFill>
              </a:rPr>
              <a:t>E. 10% of the subjects were lost to follow-up</a:t>
            </a:r>
          </a:p>
          <a:p>
            <a:r>
              <a:rPr lang="en-US" dirty="0"/>
              <a:t> </a:t>
            </a:r>
          </a:p>
          <a:p>
            <a:endParaRPr lang="en-US" dirty="0"/>
          </a:p>
        </p:txBody>
      </p:sp>
    </p:spTree>
    <p:extLst>
      <p:ext uri="{BB962C8B-B14F-4D97-AF65-F5344CB8AC3E}">
        <p14:creationId xmlns:p14="http://schemas.microsoft.com/office/powerpoint/2010/main" val="2597583047"/>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73835-DFDC-4646-8F0E-3D9DF684B853}"/>
              </a:ext>
            </a:extLst>
          </p:cNvPr>
          <p:cNvSpPr>
            <a:spLocks noGrp="1"/>
          </p:cNvSpPr>
          <p:nvPr>
            <p:ph type="title"/>
          </p:nvPr>
        </p:nvSpPr>
        <p:spPr>
          <a:xfrm>
            <a:off x="677334" y="156238"/>
            <a:ext cx="8596668" cy="1320800"/>
          </a:xfrm>
        </p:spPr>
        <p:txBody>
          <a:bodyPr>
            <a:noAutofit/>
          </a:bodyPr>
          <a:lstStyle/>
          <a:p>
            <a:r>
              <a:rPr lang="en-US" sz="1800" b="1" dirty="0">
                <a:solidFill>
                  <a:schemeClr val="tx1"/>
                </a:solidFill>
              </a:rPr>
              <a:t>Investigators in a pediatric health practice were concerned about the risks of second-hand smoke in their patients and hypothesized that there is a higher incidence of asthma in children whose parents smoke cigarettes than in the children of nonsmoking parents. Ninety small children (ages 3 to 12 years) whose parents smoked at least 20 cigarettes per day were assigned to one group, and 200 children whose parents did not smoke were assigned to a second group. The proportion of females and the average age were similar in the groups. At the end of five years, the new cases of asthma in each group of children were determined from standard evaluative criteria for asthma. Among the children studied whose parents were smokers, 60% developed asthma; for the children whose parents were non-smokers, only 30% developed asthma. Which of the following statements is most applicable to this study?</a:t>
            </a:r>
            <a:br>
              <a:rPr lang="en-US" sz="1800" b="1" dirty="0">
                <a:solidFill>
                  <a:schemeClr val="tx1"/>
                </a:solidFill>
              </a:rPr>
            </a:br>
            <a:endParaRPr lang="en-US" sz="1800" dirty="0"/>
          </a:p>
        </p:txBody>
      </p:sp>
      <p:sp>
        <p:nvSpPr>
          <p:cNvPr id="3" name="Content Placeholder 2">
            <a:extLst>
              <a:ext uri="{FF2B5EF4-FFF2-40B4-BE49-F238E27FC236}">
                <a16:creationId xmlns:a16="http://schemas.microsoft.com/office/drawing/2014/main" id="{3651E1AB-C703-47A8-991C-C5843F1C2F2A}"/>
              </a:ext>
            </a:extLst>
          </p:cNvPr>
          <p:cNvSpPr>
            <a:spLocks noGrp="1"/>
          </p:cNvSpPr>
          <p:nvPr>
            <p:ph idx="1"/>
          </p:nvPr>
        </p:nvSpPr>
        <p:spPr>
          <a:xfrm>
            <a:off x="677333" y="3850105"/>
            <a:ext cx="9537477" cy="2851658"/>
          </a:xfrm>
        </p:spPr>
        <p:txBody>
          <a:bodyPr/>
          <a:lstStyle/>
          <a:p>
            <a:r>
              <a:rPr lang="en-US" sz="2000" b="1" dirty="0">
                <a:solidFill>
                  <a:schemeClr val="tx1"/>
                </a:solidFill>
              </a:rPr>
              <a:t>A. the null hypothesis should not be rejected</a:t>
            </a:r>
          </a:p>
          <a:p>
            <a:r>
              <a:rPr lang="en-US" sz="2000" b="1" dirty="0">
                <a:solidFill>
                  <a:schemeClr val="tx1"/>
                </a:solidFill>
              </a:rPr>
              <a:t>B. the odds ratio is 2</a:t>
            </a:r>
          </a:p>
          <a:p>
            <a:r>
              <a:rPr lang="en-US" sz="2000" b="1" dirty="0">
                <a:solidFill>
                  <a:srgbClr val="FF0000"/>
                </a:solidFill>
              </a:rPr>
              <a:t>C. the relative risk is 2</a:t>
            </a:r>
          </a:p>
          <a:p>
            <a:r>
              <a:rPr lang="en-US" sz="2000" b="1" dirty="0">
                <a:solidFill>
                  <a:schemeClr val="tx1"/>
                </a:solidFill>
              </a:rPr>
              <a:t>D. this is a case-control study</a:t>
            </a:r>
          </a:p>
          <a:p>
            <a:r>
              <a:rPr lang="en-US" sz="2000" b="1" dirty="0">
                <a:solidFill>
                  <a:schemeClr val="tx1"/>
                </a:solidFill>
              </a:rPr>
              <a:t>E. 10% of the subjects were lost to follow-up</a:t>
            </a:r>
          </a:p>
          <a:p>
            <a:endParaRPr lang="en-US" dirty="0"/>
          </a:p>
        </p:txBody>
      </p:sp>
    </p:spTree>
    <p:extLst>
      <p:ext uri="{BB962C8B-B14F-4D97-AF65-F5344CB8AC3E}">
        <p14:creationId xmlns:p14="http://schemas.microsoft.com/office/powerpoint/2010/main" val="2541855607"/>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BFFF3-61A4-4415-A37E-7D06D3B5E094}"/>
              </a:ext>
            </a:extLst>
          </p:cNvPr>
          <p:cNvSpPr>
            <a:spLocks noGrp="1"/>
          </p:cNvSpPr>
          <p:nvPr>
            <p:ph type="title"/>
          </p:nvPr>
        </p:nvSpPr>
        <p:spPr>
          <a:xfrm flipV="1">
            <a:off x="677334" y="409074"/>
            <a:ext cx="8596668" cy="20052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1B35DD4-B957-4B74-8A98-FE83DBB9E651}"/>
              </a:ext>
            </a:extLst>
          </p:cNvPr>
          <p:cNvSpPr>
            <a:spLocks noGrp="1"/>
          </p:cNvSpPr>
          <p:nvPr>
            <p:ph idx="1"/>
          </p:nvPr>
        </p:nvSpPr>
        <p:spPr>
          <a:xfrm>
            <a:off x="677333" y="609601"/>
            <a:ext cx="9970613" cy="5431762"/>
          </a:xfrm>
        </p:spPr>
        <p:txBody>
          <a:bodyPr>
            <a:normAutofit lnSpcReduction="10000"/>
          </a:bodyPr>
          <a:lstStyle/>
          <a:p>
            <a:r>
              <a:rPr lang="en-US" sz="2400" b="1" dirty="0"/>
              <a:t>This study design is a typical cohort design, where subjects are assigned to groups according to the presence or absence of a risk factor. In this case, the risk factor is parents who smoke (thus, exposure or no exposure to second-hand smoke), then an outcome is measured at a future time. Therefore, cohort studies are prospective in nature. Relative risk calculations are appropriate for cohort studies.</a:t>
            </a:r>
          </a:p>
          <a:p>
            <a:r>
              <a:rPr lang="en-US" sz="2400" b="1" dirty="0"/>
              <a:t>Relative risk is the probability of an outcome if the risk factor is present compared to the probability of the outcome if the risk factor is absent. Therefore, RR is the incidence of the disease in the exposed group divided by the incidence of the disease in the unexposed group. The children who have parents who smoke are the exposed group, and the incidence in that group is 60%. The unexposed group incidence is 30%. Thus, the relative risk is 60/30, or 2.</a:t>
            </a:r>
          </a:p>
          <a:p>
            <a:endParaRPr lang="en-US" dirty="0"/>
          </a:p>
        </p:txBody>
      </p:sp>
    </p:spTree>
    <p:extLst>
      <p:ext uri="{BB962C8B-B14F-4D97-AF65-F5344CB8AC3E}">
        <p14:creationId xmlns:p14="http://schemas.microsoft.com/office/powerpoint/2010/main" val="3100720332"/>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F415D-61E0-439D-BA22-831CCA99258B}"/>
              </a:ext>
            </a:extLst>
          </p:cNvPr>
          <p:cNvSpPr>
            <a:spLocks noGrp="1"/>
          </p:cNvSpPr>
          <p:nvPr>
            <p:ph type="title"/>
          </p:nvPr>
        </p:nvSpPr>
        <p:spPr>
          <a:xfrm>
            <a:off x="677334" y="1"/>
            <a:ext cx="8596668" cy="816638"/>
          </a:xfrm>
        </p:spPr>
        <p:txBody>
          <a:bodyPr>
            <a:normAutofit/>
          </a:bodyPr>
          <a:lstStyle/>
          <a:p>
            <a:r>
              <a:rPr lang="en-US" b="1" u="sng" dirty="0"/>
              <a:t>ONE LAST TIP: </a:t>
            </a:r>
          </a:p>
        </p:txBody>
      </p:sp>
      <p:sp>
        <p:nvSpPr>
          <p:cNvPr id="3" name="Content Placeholder 2">
            <a:extLst>
              <a:ext uri="{FF2B5EF4-FFF2-40B4-BE49-F238E27FC236}">
                <a16:creationId xmlns:a16="http://schemas.microsoft.com/office/drawing/2014/main" id="{4A60756D-3E9C-49B8-B422-2DBFAED1036A}"/>
              </a:ext>
            </a:extLst>
          </p:cNvPr>
          <p:cNvSpPr>
            <a:spLocks noGrp="1"/>
          </p:cNvSpPr>
          <p:nvPr>
            <p:ph idx="1"/>
          </p:nvPr>
        </p:nvSpPr>
        <p:spPr>
          <a:xfrm>
            <a:off x="677334" y="816639"/>
            <a:ext cx="8596668" cy="5224723"/>
          </a:xfrm>
        </p:spPr>
        <p:txBody>
          <a:bodyPr>
            <a:normAutofit fontScale="92500" lnSpcReduction="10000"/>
          </a:bodyPr>
          <a:lstStyle/>
          <a:p>
            <a:r>
              <a:rPr lang="en-US" sz="4400" b="1" dirty="0">
                <a:solidFill>
                  <a:srgbClr val="92D050"/>
                </a:solidFill>
                <a:latin typeface="Trebuchet MS" panose="020B0603020202020204" pitchFamily="34" charset="0"/>
              </a:rPr>
              <a:t>Pace yourself </a:t>
            </a:r>
          </a:p>
          <a:p>
            <a:pPr lvl="1">
              <a:buFont typeface="Arial" panose="020B0604020202020204" pitchFamily="34" charset="0"/>
              <a:buChar char="•"/>
            </a:pPr>
            <a:r>
              <a:rPr lang="en-US" sz="4000" dirty="0">
                <a:solidFill>
                  <a:srgbClr val="00B0F0"/>
                </a:solidFill>
                <a:latin typeface="Trebuchet MS" panose="020B0603020202020204" pitchFamily="34" charset="0"/>
              </a:rPr>
              <a:t>understand how long you have for each question on the test</a:t>
            </a:r>
          </a:p>
          <a:p>
            <a:pPr lvl="1">
              <a:buFont typeface="Arial" panose="020B0604020202020204" pitchFamily="34" charset="0"/>
              <a:buChar char="•"/>
            </a:pPr>
            <a:r>
              <a:rPr lang="en-US" sz="4000" dirty="0">
                <a:solidFill>
                  <a:srgbClr val="00B0F0"/>
                </a:solidFill>
                <a:latin typeface="Trebuchet MS" panose="020B0603020202020204" pitchFamily="34" charset="0"/>
              </a:rPr>
              <a:t>some will take a shorter time, others will take longer</a:t>
            </a:r>
          </a:p>
          <a:p>
            <a:pPr marL="738188" lvl="1">
              <a:buFont typeface="Arial" panose="020B0604020202020204" pitchFamily="34" charset="0"/>
              <a:buChar char="•"/>
            </a:pPr>
            <a:r>
              <a:rPr lang="en-US" sz="4000" dirty="0">
                <a:solidFill>
                  <a:srgbClr val="00B0F0"/>
                </a:solidFill>
                <a:latin typeface="Trebuchet MS" panose="020B0603020202020204" pitchFamily="34" charset="0"/>
              </a:rPr>
              <a:t>rushing may cause misreading which costs points </a:t>
            </a:r>
          </a:p>
          <a:p>
            <a:pPr marL="738188" lvl="1">
              <a:buFont typeface="Arial" panose="020B0604020202020204" pitchFamily="34" charset="0"/>
              <a:buChar char="•"/>
            </a:pPr>
            <a:r>
              <a:rPr lang="en-US" sz="4000" dirty="0">
                <a:solidFill>
                  <a:srgbClr val="00B0F0"/>
                </a:solidFill>
                <a:latin typeface="Trebuchet MS" panose="020B0603020202020204" pitchFamily="34" charset="0"/>
              </a:rPr>
              <a:t>Consider doing a couple of “simulated” exams</a:t>
            </a:r>
          </a:p>
          <a:p>
            <a:endParaRPr lang="en-US" dirty="0"/>
          </a:p>
        </p:txBody>
      </p:sp>
    </p:spTree>
    <p:extLst>
      <p:ext uri="{BB962C8B-B14F-4D97-AF65-F5344CB8AC3E}">
        <p14:creationId xmlns:p14="http://schemas.microsoft.com/office/powerpoint/2010/main" val="993735725"/>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673" y="1371600"/>
            <a:ext cx="10058400" cy="2743200"/>
          </a:xfrm>
        </p:spPr>
        <p:txBody>
          <a:bodyPr/>
          <a:lstStyle/>
          <a:p>
            <a:r>
              <a:rPr lang="en-US" dirty="0"/>
              <a:t> </a:t>
            </a:r>
          </a:p>
        </p:txBody>
      </p:sp>
      <p:sp>
        <p:nvSpPr>
          <p:cNvPr id="3" name="Text Placeholder 2"/>
          <p:cNvSpPr>
            <a:spLocks noGrp="1"/>
          </p:cNvSpPr>
          <p:nvPr>
            <p:ph type="body" idx="1"/>
          </p:nvPr>
        </p:nvSpPr>
        <p:spPr/>
        <p:txBody>
          <a:bodyPr>
            <a:normAutofit/>
          </a:bodyPr>
          <a:lstStyle/>
          <a:p>
            <a:r>
              <a:rPr lang="en-US" sz="6000" dirty="0">
                <a:solidFill>
                  <a:srgbClr val="00B0F0"/>
                </a:solidFill>
              </a:rPr>
              <a:t>QUESTIONS????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4076" y="370703"/>
            <a:ext cx="3921210" cy="3970637"/>
          </a:xfrm>
          <a:prstGeom prst="rect">
            <a:avLst/>
          </a:prstGeom>
        </p:spPr>
      </p:pic>
    </p:spTree>
    <p:extLst>
      <p:ext uri="{BB962C8B-B14F-4D97-AF65-F5344CB8AC3E}">
        <p14:creationId xmlns:p14="http://schemas.microsoft.com/office/powerpoint/2010/main" val="4243728444"/>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8254" y="2278117"/>
            <a:ext cx="7214311" cy="1472514"/>
          </a:xfrm>
        </p:spPr>
        <p:txBody>
          <a:bodyPr>
            <a:noAutofit/>
          </a:bodyPr>
          <a:lstStyle/>
          <a:p>
            <a:r>
              <a:rPr lang="en-US" sz="6000" b="1" dirty="0">
                <a:solidFill>
                  <a:srgbClr val="00B0F0"/>
                </a:solidFill>
              </a:rPr>
              <a:t>STEPS</a:t>
            </a:r>
          </a:p>
        </p:txBody>
      </p:sp>
    </p:spTree>
    <p:extLst>
      <p:ext uri="{BB962C8B-B14F-4D97-AF65-F5344CB8AC3E}">
        <p14:creationId xmlns:p14="http://schemas.microsoft.com/office/powerpoint/2010/main" val="390822313"/>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1381897"/>
          </a:xfrm>
        </p:spPr>
        <p:txBody>
          <a:bodyPr>
            <a:normAutofit/>
          </a:bodyPr>
          <a:lstStyle/>
          <a:p>
            <a:r>
              <a:rPr lang="en-US" sz="6000" b="1" dirty="0">
                <a:solidFill>
                  <a:srgbClr val="00B0F0"/>
                </a:solidFill>
              </a:rPr>
              <a:t>STEP # 1</a:t>
            </a:r>
          </a:p>
        </p:txBody>
      </p:sp>
      <p:sp>
        <p:nvSpPr>
          <p:cNvPr id="3" name="Text Placeholder 2"/>
          <p:cNvSpPr>
            <a:spLocks noGrp="1"/>
          </p:cNvSpPr>
          <p:nvPr>
            <p:ph type="body" idx="1"/>
          </p:nvPr>
        </p:nvSpPr>
        <p:spPr>
          <a:xfrm>
            <a:off x="684212" y="2150076"/>
            <a:ext cx="10684004" cy="3844324"/>
          </a:xfrm>
        </p:spPr>
        <p:txBody>
          <a:bodyPr>
            <a:normAutofit/>
          </a:bodyPr>
          <a:lstStyle/>
          <a:p>
            <a:r>
              <a:rPr lang="en-US" sz="4400" b="1" dirty="0">
                <a:solidFill>
                  <a:srgbClr val="92D050"/>
                </a:solidFill>
              </a:rPr>
              <a:t>Read the stem</a:t>
            </a:r>
          </a:p>
          <a:p>
            <a:pPr marL="457200" indent="-457200">
              <a:buFont typeface="Arial" panose="020B0604020202020204" pitchFamily="34" charset="0"/>
              <a:buChar char="•"/>
            </a:pPr>
            <a:r>
              <a:rPr lang="en-US" sz="4000" dirty="0">
                <a:solidFill>
                  <a:srgbClr val="00B0F0"/>
                </a:solidFill>
              </a:rPr>
              <a:t>Block out the answer options</a:t>
            </a:r>
          </a:p>
          <a:p>
            <a:pPr marL="457200" indent="-457200">
              <a:buFont typeface="Arial" panose="020B0604020202020204" pitchFamily="34" charset="0"/>
              <a:buChar char="•"/>
            </a:pPr>
            <a:r>
              <a:rPr lang="en-US" sz="4000" dirty="0">
                <a:solidFill>
                  <a:srgbClr val="00B0F0"/>
                </a:solidFill>
              </a:rPr>
              <a:t>Ruling in pertinent information</a:t>
            </a:r>
          </a:p>
          <a:p>
            <a:pPr marL="457200" indent="-457200">
              <a:buFont typeface="Arial" panose="020B0604020202020204" pitchFamily="34" charset="0"/>
              <a:buChar char="•"/>
            </a:pPr>
            <a:r>
              <a:rPr lang="en-US" sz="4000" dirty="0">
                <a:solidFill>
                  <a:srgbClr val="00B0F0"/>
                </a:solidFill>
              </a:rPr>
              <a:t>Ruling out irrelevant information</a:t>
            </a:r>
          </a:p>
        </p:txBody>
      </p:sp>
    </p:spTree>
    <p:extLst>
      <p:ext uri="{BB962C8B-B14F-4D97-AF65-F5344CB8AC3E}">
        <p14:creationId xmlns:p14="http://schemas.microsoft.com/office/powerpoint/2010/main" val="1551092193"/>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8254" y="2278117"/>
            <a:ext cx="7214311" cy="1805152"/>
          </a:xfrm>
        </p:spPr>
        <p:txBody>
          <a:bodyPr>
            <a:noAutofit/>
          </a:bodyPr>
          <a:lstStyle/>
          <a:p>
            <a:r>
              <a:rPr lang="en-US" sz="6000" b="1" dirty="0">
                <a:solidFill>
                  <a:srgbClr val="00B0F0"/>
                </a:solidFill>
              </a:rPr>
              <a:t>How do you break down the </a:t>
            </a:r>
            <a:r>
              <a:rPr lang="en-US" sz="6000" b="1" dirty="0">
                <a:solidFill>
                  <a:srgbClr val="00B050"/>
                </a:solidFill>
              </a:rPr>
              <a:t>stem</a:t>
            </a:r>
            <a:r>
              <a:rPr lang="en-US" sz="6000" b="1" dirty="0">
                <a:solidFill>
                  <a:srgbClr val="00B0F0"/>
                </a:solidFill>
              </a:rPr>
              <a:t>?</a:t>
            </a:r>
          </a:p>
        </p:txBody>
      </p:sp>
    </p:spTree>
    <p:extLst>
      <p:ext uri="{BB962C8B-B14F-4D97-AF65-F5344CB8AC3E}">
        <p14:creationId xmlns:p14="http://schemas.microsoft.com/office/powerpoint/2010/main" val="2726431491"/>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E00D-1FDD-4BE6-B93A-BD116ABDAAD4}"/>
              </a:ext>
            </a:extLst>
          </p:cNvPr>
          <p:cNvSpPr>
            <a:spLocks noGrp="1"/>
          </p:cNvSpPr>
          <p:nvPr>
            <p:ph type="title"/>
          </p:nvPr>
        </p:nvSpPr>
        <p:spPr>
          <a:xfrm flipV="1">
            <a:off x="677334" y="493295"/>
            <a:ext cx="8596668" cy="11630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FCBEC58-842E-4F5A-806A-11F2ED4A1558}"/>
              </a:ext>
            </a:extLst>
          </p:cNvPr>
          <p:cNvSpPr>
            <a:spLocks noGrp="1"/>
          </p:cNvSpPr>
          <p:nvPr>
            <p:ph idx="1"/>
          </p:nvPr>
        </p:nvSpPr>
        <p:spPr>
          <a:xfrm>
            <a:off x="677333" y="609601"/>
            <a:ext cx="10451877" cy="5431762"/>
          </a:xfrm>
        </p:spPr>
        <p:txBody>
          <a:bodyPr/>
          <a:lstStyle/>
          <a:p>
            <a:r>
              <a:rPr lang="en-US" sz="3200" b="1" dirty="0"/>
              <a:t>A 10-year-old male is brought to the emergency department by a neighbor after suffering a laceration to the forehead while playing outside. Both parents are notified and are on their way to the hospital. Physical examination reveals a 2-cm laceration. The laceration is oozing a small amount of blood and the child's vital signs are stable, however, the laceration will require sutures. The most appropriate next step is to…..</a:t>
            </a:r>
          </a:p>
          <a:p>
            <a:endParaRPr lang="en-US" dirty="0"/>
          </a:p>
        </p:txBody>
      </p:sp>
    </p:spTree>
    <p:extLst>
      <p:ext uri="{BB962C8B-B14F-4D97-AF65-F5344CB8AC3E}">
        <p14:creationId xmlns:p14="http://schemas.microsoft.com/office/powerpoint/2010/main" val="923582377"/>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1381897"/>
          </a:xfrm>
        </p:spPr>
        <p:txBody>
          <a:bodyPr>
            <a:normAutofit/>
          </a:bodyPr>
          <a:lstStyle/>
          <a:p>
            <a:r>
              <a:rPr lang="en-US" sz="6000" b="1" dirty="0">
                <a:solidFill>
                  <a:srgbClr val="00B0F0"/>
                </a:solidFill>
              </a:rPr>
              <a:t>STEP # 2</a:t>
            </a:r>
          </a:p>
        </p:txBody>
      </p:sp>
      <p:sp>
        <p:nvSpPr>
          <p:cNvPr id="3" name="Text Placeholder 2"/>
          <p:cNvSpPr>
            <a:spLocks noGrp="1"/>
          </p:cNvSpPr>
          <p:nvPr>
            <p:ph type="body" idx="1"/>
          </p:nvPr>
        </p:nvSpPr>
        <p:spPr>
          <a:xfrm>
            <a:off x="684212" y="2150076"/>
            <a:ext cx="10684004" cy="2989483"/>
          </a:xfrm>
        </p:spPr>
        <p:txBody>
          <a:bodyPr>
            <a:normAutofit/>
          </a:bodyPr>
          <a:lstStyle/>
          <a:p>
            <a:r>
              <a:rPr lang="en-US" sz="4400" dirty="0">
                <a:solidFill>
                  <a:srgbClr val="00B0F0"/>
                </a:solidFill>
              </a:rPr>
              <a:t>In your own words, </a:t>
            </a:r>
            <a:r>
              <a:rPr lang="en-US" sz="4400" b="1" dirty="0">
                <a:solidFill>
                  <a:srgbClr val="92D050"/>
                </a:solidFill>
              </a:rPr>
              <a:t>restate what the question is asking you</a:t>
            </a:r>
            <a:endParaRPr lang="en-US" sz="4400" dirty="0">
              <a:solidFill>
                <a:srgbClr val="00B0F0"/>
              </a:solidFill>
            </a:endParaRPr>
          </a:p>
        </p:txBody>
      </p:sp>
    </p:spTree>
    <p:extLst>
      <p:ext uri="{BB962C8B-B14F-4D97-AF65-F5344CB8AC3E}">
        <p14:creationId xmlns:p14="http://schemas.microsoft.com/office/powerpoint/2010/main" val="3662511353"/>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650E8-73AD-4FBC-88E2-90266704BCA0}"/>
              </a:ext>
            </a:extLst>
          </p:cNvPr>
          <p:cNvSpPr>
            <a:spLocks noGrp="1"/>
          </p:cNvSpPr>
          <p:nvPr>
            <p:ph type="title"/>
          </p:nvPr>
        </p:nvSpPr>
        <p:spPr>
          <a:xfrm>
            <a:off x="677334" y="609600"/>
            <a:ext cx="8596668"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22AF726-3E6B-44BC-8718-09ACFCB01A00}"/>
              </a:ext>
            </a:extLst>
          </p:cNvPr>
          <p:cNvSpPr>
            <a:spLocks noGrp="1"/>
          </p:cNvSpPr>
          <p:nvPr>
            <p:ph idx="1"/>
          </p:nvPr>
        </p:nvSpPr>
        <p:spPr>
          <a:xfrm>
            <a:off x="677333" y="899963"/>
            <a:ext cx="10656413" cy="5141400"/>
          </a:xfrm>
        </p:spPr>
        <p:txBody>
          <a:bodyPr/>
          <a:lstStyle/>
          <a:p>
            <a:r>
              <a:rPr lang="en-US" sz="3200" b="1" dirty="0"/>
              <a:t>A 10-year-old male is brought to the emergency department by a neighbor after suffering a laceration to the forehead while playing outside. Both parents are notified and are on their way to the hospital. Physical examination reveals a 2-cm laceration. The laceration is oozing a small amount of blood and the child's vital signs are stable, however, the laceration will require sutures. The most appropriate next step is to…..</a:t>
            </a:r>
          </a:p>
          <a:p>
            <a:endParaRPr lang="en-US" dirty="0"/>
          </a:p>
        </p:txBody>
      </p:sp>
    </p:spTree>
    <p:extLst>
      <p:ext uri="{BB962C8B-B14F-4D97-AF65-F5344CB8AC3E}">
        <p14:creationId xmlns:p14="http://schemas.microsoft.com/office/powerpoint/2010/main" val="213280639"/>
      </p:ext>
    </p:extLst>
  </p:cSld>
  <p:clrMapOvr>
    <a:masterClrMapping/>
  </p:clrMapOvr>
  <mc:AlternateContent xmlns:mc="http://schemas.openxmlformats.org/markup-compatibility/2006" xmlns:p14="http://schemas.microsoft.com/office/powerpoint/2010/main">
    <mc:Choice Requires="p14">
      <p:transition spd="slow" p14:dur="1500" advTm="23207">
        <p:random/>
      </p:transition>
    </mc:Choice>
    <mc:Fallback xmlns="">
      <p:transition spd="slow" advTm="23207">
        <p:random/>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727</TotalTime>
  <Words>2972</Words>
  <Application>Microsoft Office PowerPoint</Application>
  <PresentationFormat>Widescreen</PresentationFormat>
  <Paragraphs>143</Paragraphs>
  <Slides>37</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Trebuchet MS</vt:lpstr>
      <vt:lpstr>Wingdings 3</vt:lpstr>
      <vt:lpstr>Facet</vt:lpstr>
      <vt:lpstr>STEPS for BREAKING DOWN Practice Questions</vt:lpstr>
      <vt:lpstr>Why work with practice questions?</vt:lpstr>
      <vt:lpstr>PowerPoint Presentation</vt:lpstr>
      <vt:lpstr>STEPS</vt:lpstr>
      <vt:lpstr>STEP # 1</vt:lpstr>
      <vt:lpstr>How do you break down the stem?</vt:lpstr>
      <vt:lpstr>PowerPoint Presentation</vt:lpstr>
      <vt:lpstr>STEP # 2</vt:lpstr>
      <vt:lpstr>PowerPoint Presentation</vt:lpstr>
      <vt:lpstr>STEP # 3</vt:lpstr>
      <vt:lpstr>PowerPoint Presentation</vt:lpstr>
      <vt:lpstr>STEP # 4</vt:lpstr>
      <vt:lpstr>PowerPoint Presentation</vt:lpstr>
      <vt:lpstr>STEP # 5</vt:lpstr>
      <vt:lpstr>A 10-year-old male is brought to the emergency department by a neighbor after suffering a laceration to the forehead while playing outside. Both parents are notified and are on their way to the hospital. Physical examination reveals a 2-cm laceration. The laceration is oozing a small amount of blood and the child's vital signs are stable, however, the laceration will require sutures. The most appropriate next step is to….. </vt:lpstr>
      <vt:lpstr>STEP # 6</vt:lpstr>
      <vt:lpstr>A 10-year-old male is brought to the emergency department by a neighbor after suffering a laceration to the forehead while playing outside. Both parents are notified and are on their way to the hospital. Physical examination reveals a 2-cm laceration. The laceration is oozing a small amount of blood and the child's vital signs are stable, however, the laceration will require sutures. The most appropriate next step is to…..</vt:lpstr>
      <vt:lpstr>A 10-year-old male is brought to the emergency department by a neighbor after suffering a laceration to the forehead while playing outside. Both parents are notified and are on their way to the hospital. Physical examination reveals a 2-cm laceration. The laceration is oozing a small amount of blood and the child's vital signs are stable, however, the laceration will require sutures. The most appropriate next step is to…..</vt:lpstr>
      <vt:lpstr>PowerPoint Presentation</vt:lpstr>
      <vt:lpstr>STEP # 7</vt:lpstr>
      <vt:lpstr>PowerPoint Presentation</vt:lpstr>
      <vt:lpstr>A 10-year-old male is brought to the emergency department by a neighbor after suffering a laceration to the forehead while playing outside. Both parents are notified and are on their way to the hospital. Physical examination reveals a 2-cm laceration. The laceration is oozing a small amount of blood and the child's vital signs are stable, however, the laceration will require sutures. The most appropriate next step is to…..</vt:lpstr>
      <vt:lpstr>LET’S PRACTICE</vt:lpstr>
      <vt:lpstr>PowerPoint Presentation</vt:lpstr>
      <vt:lpstr>A 24-year-old female graduate student rides a stationary bicycle 5 times per week with the goal to keep her heart rate within a range that is 60% to 80% of her estimated maximum heart rate (220 - age in years) for 45 minutes. Today, before going to the gym, she has a blood pressure of 116/74 mmHg and a heart rate of 82/min. After 30 minutes of exercise, she has a blood pressure of 160/72 mmHg and a heart rate of 155/min. Which of these statements best describes the physiology of her muscles during her cycling exercise? </vt:lpstr>
      <vt:lpstr>A 24-year-old female graduate student rides a stationary bicycle 5 times per week with the goal to keep her heart rate within a range that is 60% to 80% of her estimated maximum heart rate (220 - age in years) for 45 minutes. Today, before going to the gym, she has a blood pressure of 116/74 mmHg and a heart rate of 82/min. After 30 minutes of exercise, she has a blood pressure of 160/72 mmHg and a heart rate of 155/min. Which of these statements best describes the physiology of her muscles during her cycling exercise? </vt:lpstr>
      <vt:lpstr>PowerPoint Presentation</vt:lpstr>
      <vt:lpstr>PowerPoint Presentation</vt:lpstr>
      <vt:lpstr>PowerPoint Presentation</vt:lpstr>
      <vt:lpstr>PowerPoint Presentation</vt:lpstr>
      <vt:lpstr>A 24-year-old female graduate student rides a stationary bicycle 5 times per week with the goal to keep her heart rate within a range that is 60% to 80% of her estimated maximum heart rate (220 - age in years) for 45 minutes. Today, before going to the gym, she has a blood pressure of 116/74 mmHg and a heart rate of 82/min. After 30 minutes of exercise, she has a blood pressure of 160/72 mmHg and a heart rate of 155/min. Which of these statements best describes the physiology of her muscles during her cycling exercise? </vt:lpstr>
      <vt:lpstr>PowerPoint Presentation</vt:lpstr>
      <vt:lpstr>Investigators in a pediatric health practice were concerned about the risks of second-hand smoke in their patients and hypothesized that there is a higher incidence of asthma in children whose parents smoke cigarettes than in the children of nonsmoking parents. Ninety small children (ages 3 to 12 years) whose parents smoked at least 20 cigarettes per day were assigned to one group, and 200 children whose parents did not smoke were assigned to a second group. The proportion of females and the average age were similar in the groups. At the end of five years, the new cases of asthma in each group of children were determined from standard evaluative criteria for asthma. Among the children studied whose parents were smokers, 60% developed asthma; for the children whose parents were non-smokers, only 30% developed asthma. Which of the following statements is most applicable to this study? </vt:lpstr>
      <vt:lpstr>Investigators in a pediatric health practice were concerned about the risks of second-hand smoke in their patients and hypothesized that there is a higher incidence of asthma in children whose parents smoke cigarettes than in the children of nonsmoking parents. Ninety small children (ages 3 to 12 years) whose parents smoked at least 20 cigarettes per day were assigned to one group, and 200 children whose parents did not smoke were assigned to a second group. The proportion of females and the average age were similar in the groups. At the end of five years, the new cases of asthma in each group of children were determined from standard evaluative criteria for asthma. Among the children studied whose parents were smokers, 60% developed asthma; for the children whose parents were non-smokers, only 30% developed asthma. Which of the following statements is most applicable to this study? </vt:lpstr>
      <vt:lpstr>PowerPoint Presentation</vt:lpstr>
      <vt:lpstr>ONE LAST TIP: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Quick MCQ Tips</dc:title>
  <dc:creator>Dr. Ford;Dr. D. Russ</dc:creator>
  <cp:lastModifiedBy>Phillips, Aaron</cp:lastModifiedBy>
  <cp:revision>73</cp:revision>
  <dcterms:created xsi:type="dcterms:W3CDTF">2015-08-21T13:29:06Z</dcterms:created>
  <dcterms:modified xsi:type="dcterms:W3CDTF">2020-06-24T15:13:22Z</dcterms:modified>
</cp:coreProperties>
</file>