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58" r:id="rId6"/>
    <p:sldId id="275" r:id="rId7"/>
    <p:sldId id="259" r:id="rId8"/>
    <p:sldId id="262" r:id="rId9"/>
    <p:sldId id="263" r:id="rId10"/>
    <p:sldId id="264" r:id="rId11"/>
    <p:sldId id="269" r:id="rId12"/>
    <p:sldId id="272" r:id="rId13"/>
    <p:sldId id="265" r:id="rId14"/>
    <p:sldId id="266" r:id="rId15"/>
    <p:sldId id="267" r:id="rId16"/>
    <p:sldId id="268" r:id="rId17"/>
    <p:sldId id="270" r:id="rId18"/>
    <p:sldId id="273" r:id="rId19"/>
    <p:sldId id="274" r:id="rId20"/>
    <p:sldId id="276" r:id="rId21"/>
    <p:sldId id="277" r:id="rId22"/>
    <p:sldId id="27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65E542-6FAF-49FD-B8E3-5C5C141A54A7}" type="datetimeFigureOut">
              <a:rPr lang="en-US" smtClean="0"/>
              <a:t>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10F3B-0659-452F-812E-0C3A4EAC61F3}" type="slidenum">
              <a:rPr lang="en-US" smtClean="0"/>
              <a:t>‹#›</a:t>
            </a:fld>
            <a:endParaRPr lang="en-US"/>
          </a:p>
        </p:txBody>
      </p:sp>
    </p:spTree>
    <p:extLst>
      <p:ext uri="{BB962C8B-B14F-4D97-AF65-F5344CB8AC3E}">
        <p14:creationId xmlns:p14="http://schemas.microsoft.com/office/powerpoint/2010/main" val="3367457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965E542-6FAF-49FD-B8E3-5C5C141A54A7}" type="datetimeFigureOut">
              <a:rPr lang="en-US" smtClean="0"/>
              <a:t>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210F3B-0659-452F-812E-0C3A4EAC61F3}" type="slidenum">
              <a:rPr lang="en-US" smtClean="0"/>
              <a:t>‹#›</a:t>
            </a:fld>
            <a:endParaRPr lang="en-US"/>
          </a:p>
        </p:txBody>
      </p:sp>
    </p:spTree>
    <p:extLst>
      <p:ext uri="{BB962C8B-B14F-4D97-AF65-F5344CB8AC3E}">
        <p14:creationId xmlns:p14="http://schemas.microsoft.com/office/powerpoint/2010/main" val="3692115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5965E542-6FAF-49FD-B8E3-5C5C141A54A7}" type="datetimeFigureOut">
              <a:rPr lang="en-US" smtClean="0"/>
              <a:t>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10F3B-0659-452F-812E-0C3A4EAC61F3}" type="slidenum">
              <a:rPr lang="en-US" smtClean="0"/>
              <a:t>‹#›</a:t>
            </a:fld>
            <a:endParaRPr lang="en-US"/>
          </a:p>
        </p:txBody>
      </p:sp>
    </p:spTree>
    <p:extLst>
      <p:ext uri="{BB962C8B-B14F-4D97-AF65-F5344CB8AC3E}">
        <p14:creationId xmlns:p14="http://schemas.microsoft.com/office/powerpoint/2010/main" val="25928657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5965E542-6FAF-49FD-B8E3-5C5C141A54A7}" type="datetimeFigureOut">
              <a:rPr lang="en-US" smtClean="0"/>
              <a:t>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10F3B-0659-452F-812E-0C3A4EAC61F3}"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770162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965E542-6FAF-49FD-B8E3-5C5C141A54A7}" type="datetimeFigureOut">
              <a:rPr lang="en-US" smtClean="0"/>
              <a:t>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10F3B-0659-452F-812E-0C3A4EAC61F3}" type="slidenum">
              <a:rPr lang="en-US" smtClean="0"/>
              <a:t>‹#›</a:t>
            </a:fld>
            <a:endParaRPr lang="en-US"/>
          </a:p>
        </p:txBody>
      </p:sp>
    </p:spTree>
    <p:extLst>
      <p:ext uri="{BB962C8B-B14F-4D97-AF65-F5344CB8AC3E}">
        <p14:creationId xmlns:p14="http://schemas.microsoft.com/office/powerpoint/2010/main" val="6700640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965E542-6FAF-49FD-B8E3-5C5C141A54A7}" type="datetimeFigureOut">
              <a:rPr lang="en-US" smtClean="0"/>
              <a:t>1/10/2020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10F3B-0659-452F-812E-0C3A4EAC61F3}" type="slidenum">
              <a:rPr lang="en-US" smtClean="0"/>
              <a:t>‹#›</a:t>
            </a:fld>
            <a:endParaRPr lang="en-US"/>
          </a:p>
        </p:txBody>
      </p:sp>
    </p:spTree>
    <p:extLst>
      <p:ext uri="{BB962C8B-B14F-4D97-AF65-F5344CB8AC3E}">
        <p14:creationId xmlns:p14="http://schemas.microsoft.com/office/powerpoint/2010/main" val="1933838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965E542-6FAF-49FD-B8E3-5C5C141A54A7}" type="datetimeFigureOut">
              <a:rPr lang="en-US" smtClean="0"/>
              <a:t>1/10/2020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10F3B-0659-452F-812E-0C3A4EAC61F3}" type="slidenum">
              <a:rPr lang="en-US" smtClean="0"/>
              <a:t>‹#›</a:t>
            </a:fld>
            <a:endParaRPr lang="en-US"/>
          </a:p>
        </p:txBody>
      </p:sp>
    </p:spTree>
    <p:extLst>
      <p:ext uri="{BB962C8B-B14F-4D97-AF65-F5344CB8AC3E}">
        <p14:creationId xmlns:p14="http://schemas.microsoft.com/office/powerpoint/2010/main" val="2274537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65E542-6FAF-49FD-B8E3-5C5C141A54A7}" type="datetimeFigureOut">
              <a:rPr lang="en-US" smtClean="0"/>
              <a:t>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10F3B-0659-452F-812E-0C3A4EAC61F3}" type="slidenum">
              <a:rPr lang="en-US" smtClean="0"/>
              <a:t>‹#›</a:t>
            </a:fld>
            <a:endParaRPr lang="en-US"/>
          </a:p>
        </p:txBody>
      </p:sp>
    </p:spTree>
    <p:extLst>
      <p:ext uri="{BB962C8B-B14F-4D97-AF65-F5344CB8AC3E}">
        <p14:creationId xmlns:p14="http://schemas.microsoft.com/office/powerpoint/2010/main" val="5419525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65E542-6FAF-49FD-B8E3-5C5C141A54A7}" type="datetimeFigureOut">
              <a:rPr lang="en-US" smtClean="0"/>
              <a:t>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10F3B-0659-452F-812E-0C3A4EAC61F3}" type="slidenum">
              <a:rPr lang="en-US" smtClean="0"/>
              <a:t>‹#›</a:t>
            </a:fld>
            <a:endParaRPr lang="en-US"/>
          </a:p>
        </p:txBody>
      </p:sp>
    </p:spTree>
    <p:extLst>
      <p:ext uri="{BB962C8B-B14F-4D97-AF65-F5344CB8AC3E}">
        <p14:creationId xmlns:p14="http://schemas.microsoft.com/office/powerpoint/2010/main" val="3105310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965E542-6FAF-49FD-B8E3-5C5C141A54A7}" type="datetimeFigureOut">
              <a:rPr lang="en-US" smtClean="0"/>
              <a:t>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10F3B-0659-452F-812E-0C3A4EAC61F3}" type="slidenum">
              <a:rPr lang="en-US" smtClean="0"/>
              <a:t>‹#›</a:t>
            </a:fld>
            <a:endParaRPr lang="en-US"/>
          </a:p>
        </p:txBody>
      </p:sp>
    </p:spTree>
    <p:extLst>
      <p:ext uri="{BB962C8B-B14F-4D97-AF65-F5344CB8AC3E}">
        <p14:creationId xmlns:p14="http://schemas.microsoft.com/office/powerpoint/2010/main" val="2934366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965E542-6FAF-49FD-B8E3-5C5C141A54A7}" type="datetimeFigureOut">
              <a:rPr lang="en-US" smtClean="0"/>
              <a:t>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10F3B-0659-452F-812E-0C3A4EAC61F3}" type="slidenum">
              <a:rPr lang="en-US" smtClean="0"/>
              <a:t>‹#›</a:t>
            </a:fld>
            <a:endParaRPr lang="en-US"/>
          </a:p>
        </p:txBody>
      </p:sp>
    </p:spTree>
    <p:extLst>
      <p:ext uri="{BB962C8B-B14F-4D97-AF65-F5344CB8AC3E}">
        <p14:creationId xmlns:p14="http://schemas.microsoft.com/office/powerpoint/2010/main" val="3128616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965E542-6FAF-49FD-B8E3-5C5C141A54A7}" type="datetimeFigureOut">
              <a:rPr lang="en-US" smtClean="0"/>
              <a:t>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210F3B-0659-452F-812E-0C3A4EAC61F3}" type="slidenum">
              <a:rPr lang="en-US" smtClean="0"/>
              <a:t>‹#›</a:t>
            </a:fld>
            <a:endParaRPr lang="en-US"/>
          </a:p>
        </p:txBody>
      </p:sp>
    </p:spTree>
    <p:extLst>
      <p:ext uri="{BB962C8B-B14F-4D97-AF65-F5344CB8AC3E}">
        <p14:creationId xmlns:p14="http://schemas.microsoft.com/office/powerpoint/2010/main" val="3997259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965E542-6FAF-49FD-B8E3-5C5C141A54A7}" type="datetimeFigureOut">
              <a:rPr lang="en-US" smtClean="0"/>
              <a:t>1/10/2020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210F3B-0659-452F-812E-0C3A4EAC61F3}" type="slidenum">
              <a:rPr lang="en-US" smtClean="0"/>
              <a:t>‹#›</a:t>
            </a:fld>
            <a:endParaRPr lang="en-US"/>
          </a:p>
        </p:txBody>
      </p:sp>
    </p:spTree>
    <p:extLst>
      <p:ext uri="{BB962C8B-B14F-4D97-AF65-F5344CB8AC3E}">
        <p14:creationId xmlns:p14="http://schemas.microsoft.com/office/powerpoint/2010/main" val="3171612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965E542-6FAF-49FD-B8E3-5C5C141A54A7}" type="datetimeFigureOut">
              <a:rPr lang="en-US" smtClean="0"/>
              <a:t>1/10/2020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0210F3B-0659-452F-812E-0C3A4EAC61F3}" type="slidenum">
              <a:rPr lang="en-US" smtClean="0"/>
              <a:t>‹#›</a:t>
            </a:fld>
            <a:endParaRPr lang="en-US"/>
          </a:p>
        </p:txBody>
      </p:sp>
    </p:spTree>
    <p:extLst>
      <p:ext uri="{BB962C8B-B14F-4D97-AF65-F5344CB8AC3E}">
        <p14:creationId xmlns:p14="http://schemas.microsoft.com/office/powerpoint/2010/main" val="164858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965E542-6FAF-49FD-B8E3-5C5C141A54A7}" type="datetimeFigureOut">
              <a:rPr lang="en-US" smtClean="0"/>
              <a:t>1/10/2020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0210F3B-0659-452F-812E-0C3A4EAC61F3}" type="slidenum">
              <a:rPr lang="en-US" smtClean="0"/>
              <a:t>‹#›</a:t>
            </a:fld>
            <a:endParaRPr lang="en-US"/>
          </a:p>
        </p:txBody>
      </p:sp>
    </p:spTree>
    <p:extLst>
      <p:ext uri="{BB962C8B-B14F-4D97-AF65-F5344CB8AC3E}">
        <p14:creationId xmlns:p14="http://schemas.microsoft.com/office/powerpoint/2010/main" val="1315916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5965E542-6FAF-49FD-B8E3-5C5C141A54A7}" type="datetimeFigureOut">
              <a:rPr lang="en-US" smtClean="0"/>
              <a:t>1/10/2020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0210F3B-0659-452F-812E-0C3A4EAC61F3}" type="slidenum">
              <a:rPr lang="en-US" smtClean="0"/>
              <a:t>‹#›</a:t>
            </a:fld>
            <a:endParaRPr lang="en-US"/>
          </a:p>
        </p:txBody>
      </p:sp>
    </p:spTree>
    <p:extLst>
      <p:ext uri="{BB962C8B-B14F-4D97-AF65-F5344CB8AC3E}">
        <p14:creationId xmlns:p14="http://schemas.microsoft.com/office/powerpoint/2010/main" val="2248438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965E542-6FAF-49FD-B8E3-5C5C141A54A7}" type="datetimeFigureOut">
              <a:rPr lang="en-US" smtClean="0"/>
              <a:t>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210F3B-0659-452F-812E-0C3A4EAC61F3}" type="slidenum">
              <a:rPr lang="en-US" smtClean="0"/>
              <a:t>‹#›</a:t>
            </a:fld>
            <a:endParaRPr lang="en-US"/>
          </a:p>
        </p:txBody>
      </p:sp>
    </p:spTree>
    <p:extLst>
      <p:ext uri="{BB962C8B-B14F-4D97-AF65-F5344CB8AC3E}">
        <p14:creationId xmlns:p14="http://schemas.microsoft.com/office/powerpoint/2010/main" val="881248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965E542-6FAF-49FD-B8E3-5C5C141A54A7}" type="datetimeFigureOut">
              <a:rPr lang="en-US" smtClean="0"/>
              <a:t>1/10/2020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0210F3B-0659-452F-812E-0C3A4EAC61F3}" type="slidenum">
              <a:rPr lang="en-US" smtClean="0"/>
              <a:t>‹#›</a:t>
            </a:fld>
            <a:endParaRPr lang="en-US"/>
          </a:p>
        </p:txBody>
      </p:sp>
    </p:spTree>
    <p:extLst>
      <p:ext uri="{BB962C8B-B14F-4D97-AF65-F5344CB8AC3E}">
        <p14:creationId xmlns:p14="http://schemas.microsoft.com/office/powerpoint/2010/main" val="363591177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youtube.com/watch?v=6_N_uvq41P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A4322390-8B58-46BE-88EB-D9FD30C08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Image result for clock image">
            <a:extLst>
              <a:ext uri="{FF2B5EF4-FFF2-40B4-BE49-F238E27FC236}">
                <a16:creationId xmlns:a16="http://schemas.microsoft.com/office/drawing/2014/main" id="{9E273345-46C8-4047-A296-99DBD8C34F00}"/>
              </a:ext>
            </a:extLst>
          </p:cNvPr>
          <p:cNvPicPr>
            <a:picLocks noChangeAspect="1" noChangeArrowheads="1"/>
          </p:cNvPicPr>
          <p:nvPr/>
        </p:nvPicPr>
        <p:blipFill rotWithShape="1">
          <a:blip r:embed="rId2">
            <a:alphaModFix amt="40000"/>
            <a:extLst>
              <a:ext uri="{28A0092B-C50C-407E-A947-70E740481C1C}">
                <a14:useLocalDpi xmlns:a14="http://schemas.microsoft.com/office/drawing/2010/main" val="0"/>
              </a:ext>
            </a:extLst>
          </a:blip>
          <a:srcRect t="33498" r="9091" b="15366"/>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DBC002F3-168B-46CF-81AD-FD9064C25F27}"/>
              </a:ext>
            </a:extLst>
          </p:cNvPr>
          <p:cNvSpPr>
            <a:spLocks noGrp="1"/>
          </p:cNvSpPr>
          <p:nvPr>
            <p:ph type="ctrTitle"/>
          </p:nvPr>
        </p:nvSpPr>
        <p:spPr>
          <a:xfrm>
            <a:off x="1154955" y="1447800"/>
            <a:ext cx="8825658" cy="3329581"/>
          </a:xfrm>
        </p:spPr>
        <p:txBody>
          <a:bodyPr>
            <a:normAutofit/>
          </a:bodyPr>
          <a:lstStyle/>
          <a:p>
            <a:r>
              <a:rPr lang="en-US" b="1">
                <a:solidFill>
                  <a:schemeClr val="tx1"/>
                </a:solidFill>
              </a:rPr>
              <a:t>TIME MANAGEM</a:t>
            </a:r>
            <a:r>
              <a:rPr lang="en-US">
                <a:solidFill>
                  <a:schemeClr val="tx1"/>
                </a:solidFill>
              </a:rPr>
              <a:t>ENT   </a:t>
            </a:r>
          </a:p>
        </p:txBody>
      </p:sp>
      <p:sp>
        <p:nvSpPr>
          <p:cNvPr id="3" name="Subtitle 2">
            <a:extLst>
              <a:ext uri="{FF2B5EF4-FFF2-40B4-BE49-F238E27FC236}">
                <a16:creationId xmlns:a16="http://schemas.microsoft.com/office/drawing/2014/main" id="{81BF0C6C-3473-4CD9-B4FB-E018C7AA6965}"/>
              </a:ext>
            </a:extLst>
          </p:cNvPr>
          <p:cNvSpPr>
            <a:spLocks noGrp="1"/>
          </p:cNvSpPr>
          <p:nvPr>
            <p:ph type="subTitle" idx="1"/>
          </p:nvPr>
        </p:nvSpPr>
        <p:spPr>
          <a:xfrm>
            <a:off x="1154955" y="4777380"/>
            <a:ext cx="8825658" cy="861420"/>
          </a:xfrm>
        </p:spPr>
        <p:txBody>
          <a:bodyPr>
            <a:normAutofit/>
          </a:bodyPr>
          <a:lstStyle/>
          <a:p>
            <a:r>
              <a:rPr lang="en-US">
                <a:solidFill>
                  <a:schemeClr val="tx1"/>
                </a:solidFill>
              </a:rPr>
              <a:t>AARON PHILLIPS, PHD</a:t>
            </a:r>
          </a:p>
          <a:p>
            <a:r>
              <a:rPr lang="en-US">
                <a:solidFill>
                  <a:schemeClr val="tx1"/>
                </a:solidFill>
              </a:rPr>
              <a:t>DIRECTOR OF Academic Support</a:t>
            </a:r>
          </a:p>
        </p:txBody>
      </p:sp>
      <p:sp>
        <p:nvSpPr>
          <p:cNvPr id="75" name="Rectangle 74">
            <a:extLst>
              <a:ext uri="{FF2B5EF4-FFF2-40B4-BE49-F238E27FC236}">
                <a16:creationId xmlns:a16="http://schemas.microsoft.com/office/drawing/2014/main" id="{C885E190-58DD-42DD-A4A8-401E15C92A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TextBox 3">
            <a:extLst>
              <a:ext uri="{FF2B5EF4-FFF2-40B4-BE49-F238E27FC236}">
                <a16:creationId xmlns:a16="http://schemas.microsoft.com/office/drawing/2014/main" id="{DB229D73-695C-494E-9DF5-D84BA07DE582}"/>
              </a:ext>
            </a:extLst>
          </p:cNvPr>
          <p:cNvSpPr txBox="1"/>
          <p:nvPr/>
        </p:nvSpPr>
        <p:spPr>
          <a:xfrm>
            <a:off x="8955159" y="3848352"/>
            <a:ext cx="664028" cy="296914"/>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91829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D4C58-697D-43CA-9C4F-D5097FD65712}"/>
              </a:ext>
            </a:extLst>
          </p:cNvPr>
          <p:cNvSpPr>
            <a:spLocks noGrp="1"/>
          </p:cNvSpPr>
          <p:nvPr>
            <p:ph type="title"/>
          </p:nvPr>
        </p:nvSpPr>
        <p:spPr>
          <a:xfrm>
            <a:off x="646111" y="107579"/>
            <a:ext cx="9404723" cy="710004"/>
          </a:xfrm>
        </p:spPr>
        <p:txBody>
          <a:bodyPr/>
          <a:lstStyle/>
          <a:p>
            <a:r>
              <a:rPr lang="en-US" b="1" u="sng" dirty="0"/>
              <a:t>Steps to time management</a:t>
            </a:r>
            <a:endParaRPr lang="en-US" dirty="0"/>
          </a:p>
        </p:txBody>
      </p:sp>
      <p:sp>
        <p:nvSpPr>
          <p:cNvPr id="3" name="Content Placeholder 2">
            <a:extLst>
              <a:ext uri="{FF2B5EF4-FFF2-40B4-BE49-F238E27FC236}">
                <a16:creationId xmlns:a16="http://schemas.microsoft.com/office/drawing/2014/main" id="{2C11CE06-D2D8-4120-86E4-52DB86CBE210}"/>
              </a:ext>
            </a:extLst>
          </p:cNvPr>
          <p:cNvSpPr>
            <a:spLocks noGrp="1"/>
          </p:cNvSpPr>
          <p:nvPr>
            <p:ph idx="1"/>
          </p:nvPr>
        </p:nvSpPr>
        <p:spPr>
          <a:xfrm>
            <a:off x="882128" y="692078"/>
            <a:ext cx="10122946" cy="5556322"/>
          </a:xfrm>
        </p:spPr>
        <p:txBody>
          <a:bodyPr/>
          <a:lstStyle/>
          <a:p>
            <a:r>
              <a:rPr lang="en-US" sz="2800" b="1" dirty="0"/>
              <a:t>Step 4: build in study time and be specific (Pebbles)</a:t>
            </a:r>
          </a:p>
          <a:p>
            <a:pPr marL="0" indent="0">
              <a:buNone/>
            </a:pPr>
            <a:endParaRPr lang="en-US" dirty="0"/>
          </a:p>
        </p:txBody>
      </p:sp>
      <p:graphicFrame>
        <p:nvGraphicFramePr>
          <p:cNvPr id="4" name="Table 3">
            <a:extLst>
              <a:ext uri="{FF2B5EF4-FFF2-40B4-BE49-F238E27FC236}">
                <a16:creationId xmlns:a16="http://schemas.microsoft.com/office/drawing/2014/main" id="{7ED1C7F5-DA8C-4AB8-8D97-A97B2FF0F461}"/>
              </a:ext>
            </a:extLst>
          </p:cNvPr>
          <p:cNvGraphicFramePr>
            <a:graphicFrameLocks noGrp="1"/>
          </p:cNvGraphicFramePr>
          <p:nvPr>
            <p:extLst>
              <p:ext uri="{D42A27DB-BD31-4B8C-83A1-F6EECF244321}">
                <p14:modId xmlns:p14="http://schemas.microsoft.com/office/powerpoint/2010/main" val="1226837068"/>
              </p:ext>
            </p:extLst>
          </p:nvPr>
        </p:nvGraphicFramePr>
        <p:xfrm>
          <a:off x="1430768" y="1194099"/>
          <a:ext cx="9187031" cy="5556322"/>
        </p:xfrm>
        <a:graphic>
          <a:graphicData uri="http://schemas.openxmlformats.org/drawingml/2006/table">
            <a:tbl>
              <a:tblPr firstRow="1" firstCol="1" bandRow="1">
                <a:tableStyleId>{5C22544A-7EE6-4342-B048-85BDC9FD1C3A}</a:tableStyleId>
              </a:tblPr>
              <a:tblGrid>
                <a:gridCol w="624730">
                  <a:extLst>
                    <a:ext uri="{9D8B030D-6E8A-4147-A177-3AD203B41FA5}">
                      <a16:colId xmlns:a16="http://schemas.microsoft.com/office/drawing/2014/main" val="4046113566"/>
                    </a:ext>
                  </a:extLst>
                </a:gridCol>
                <a:gridCol w="1656012">
                  <a:extLst>
                    <a:ext uri="{9D8B030D-6E8A-4147-A177-3AD203B41FA5}">
                      <a16:colId xmlns:a16="http://schemas.microsoft.com/office/drawing/2014/main" val="1878013897"/>
                    </a:ext>
                  </a:extLst>
                </a:gridCol>
                <a:gridCol w="1141006">
                  <a:extLst>
                    <a:ext uri="{9D8B030D-6E8A-4147-A177-3AD203B41FA5}">
                      <a16:colId xmlns:a16="http://schemas.microsoft.com/office/drawing/2014/main" val="2301661878"/>
                    </a:ext>
                  </a:extLst>
                </a:gridCol>
                <a:gridCol w="1141006">
                  <a:extLst>
                    <a:ext uri="{9D8B030D-6E8A-4147-A177-3AD203B41FA5}">
                      <a16:colId xmlns:a16="http://schemas.microsoft.com/office/drawing/2014/main" val="3041783898"/>
                    </a:ext>
                  </a:extLst>
                </a:gridCol>
                <a:gridCol w="1141006">
                  <a:extLst>
                    <a:ext uri="{9D8B030D-6E8A-4147-A177-3AD203B41FA5}">
                      <a16:colId xmlns:a16="http://schemas.microsoft.com/office/drawing/2014/main" val="2894479945"/>
                    </a:ext>
                  </a:extLst>
                </a:gridCol>
                <a:gridCol w="1141006">
                  <a:extLst>
                    <a:ext uri="{9D8B030D-6E8A-4147-A177-3AD203B41FA5}">
                      <a16:colId xmlns:a16="http://schemas.microsoft.com/office/drawing/2014/main" val="3129095100"/>
                    </a:ext>
                  </a:extLst>
                </a:gridCol>
                <a:gridCol w="1141006">
                  <a:extLst>
                    <a:ext uri="{9D8B030D-6E8A-4147-A177-3AD203B41FA5}">
                      <a16:colId xmlns:a16="http://schemas.microsoft.com/office/drawing/2014/main" val="2221000786"/>
                    </a:ext>
                  </a:extLst>
                </a:gridCol>
                <a:gridCol w="1201259">
                  <a:extLst>
                    <a:ext uri="{9D8B030D-6E8A-4147-A177-3AD203B41FA5}">
                      <a16:colId xmlns:a16="http://schemas.microsoft.com/office/drawing/2014/main" val="1771510627"/>
                    </a:ext>
                  </a:extLst>
                </a:gridCol>
              </a:tblGrid>
              <a:tr h="181356">
                <a:tc>
                  <a:txBody>
                    <a:bodyPr/>
                    <a:lstStyle/>
                    <a:p>
                      <a:pPr marL="0" marR="0">
                        <a:lnSpc>
                          <a:spcPct val="107000"/>
                        </a:lnSpc>
                        <a:spcBef>
                          <a:spcPts val="0"/>
                        </a:spcBef>
                        <a:spcAft>
                          <a:spcPts val="0"/>
                        </a:spcAft>
                      </a:pPr>
                      <a:r>
                        <a:rPr lang="en-US" sz="900">
                          <a:effectLst/>
                        </a:rPr>
                        <a:t>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900">
                          <a:effectLst/>
                        </a:rPr>
                        <a:t>Sunday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900">
                          <a:effectLst/>
                        </a:rPr>
                        <a:t>Monday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900">
                          <a:effectLst/>
                        </a:rPr>
                        <a:t>Tuesday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900">
                          <a:effectLst/>
                        </a:rPr>
                        <a:t>Wednesday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900">
                          <a:effectLst/>
                        </a:rPr>
                        <a:t>Thursday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900">
                          <a:effectLst/>
                        </a:rPr>
                        <a:t>Friday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900">
                          <a:effectLst/>
                        </a:rPr>
                        <a:t>Saturday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1885831867"/>
                  </a:ext>
                </a:extLst>
              </a:tr>
              <a:tr h="480938">
                <a:tc>
                  <a:txBody>
                    <a:bodyPr/>
                    <a:lstStyle/>
                    <a:p>
                      <a:pPr marL="0" marR="0">
                        <a:lnSpc>
                          <a:spcPct val="107000"/>
                        </a:lnSpc>
                        <a:spcBef>
                          <a:spcPts val="0"/>
                        </a:spcBef>
                        <a:spcAft>
                          <a:spcPts val="0"/>
                        </a:spcAft>
                      </a:pPr>
                      <a:r>
                        <a:rPr lang="en-US" sz="900">
                          <a:effectLst/>
                        </a:rPr>
                        <a:t>7:00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Grooming, Breakfast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Breakfast, drive to school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Breakfast, drive to school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Breakfast, drive to school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Breakfast, drive to school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Breakfast, drive to school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Grooming, Breakfast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2957971830"/>
                  </a:ext>
                </a:extLst>
              </a:tr>
              <a:tr h="317873">
                <a:tc>
                  <a:txBody>
                    <a:bodyPr/>
                    <a:lstStyle/>
                    <a:p>
                      <a:pPr marL="0" marR="0">
                        <a:lnSpc>
                          <a:spcPct val="107000"/>
                        </a:lnSpc>
                        <a:spcBef>
                          <a:spcPts val="0"/>
                        </a:spcBef>
                        <a:spcAft>
                          <a:spcPts val="0"/>
                        </a:spcAft>
                      </a:pPr>
                      <a:r>
                        <a:rPr lang="en-US" sz="900">
                          <a:effectLst/>
                        </a:rPr>
                        <a:t>8:00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 Flex/Catchup</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MGA</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MFM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Med Histo</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FMHC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OPP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1857991839"/>
                  </a:ext>
                </a:extLst>
              </a:tr>
              <a:tr h="317873">
                <a:tc>
                  <a:txBody>
                    <a:bodyPr/>
                    <a:lstStyle/>
                    <a:p>
                      <a:pPr marL="0" marR="0">
                        <a:lnSpc>
                          <a:spcPct val="107000"/>
                        </a:lnSpc>
                        <a:spcBef>
                          <a:spcPts val="0"/>
                        </a:spcBef>
                        <a:spcAft>
                          <a:spcPts val="0"/>
                        </a:spcAft>
                      </a:pPr>
                      <a:r>
                        <a:rPr lang="en-US" sz="900">
                          <a:effectLst/>
                        </a:rPr>
                        <a:t>9:00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 Flex/Catchup</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MGA</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MFM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Med Histo</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FMHC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OPP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3245351281"/>
                  </a:ext>
                </a:extLst>
              </a:tr>
              <a:tr h="318165">
                <a:tc>
                  <a:txBody>
                    <a:bodyPr/>
                    <a:lstStyle/>
                    <a:p>
                      <a:pPr marL="0" marR="0">
                        <a:lnSpc>
                          <a:spcPct val="107000"/>
                        </a:lnSpc>
                        <a:spcBef>
                          <a:spcPts val="0"/>
                        </a:spcBef>
                        <a:spcAft>
                          <a:spcPts val="0"/>
                        </a:spcAft>
                      </a:pPr>
                      <a:r>
                        <a:rPr lang="en-US" sz="900">
                          <a:effectLst/>
                        </a:rPr>
                        <a:t>10:00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 Flex/Catchup</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OPP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EPC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EPC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MGA</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FMHC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Meet with Study Group</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4132106186"/>
                  </a:ext>
                </a:extLst>
              </a:tr>
              <a:tr h="318165">
                <a:tc>
                  <a:txBody>
                    <a:bodyPr/>
                    <a:lstStyle/>
                    <a:p>
                      <a:pPr marL="0" marR="0">
                        <a:lnSpc>
                          <a:spcPct val="107000"/>
                        </a:lnSpc>
                        <a:spcBef>
                          <a:spcPts val="0"/>
                        </a:spcBef>
                        <a:spcAft>
                          <a:spcPts val="0"/>
                        </a:spcAft>
                      </a:pPr>
                      <a:r>
                        <a:rPr lang="en-US" sz="900">
                          <a:effectLst/>
                        </a:rPr>
                        <a:t>11:00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 Flex/Catchup</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OPP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EPC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EPC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MGA</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Med Histo</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Meet with Study Group</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2551485823"/>
                  </a:ext>
                </a:extLst>
              </a:tr>
              <a:tr h="203736">
                <a:tc>
                  <a:txBody>
                    <a:bodyPr/>
                    <a:lstStyle/>
                    <a:p>
                      <a:pPr marL="0" marR="0">
                        <a:lnSpc>
                          <a:spcPct val="107000"/>
                        </a:lnSpc>
                        <a:spcBef>
                          <a:spcPts val="0"/>
                        </a:spcBef>
                        <a:spcAft>
                          <a:spcPts val="0"/>
                        </a:spcAft>
                      </a:pPr>
                      <a:r>
                        <a:rPr lang="en-US" sz="900">
                          <a:effectLst/>
                        </a:rPr>
                        <a:t>12:00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Lunch</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Lunch</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Lunch</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Lunch</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Lunch</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Lunch</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Lunch</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2585445641"/>
                  </a:ext>
                </a:extLst>
              </a:tr>
              <a:tr h="318165">
                <a:tc>
                  <a:txBody>
                    <a:bodyPr/>
                    <a:lstStyle/>
                    <a:p>
                      <a:pPr marL="0" marR="0">
                        <a:lnSpc>
                          <a:spcPct val="107000"/>
                        </a:lnSpc>
                        <a:spcBef>
                          <a:spcPts val="0"/>
                        </a:spcBef>
                        <a:spcAft>
                          <a:spcPts val="0"/>
                        </a:spcAft>
                      </a:pPr>
                      <a:r>
                        <a:rPr lang="en-US" sz="900">
                          <a:effectLst/>
                        </a:rPr>
                        <a:t>1:00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FMHC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MGA</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OPP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MFM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Practice Questions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945648630"/>
                  </a:ext>
                </a:extLst>
              </a:tr>
              <a:tr h="318165">
                <a:tc>
                  <a:txBody>
                    <a:bodyPr/>
                    <a:lstStyle/>
                    <a:p>
                      <a:pPr marL="0" marR="0">
                        <a:lnSpc>
                          <a:spcPct val="107000"/>
                        </a:lnSpc>
                        <a:spcBef>
                          <a:spcPts val="0"/>
                        </a:spcBef>
                        <a:spcAft>
                          <a:spcPts val="0"/>
                        </a:spcAft>
                      </a:pPr>
                      <a:r>
                        <a:rPr lang="en-US" sz="900">
                          <a:effectLst/>
                        </a:rPr>
                        <a:t>2:00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FMHC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MGA</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OPP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MFM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Practice Questions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416497500"/>
                  </a:ext>
                </a:extLst>
              </a:tr>
              <a:tr h="318165">
                <a:tc>
                  <a:txBody>
                    <a:bodyPr/>
                    <a:lstStyle/>
                    <a:p>
                      <a:pPr marL="0" marR="0">
                        <a:lnSpc>
                          <a:spcPct val="107000"/>
                        </a:lnSpc>
                        <a:spcBef>
                          <a:spcPts val="0"/>
                        </a:spcBef>
                        <a:spcAft>
                          <a:spcPts val="0"/>
                        </a:spcAft>
                      </a:pPr>
                      <a:r>
                        <a:rPr lang="en-US" sz="900">
                          <a:effectLst/>
                        </a:rPr>
                        <a:t>3:00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Make Time Mgmt Schedule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Quick Review</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FMHC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FMHC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EPC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Practice Questions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68867352"/>
                  </a:ext>
                </a:extLst>
              </a:tr>
              <a:tr h="318165">
                <a:tc>
                  <a:txBody>
                    <a:bodyPr/>
                    <a:lstStyle/>
                    <a:p>
                      <a:pPr marL="0" marR="0">
                        <a:lnSpc>
                          <a:spcPct val="107000"/>
                        </a:lnSpc>
                        <a:spcBef>
                          <a:spcPts val="0"/>
                        </a:spcBef>
                        <a:spcAft>
                          <a:spcPts val="0"/>
                        </a:spcAft>
                      </a:pPr>
                      <a:r>
                        <a:rPr lang="en-US" sz="900">
                          <a:effectLst/>
                        </a:rPr>
                        <a:t>4:00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Grocery, Laundry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Exercise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Exercise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Exercise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Exercise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Exercise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Practice Questions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2364140043"/>
                  </a:ext>
                </a:extLst>
              </a:tr>
              <a:tr h="318165">
                <a:tc>
                  <a:txBody>
                    <a:bodyPr/>
                    <a:lstStyle/>
                    <a:p>
                      <a:pPr marL="0" marR="0">
                        <a:lnSpc>
                          <a:spcPct val="107000"/>
                        </a:lnSpc>
                        <a:spcBef>
                          <a:spcPts val="0"/>
                        </a:spcBef>
                        <a:spcAft>
                          <a:spcPts val="0"/>
                        </a:spcAft>
                      </a:pPr>
                      <a:r>
                        <a:rPr lang="en-US" sz="900">
                          <a:effectLst/>
                        </a:rPr>
                        <a:t>5:00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Grocery, Laundry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Quick Review</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Quick Review</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Quick Review</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Quick Review</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Practice Questions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3515469350"/>
                  </a:ext>
                </a:extLst>
              </a:tr>
              <a:tr h="227487">
                <a:tc>
                  <a:txBody>
                    <a:bodyPr/>
                    <a:lstStyle/>
                    <a:p>
                      <a:pPr marL="0" marR="0">
                        <a:lnSpc>
                          <a:spcPct val="107000"/>
                        </a:lnSpc>
                        <a:spcBef>
                          <a:spcPts val="0"/>
                        </a:spcBef>
                        <a:spcAft>
                          <a:spcPts val="0"/>
                        </a:spcAft>
                      </a:pPr>
                      <a:r>
                        <a:rPr lang="en-US" sz="900">
                          <a:effectLst/>
                        </a:rPr>
                        <a:t>6:00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Dinner</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Dinner</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Dinner</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Dinner</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Dinner</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Dinner</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Dinner</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1692021609"/>
                  </a:ext>
                </a:extLst>
              </a:tr>
              <a:tr h="318165">
                <a:tc>
                  <a:txBody>
                    <a:bodyPr/>
                    <a:lstStyle/>
                    <a:p>
                      <a:pPr marL="0" marR="0">
                        <a:lnSpc>
                          <a:spcPct val="107000"/>
                        </a:lnSpc>
                        <a:spcBef>
                          <a:spcPts val="0"/>
                        </a:spcBef>
                        <a:spcAft>
                          <a:spcPts val="0"/>
                        </a:spcAft>
                      </a:pPr>
                      <a:r>
                        <a:rPr lang="en-US" sz="900">
                          <a:effectLst/>
                        </a:rPr>
                        <a:t>7:00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182620404"/>
                  </a:ext>
                </a:extLst>
              </a:tr>
              <a:tr h="318165">
                <a:tc>
                  <a:txBody>
                    <a:bodyPr/>
                    <a:lstStyle/>
                    <a:p>
                      <a:pPr marL="0" marR="0">
                        <a:lnSpc>
                          <a:spcPct val="107000"/>
                        </a:lnSpc>
                        <a:spcBef>
                          <a:spcPts val="0"/>
                        </a:spcBef>
                        <a:spcAft>
                          <a:spcPts val="0"/>
                        </a:spcAft>
                      </a:pPr>
                      <a:r>
                        <a:rPr lang="en-US" sz="900">
                          <a:effectLst/>
                        </a:rPr>
                        <a:t>8:00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67493883"/>
                  </a:ext>
                </a:extLst>
              </a:tr>
              <a:tr h="318165">
                <a:tc>
                  <a:txBody>
                    <a:bodyPr/>
                    <a:lstStyle/>
                    <a:p>
                      <a:pPr marL="0" marR="0">
                        <a:lnSpc>
                          <a:spcPct val="107000"/>
                        </a:lnSpc>
                        <a:spcBef>
                          <a:spcPts val="0"/>
                        </a:spcBef>
                        <a:spcAft>
                          <a:spcPts val="0"/>
                        </a:spcAft>
                      </a:pPr>
                      <a:r>
                        <a:rPr lang="en-US" sz="900">
                          <a:effectLst/>
                        </a:rPr>
                        <a:t>9:00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Practice Questions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Practice Questions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Practice Questions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Practice Questions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4187793905"/>
                  </a:ext>
                </a:extLst>
              </a:tr>
              <a:tr h="318165">
                <a:tc>
                  <a:txBody>
                    <a:bodyPr/>
                    <a:lstStyle/>
                    <a:p>
                      <a:pPr marL="0" marR="0">
                        <a:lnSpc>
                          <a:spcPct val="107000"/>
                        </a:lnSpc>
                        <a:spcBef>
                          <a:spcPts val="0"/>
                        </a:spcBef>
                        <a:spcAft>
                          <a:spcPts val="0"/>
                        </a:spcAft>
                      </a:pPr>
                      <a:r>
                        <a:rPr lang="en-US" sz="900">
                          <a:effectLst/>
                        </a:rPr>
                        <a:t>10:00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900">
                          <a:effectLst/>
                          <a:highlight>
                            <a:srgbClr val="FFFF00"/>
                          </a:highlight>
                        </a:rPr>
                        <a:t>Preview</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900">
                          <a:effectLst/>
                          <a:highlight>
                            <a:srgbClr val="FFFF00"/>
                          </a:highlight>
                        </a:rPr>
                        <a:t>Preview</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900">
                          <a:effectLst/>
                          <a:highlight>
                            <a:srgbClr val="FFFF00"/>
                          </a:highlight>
                        </a:rPr>
                        <a:t>Preview</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900">
                          <a:effectLst/>
                          <a:highlight>
                            <a:srgbClr val="FFFF00"/>
                          </a:highlight>
                        </a:rPr>
                        <a:t>Preview</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900">
                          <a:effectLst/>
                          <a:highlight>
                            <a:srgbClr val="FFFF00"/>
                          </a:highlight>
                        </a:rPr>
                        <a:t>Preview</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Practice Questions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2433773600"/>
                  </a:ext>
                </a:extLst>
              </a:tr>
              <a:tr h="327244">
                <a:tc>
                  <a:txBody>
                    <a:bodyPr/>
                    <a:lstStyle/>
                    <a:p>
                      <a:pPr marL="0" marR="0">
                        <a:lnSpc>
                          <a:spcPct val="107000"/>
                        </a:lnSpc>
                        <a:spcBef>
                          <a:spcPts val="0"/>
                        </a:spcBef>
                        <a:spcAft>
                          <a:spcPts val="0"/>
                        </a:spcAft>
                      </a:pPr>
                      <a:r>
                        <a:rPr lang="en-US" sz="900">
                          <a:effectLst/>
                        </a:rPr>
                        <a:t>11:00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Get ready for bed</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Get ready for bed</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Get ready for bed</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Get ready for bed</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Get ready for bed</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Get ready for bed</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dirty="0">
                          <a:effectLst/>
                          <a:highlight>
                            <a:srgbClr val="00FFFF"/>
                          </a:highlight>
                        </a:rPr>
                        <a:t>Get ready for bed</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1246818167"/>
                  </a:ext>
                </a:extLst>
              </a:tr>
            </a:tbl>
          </a:graphicData>
        </a:graphic>
      </p:graphicFrame>
    </p:spTree>
    <p:extLst>
      <p:ext uri="{BB962C8B-B14F-4D97-AF65-F5344CB8AC3E}">
        <p14:creationId xmlns:p14="http://schemas.microsoft.com/office/powerpoint/2010/main" val="3420544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4D876-0F62-453C-BFC2-0368A854C4AE}"/>
              </a:ext>
            </a:extLst>
          </p:cNvPr>
          <p:cNvSpPr>
            <a:spLocks noGrp="1"/>
          </p:cNvSpPr>
          <p:nvPr>
            <p:ph type="title"/>
          </p:nvPr>
        </p:nvSpPr>
        <p:spPr>
          <a:xfrm>
            <a:off x="646111" y="0"/>
            <a:ext cx="9404723" cy="763793"/>
          </a:xfrm>
        </p:spPr>
        <p:txBody>
          <a:bodyPr/>
          <a:lstStyle/>
          <a:p>
            <a:r>
              <a:rPr lang="en-US" dirty="0"/>
              <a:t>Study time should consist of:</a:t>
            </a:r>
          </a:p>
        </p:txBody>
      </p:sp>
      <p:sp>
        <p:nvSpPr>
          <p:cNvPr id="3" name="Content Placeholder 2">
            <a:extLst>
              <a:ext uri="{FF2B5EF4-FFF2-40B4-BE49-F238E27FC236}">
                <a16:creationId xmlns:a16="http://schemas.microsoft.com/office/drawing/2014/main" id="{F9D35A9B-F36B-47EB-B470-801378C15980}"/>
              </a:ext>
            </a:extLst>
          </p:cNvPr>
          <p:cNvSpPr>
            <a:spLocks noGrp="1"/>
          </p:cNvSpPr>
          <p:nvPr>
            <p:ph idx="1"/>
          </p:nvPr>
        </p:nvSpPr>
        <p:spPr>
          <a:xfrm>
            <a:off x="1103312" y="763793"/>
            <a:ext cx="8946541" cy="5484607"/>
          </a:xfrm>
        </p:spPr>
        <p:txBody>
          <a:bodyPr>
            <a:noAutofit/>
          </a:bodyPr>
          <a:lstStyle/>
          <a:p>
            <a:r>
              <a:rPr lang="en-US" sz="2400" b="1" u="sng" dirty="0"/>
              <a:t>Previews</a:t>
            </a:r>
            <a:r>
              <a:rPr lang="en-US" sz="2400" b="1" dirty="0"/>
              <a:t> (15 minutes per lecture, on average each weekday this is probably about one hour)</a:t>
            </a:r>
          </a:p>
          <a:p>
            <a:r>
              <a:rPr lang="en-US" sz="2400" b="1" u="sng" dirty="0"/>
              <a:t>Quick reviews</a:t>
            </a:r>
            <a:r>
              <a:rPr lang="en-US" sz="2400" b="1" dirty="0"/>
              <a:t> (Similar to previews, about 15 minutes per lecture, on average each weekday this is probably about one hour)</a:t>
            </a:r>
          </a:p>
          <a:p>
            <a:r>
              <a:rPr lang="en-US" sz="2400" b="1" u="sng" dirty="0"/>
              <a:t>48 hour and other reviews</a:t>
            </a:r>
            <a:r>
              <a:rPr lang="en-US" sz="2400" b="1" dirty="0"/>
              <a:t> (this can be very challenging, but try to fit this in as much as possible)</a:t>
            </a:r>
          </a:p>
          <a:p>
            <a:r>
              <a:rPr lang="en-US" sz="2400" b="1" u="sng" dirty="0"/>
              <a:t>Basic study time </a:t>
            </a:r>
            <a:r>
              <a:rPr lang="en-US" sz="2400" b="1" dirty="0"/>
              <a:t>(Hit your most challenging courses at least once per day if possible, consolidating and integrating information from PowerPoints, text, external resource, etc.) For your less challenging courses, try for every other day. </a:t>
            </a:r>
          </a:p>
          <a:p>
            <a:r>
              <a:rPr lang="en-US" sz="2400" b="1" u="sng" dirty="0"/>
              <a:t>Practice Questions (MCQs) </a:t>
            </a:r>
            <a:r>
              <a:rPr lang="en-US" sz="2400" b="1" dirty="0"/>
              <a:t>goal should be at least 2-3 times per week for maybe 1 hour with a larger chunk of time set aside on the weekend</a:t>
            </a:r>
          </a:p>
        </p:txBody>
      </p:sp>
    </p:spTree>
    <p:extLst>
      <p:ext uri="{BB962C8B-B14F-4D97-AF65-F5344CB8AC3E}">
        <p14:creationId xmlns:p14="http://schemas.microsoft.com/office/powerpoint/2010/main" val="804369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19D37-12D1-4439-A56F-2C2103867814}"/>
              </a:ext>
            </a:extLst>
          </p:cNvPr>
          <p:cNvSpPr>
            <a:spLocks noGrp="1"/>
          </p:cNvSpPr>
          <p:nvPr>
            <p:ph type="title"/>
          </p:nvPr>
        </p:nvSpPr>
        <p:spPr/>
        <p:txBody>
          <a:bodyPr/>
          <a:lstStyle/>
          <a:p>
            <a:r>
              <a:rPr lang="en-US" u="sng" dirty="0"/>
              <a:t>Study time may also consist of: </a:t>
            </a:r>
          </a:p>
        </p:txBody>
      </p:sp>
      <p:sp>
        <p:nvSpPr>
          <p:cNvPr id="3" name="Content Placeholder 2">
            <a:extLst>
              <a:ext uri="{FF2B5EF4-FFF2-40B4-BE49-F238E27FC236}">
                <a16:creationId xmlns:a16="http://schemas.microsoft.com/office/drawing/2014/main" id="{8DCA8A28-E977-472D-920A-AEA6705E58CA}"/>
              </a:ext>
            </a:extLst>
          </p:cNvPr>
          <p:cNvSpPr>
            <a:spLocks noGrp="1"/>
          </p:cNvSpPr>
          <p:nvPr>
            <p:ph idx="1"/>
          </p:nvPr>
        </p:nvSpPr>
        <p:spPr>
          <a:xfrm>
            <a:off x="1103312" y="1312434"/>
            <a:ext cx="8946541" cy="4935966"/>
          </a:xfrm>
        </p:spPr>
        <p:txBody>
          <a:bodyPr>
            <a:normAutofit/>
          </a:bodyPr>
          <a:lstStyle/>
          <a:p>
            <a:endParaRPr lang="en-US" sz="2800" b="1" dirty="0"/>
          </a:p>
          <a:p>
            <a:r>
              <a:rPr lang="en-US" sz="2800" b="1" dirty="0"/>
              <a:t>Meeting with a study partner or study group</a:t>
            </a:r>
          </a:p>
          <a:p>
            <a:r>
              <a:rPr lang="en-US" sz="2800" b="1" dirty="0"/>
              <a:t>Attending Tutor sessions</a:t>
            </a:r>
          </a:p>
          <a:p>
            <a:r>
              <a:rPr lang="en-US" sz="2800" b="1" dirty="0"/>
              <a:t>Spending extra time on hard/challenging topics</a:t>
            </a:r>
          </a:p>
          <a:p>
            <a:r>
              <a:rPr lang="en-US" sz="2800" b="1" dirty="0"/>
              <a:t>Catch-up or Flex time/Open Study time</a:t>
            </a:r>
          </a:p>
        </p:txBody>
      </p:sp>
    </p:spTree>
    <p:extLst>
      <p:ext uri="{BB962C8B-B14F-4D97-AF65-F5344CB8AC3E}">
        <p14:creationId xmlns:p14="http://schemas.microsoft.com/office/powerpoint/2010/main" val="3437369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F525D-0F93-41AC-9819-86DD392EDA5E}"/>
              </a:ext>
            </a:extLst>
          </p:cNvPr>
          <p:cNvSpPr>
            <a:spLocks noGrp="1"/>
          </p:cNvSpPr>
          <p:nvPr>
            <p:ph type="title"/>
          </p:nvPr>
        </p:nvSpPr>
        <p:spPr>
          <a:xfrm>
            <a:off x="645130" y="1"/>
            <a:ext cx="9404723" cy="731520"/>
          </a:xfrm>
        </p:spPr>
        <p:txBody>
          <a:bodyPr/>
          <a:lstStyle/>
          <a:p>
            <a:r>
              <a:rPr lang="en-US" b="1" u="sng" dirty="0"/>
              <a:t>Steps to time management</a:t>
            </a:r>
            <a:endParaRPr lang="en-US" dirty="0"/>
          </a:p>
        </p:txBody>
      </p:sp>
      <p:sp>
        <p:nvSpPr>
          <p:cNvPr id="3" name="Content Placeholder 2">
            <a:extLst>
              <a:ext uri="{FF2B5EF4-FFF2-40B4-BE49-F238E27FC236}">
                <a16:creationId xmlns:a16="http://schemas.microsoft.com/office/drawing/2014/main" id="{C491DEC1-160E-47C7-B3D4-34455300E2A0}"/>
              </a:ext>
            </a:extLst>
          </p:cNvPr>
          <p:cNvSpPr>
            <a:spLocks noGrp="1"/>
          </p:cNvSpPr>
          <p:nvPr>
            <p:ph idx="1"/>
          </p:nvPr>
        </p:nvSpPr>
        <p:spPr>
          <a:xfrm>
            <a:off x="785308" y="731522"/>
            <a:ext cx="10176734" cy="5516878"/>
          </a:xfrm>
        </p:spPr>
        <p:txBody>
          <a:bodyPr/>
          <a:lstStyle/>
          <a:p>
            <a:r>
              <a:rPr lang="en-US" sz="2800" b="1" dirty="0"/>
              <a:t>Step 5: Review  your schedule and make sure to include anything that takes up time (Sand and possibly water)</a:t>
            </a:r>
          </a:p>
          <a:p>
            <a:endParaRPr lang="en-US" dirty="0"/>
          </a:p>
        </p:txBody>
      </p:sp>
      <p:graphicFrame>
        <p:nvGraphicFramePr>
          <p:cNvPr id="4" name="Table 3">
            <a:extLst>
              <a:ext uri="{FF2B5EF4-FFF2-40B4-BE49-F238E27FC236}">
                <a16:creationId xmlns:a16="http://schemas.microsoft.com/office/drawing/2014/main" id="{EE4EDEA2-9727-4080-B7A8-49A536AF61FE}"/>
              </a:ext>
            </a:extLst>
          </p:cNvPr>
          <p:cNvGraphicFramePr>
            <a:graphicFrameLocks noGrp="1"/>
          </p:cNvGraphicFramePr>
          <p:nvPr>
            <p:extLst>
              <p:ext uri="{D42A27DB-BD31-4B8C-83A1-F6EECF244321}">
                <p14:modId xmlns:p14="http://schemas.microsoft.com/office/powerpoint/2010/main" val="3476885877"/>
              </p:ext>
            </p:extLst>
          </p:nvPr>
        </p:nvGraphicFramePr>
        <p:xfrm>
          <a:off x="1775011" y="1656678"/>
          <a:ext cx="8735207" cy="5002301"/>
        </p:xfrm>
        <a:graphic>
          <a:graphicData uri="http://schemas.openxmlformats.org/drawingml/2006/table">
            <a:tbl>
              <a:tblPr firstRow="1" firstCol="1" bandRow="1">
                <a:tableStyleId>{5C22544A-7EE6-4342-B048-85BDC9FD1C3A}</a:tableStyleId>
              </a:tblPr>
              <a:tblGrid>
                <a:gridCol w="594007">
                  <a:extLst>
                    <a:ext uri="{9D8B030D-6E8A-4147-A177-3AD203B41FA5}">
                      <a16:colId xmlns:a16="http://schemas.microsoft.com/office/drawing/2014/main" val="252540216"/>
                    </a:ext>
                  </a:extLst>
                </a:gridCol>
                <a:gridCol w="1574570">
                  <a:extLst>
                    <a:ext uri="{9D8B030D-6E8A-4147-A177-3AD203B41FA5}">
                      <a16:colId xmlns:a16="http://schemas.microsoft.com/office/drawing/2014/main" val="1574281109"/>
                    </a:ext>
                  </a:extLst>
                </a:gridCol>
                <a:gridCol w="1084890">
                  <a:extLst>
                    <a:ext uri="{9D8B030D-6E8A-4147-A177-3AD203B41FA5}">
                      <a16:colId xmlns:a16="http://schemas.microsoft.com/office/drawing/2014/main" val="132256214"/>
                    </a:ext>
                  </a:extLst>
                </a:gridCol>
                <a:gridCol w="1084890">
                  <a:extLst>
                    <a:ext uri="{9D8B030D-6E8A-4147-A177-3AD203B41FA5}">
                      <a16:colId xmlns:a16="http://schemas.microsoft.com/office/drawing/2014/main" val="1103055902"/>
                    </a:ext>
                  </a:extLst>
                </a:gridCol>
                <a:gridCol w="1084890">
                  <a:extLst>
                    <a:ext uri="{9D8B030D-6E8A-4147-A177-3AD203B41FA5}">
                      <a16:colId xmlns:a16="http://schemas.microsoft.com/office/drawing/2014/main" val="1391006612"/>
                    </a:ext>
                  </a:extLst>
                </a:gridCol>
                <a:gridCol w="1084890">
                  <a:extLst>
                    <a:ext uri="{9D8B030D-6E8A-4147-A177-3AD203B41FA5}">
                      <a16:colId xmlns:a16="http://schemas.microsoft.com/office/drawing/2014/main" val="3638070394"/>
                    </a:ext>
                  </a:extLst>
                </a:gridCol>
                <a:gridCol w="1084890">
                  <a:extLst>
                    <a:ext uri="{9D8B030D-6E8A-4147-A177-3AD203B41FA5}">
                      <a16:colId xmlns:a16="http://schemas.microsoft.com/office/drawing/2014/main" val="686111677"/>
                    </a:ext>
                  </a:extLst>
                </a:gridCol>
                <a:gridCol w="1142180">
                  <a:extLst>
                    <a:ext uri="{9D8B030D-6E8A-4147-A177-3AD203B41FA5}">
                      <a16:colId xmlns:a16="http://schemas.microsoft.com/office/drawing/2014/main" val="2920915864"/>
                    </a:ext>
                  </a:extLst>
                </a:gridCol>
              </a:tblGrid>
              <a:tr h="163273">
                <a:tc>
                  <a:txBody>
                    <a:bodyPr/>
                    <a:lstStyle/>
                    <a:p>
                      <a:pPr marL="0" marR="0">
                        <a:lnSpc>
                          <a:spcPct val="107000"/>
                        </a:lnSpc>
                        <a:spcBef>
                          <a:spcPts val="0"/>
                        </a:spcBef>
                        <a:spcAft>
                          <a:spcPts val="0"/>
                        </a:spcAft>
                      </a:pPr>
                      <a:r>
                        <a:rPr lang="en-US" sz="900">
                          <a:effectLst/>
                        </a:rPr>
                        <a:t>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900">
                          <a:effectLst/>
                        </a:rPr>
                        <a:t>Sunday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900">
                          <a:effectLst/>
                        </a:rPr>
                        <a:t>Monday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900">
                          <a:effectLst/>
                        </a:rPr>
                        <a:t>Tuesday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900">
                          <a:effectLst/>
                        </a:rPr>
                        <a:t>Wednesday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900">
                          <a:effectLst/>
                        </a:rPr>
                        <a:t>Thursday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900">
                          <a:effectLst/>
                        </a:rPr>
                        <a:t>Friday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900">
                          <a:effectLst/>
                        </a:rPr>
                        <a:t>Saturday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1876624161"/>
                  </a:ext>
                </a:extLst>
              </a:tr>
              <a:tr h="432983">
                <a:tc>
                  <a:txBody>
                    <a:bodyPr/>
                    <a:lstStyle/>
                    <a:p>
                      <a:pPr marL="0" marR="0">
                        <a:lnSpc>
                          <a:spcPct val="107000"/>
                        </a:lnSpc>
                        <a:spcBef>
                          <a:spcPts val="0"/>
                        </a:spcBef>
                        <a:spcAft>
                          <a:spcPts val="0"/>
                        </a:spcAft>
                      </a:pPr>
                      <a:r>
                        <a:rPr lang="en-US" sz="900">
                          <a:effectLst/>
                        </a:rPr>
                        <a:t>7:00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Grooming, Breakfast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Breakfast, drive to school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Breakfast, drive to school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Breakfast, drive to school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Breakfast, drive to school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Breakfast, drive to school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Grooming, Breakfast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977749656"/>
                  </a:ext>
                </a:extLst>
              </a:tr>
              <a:tr h="286178">
                <a:tc>
                  <a:txBody>
                    <a:bodyPr/>
                    <a:lstStyle/>
                    <a:p>
                      <a:pPr marL="0" marR="0">
                        <a:lnSpc>
                          <a:spcPct val="107000"/>
                        </a:lnSpc>
                        <a:spcBef>
                          <a:spcPts val="0"/>
                        </a:spcBef>
                        <a:spcAft>
                          <a:spcPts val="0"/>
                        </a:spcAft>
                      </a:pPr>
                      <a:r>
                        <a:rPr lang="en-US" sz="900">
                          <a:effectLst/>
                        </a:rPr>
                        <a:t>8:00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 Flex/Catchup</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MGA</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MFM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Med Histo</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FMHC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OPP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1592928668"/>
                  </a:ext>
                </a:extLst>
              </a:tr>
              <a:tr h="286178">
                <a:tc>
                  <a:txBody>
                    <a:bodyPr/>
                    <a:lstStyle/>
                    <a:p>
                      <a:pPr marL="0" marR="0">
                        <a:lnSpc>
                          <a:spcPct val="107000"/>
                        </a:lnSpc>
                        <a:spcBef>
                          <a:spcPts val="0"/>
                        </a:spcBef>
                        <a:spcAft>
                          <a:spcPts val="0"/>
                        </a:spcAft>
                      </a:pPr>
                      <a:r>
                        <a:rPr lang="en-US" sz="900">
                          <a:effectLst/>
                        </a:rPr>
                        <a:t>9:00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 Flex/Catchup</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MGA</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MFM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Med Histo</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FMHC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OPP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2849448733"/>
                  </a:ext>
                </a:extLst>
              </a:tr>
              <a:tr h="286441">
                <a:tc>
                  <a:txBody>
                    <a:bodyPr/>
                    <a:lstStyle/>
                    <a:p>
                      <a:pPr marL="0" marR="0">
                        <a:lnSpc>
                          <a:spcPct val="107000"/>
                        </a:lnSpc>
                        <a:spcBef>
                          <a:spcPts val="0"/>
                        </a:spcBef>
                        <a:spcAft>
                          <a:spcPts val="0"/>
                        </a:spcAft>
                      </a:pPr>
                      <a:r>
                        <a:rPr lang="en-US" sz="900">
                          <a:effectLst/>
                        </a:rPr>
                        <a:t>10:00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 Flex/Catchup</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OPP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EPC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EPC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MGA</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FMHC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Meet with Study Group</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4042571929"/>
                  </a:ext>
                </a:extLst>
              </a:tr>
              <a:tr h="286441">
                <a:tc>
                  <a:txBody>
                    <a:bodyPr/>
                    <a:lstStyle/>
                    <a:p>
                      <a:pPr marL="0" marR="0">
                        <a:lnSpc>
                          <a:spcPct val="107000"/>
                        </a:lnSpc>
                        <a:spcBef>
                          <a:spcPts val="0"/>
                        </a:spcBef>
                        <a:spcAft>
                          <a:spcPts val="0"/>
                        </a:spcAft>
                      </a:pPr>
                      <a:r>
                        <a:rPr lang="en-US" sz="900">
                          <a:effectLst/>
                        </a:rPr>
                        <a:t>11:00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 Flex/Catchup</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OPP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EPC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EPC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MGA</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Med Histo</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Meet with Study Group</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885885055"/>
                  </a:ext>
                </a:extLst>
              </a:tr>
              <a:tr h="183420">
                <a:tc>
                  <a:txBody>
                    <a:bodyPr/>
                    <a:lstStyle/>
                    <a:p>
                      <a:pPr marL="0" marR="0">
                        <a:lnSpc>
                          <a:spcPct val="107000"/>
                        </a:lnSpc>
                        <a:spcBef>
                          <a:spcPts val="0"/>
                        </a:spcBef>
                        <a:spcAft>
                          <a:spcPts val="0"/>
                        </a:spcAft>
                      </a:pPr>
                      <a:r>
                        <a:rPr lang="en-US" sz="900">
                          <a:effectLst/>
                        </a:rPr>
                        <a:t>12:00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Lunch</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Lunch</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Lunch</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Lunch</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Lunch</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Lunch</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Lunch</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3120970226"/>
                  </a:ext>
                </a:extLst>
              </a:tr>
              <a:tr h="286441">
                <a:tc>
                  <a:txBody>
                    <a:bodyPr/>
                    <a:lstStyle/>
                    <a:p>
                      <a:pPr marL="0" marR="0">
                        <a:lnSpc>
                          <a:spcPct val="107000"/>
                        </a:lnSpc>
                        <a:spcBef>
                          <a:spcPts val="0"/>
                        </a:spcBef>
                        <a:spcAft>
                          <a:spcPts val="0"/>
                        </a:spcAft>
                      </a:pPr>
                      <a:r>
                        <a:rPr lang="en-US" sz="900">
                          <a:effectLst/>
                        </a:rPr>
                        <a:t>1:00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FMHC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MGA</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OPP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MFM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Practice Questions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76085723"/>
                  </a:ext>
                </a:extLst>
              </a:tr>
              <a:tr h="286441">
                <a:tc>
                  <a:txBody>
                    <a:bodyPr/>
                    <a:lstStyle/>
                    <a:p>
                      <a:pPr marL="0" marR="0">
                        <a:lnSpc>
                          <a:spcPct val="107000"/>
                        </a:lnSpc>
                        <a:spcBef>
                          <a:spcPts val="0"/>
                        </a:spcBef>
                        <a:spcAft>
                          <a:spcPts val="0"/>
                        </a:spcAft>
                      </a:pPr>
                      <a:r>
                        <a:rPr lang="en-US" sz="900">
                          <a:effectLst/>
                        </a:rPr>
                        <a:t>2:00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FMHC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MGA</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OPP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MFM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Practice Questions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1953841195"/>
                  </a:ext>
                </a:extLst>
              </a:tr>
              <a:tr h="286441">
                <a:tc>
                  <a:txBody>
                    <a:bodyPr/>
                    <a:lstStyle/>
                    <a:p>
                      <a:pPr marL="0" marR="0">
                        <a:lnSpc>
                          <a:spcPct val="107000"/>
                        </a:lnSpc>
                        <a:spcBef>
                          <a:spcPts val="0"/>
                        </a:spcBef>
                        <a:spcAft>
                          <a:spcPts val="0"/>
                        </a:spcAft>
                      </a:pPr>
                      <a:r>
                        <a:rPr lang="en-US" sz="900">
                          <a:effectLst/>
                        </a:rPr>
                        <a:t>3:00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Make Time Mgmt Schedule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Quick Review</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FMHC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FMHC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00"/>
                          </a:highlight>
                        </a:rPr>
                        <a:t>EPC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Practice Questions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1908278988"/>
                  </a:ext>
                </a:extLst>
              </a:tr>
              <a:tr h="286441">
                <a:tc>
                  <a:txBody>
                    <a:bodyPr/>
                    <a:lstStyle/>
                    <a:p>
                      <a:pPr marL="0" marR="0">
                        <a:lnSpc>
                          <a:spcPct val="107000"/>
                        </a:lnSpc>
                        <a:spcBef>
                          <a:spcPts val="0"/>
                        </a:spcBef>
                        <a:spcAft>
                          <a:spcPts val="0"/>
                        </a:spcAft>
                      </a:pPr>
                      <a:r>
                        <a:rPr lang="en-US" sz="900">
                          <a:effectLst/>
                        </a:rPr>
                        <a:t>4:00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Grocery, Laundry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Exercise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Exercise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Exercise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Exercise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Exercise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Practice Questions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2826227303"/>
                  </a:ext>
                </a:extLst>
              </a:tr>
              <a:tr h="286441">
                <a:tc>
                  <a:txBody>
                    <a:bodyPr/>
                    <a:lstStyle/>
                    <a:p>
                      <a:pPr marL="0" marR="0">
                        <a:lnSpc>
                          <a:spcPct val="107000"/>
                        </a:lnSpc>
                        <a:spcBef>
                          <a:spcPts val="0"/>
                        </a:spcBef>
                        <a:spcAft>
                          <a:spcPts val="0"/>
                        </a:spcAft>
                      </a:pPr>
                      <a:r>
                        <a:rPr lang="en-US" sz="900">
                          <a:effectLst/>
                        </a:rPr>
                        <a:t>5:00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Grocery, Laundry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Quick Review</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Quick Review</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Quick Review</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Quick Review</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Practice Questions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193413366"/>
                  </a:ext>
                </a:extLst>
              </a:tr>
              <a:tr h="204804">
                <a:tc>
                  <a:txBody>
                    <a:bodyPr/>
                    <a:lstStyle/>
                    <a:p>
                      <a:pPr marL="0" marR="0">
                        <a:lnSpc>
                          <a:spcPct val="107000"/>
                        </a:lnSpc>
                        <a:spcBef>
                          <a:spcPts val="0"/>
                        </a:spcBef>
                        <a:spcAft>
                          <a:spcPts val="0"/>
                        </a:spcAft>
                      </a:pPr>
                      <a:r>
                        <a:rPr lang="en-US" sz="900">
                          <a:effectLst/>
                        </a:rPr>
                        <a:t>6:00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Dinner</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Dinner</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Dinner</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Dinner</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Dinner</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Dinner</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Dinner</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63340267"/>
                  </a:ext>
                </a:extLst>
              </a:tr>
              <a:tr h="286441">
                <a:tc>
                  <a:txBody>
                    <a:bodyPr/>
                    <a:lstStyle/>
                    <a:p>
                      <a:pPr marL="0" marR="0">
                        <a:lnSpc>
                          <a:spcPct val="107000"/>
                        </a:lnSpc>
                        <a:spcBef>
                          <a:spcPts val="0"/>
                        </a:spcBef>
                        <a:spcAft>
                          <a:spcPts val="0"/>
                        </a:spcAft>
                      </a:pPr>
                      <a:r>
                        <a:rPr lang="en-US" sz="900">
                          <a:effectLst/>
                        </a:rPr>
                        <a:t>7:00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0000"/>
                          </a:highlight>
                        </a:rPr>
                        <a:t> Free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735407936"/>
                  </a:ext>
                </a:extLst>
              </a:tr>
              <a:tr h="286441">
                <a:tc>
                  <a:txBody>
                    <a:bodyPr/>
                    <a:lstStyle/>
                    <a:p>
                      <a:pPr marL="0" marR="0">
                        <a:lnSpc>
                          <a:spcPct val="107000"/>
                        </a:lnSpc>
                        <a:spcBef>
                          <a:spcPts val="0"/>
                        </a:spcBef>
                        <a:spcAft>
                          <a:spcPts val="0"/>
                        </a:spcAft>
                      </a:pPr>
                      <a:r>
                        <a:rPr lang="en-US" sz="900">
                          <a:effectLst/>
                        </a:rPr>
                        <a:t>8:00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0000"/>
                          </a:highlight>
                        </a:rPr>
                        <a:t> Free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3103732209"/>
                  </a:ext>
                </a:extLst>
              </a:tr>
              <a:tr h="286441">
                <a:tc>
                  <a:txBody>
                    <a:bodyPr/>
                    <a:lstStyle/>
                    <a:p>
                      <a:pPr marL="0" marR="0">
                        <a:lnSpc>
                          <a:spcPct val="107000"/>
                        </a:lnSpc>
                        <a:spcBef>
                          <a:spcPts val="0"/>
                        </a:spcBef>
                        <a:spcAft>
                          <a:spcPts val="0"/>
                        </a:spcAft>
                      </a:pPr>
                      <a:r>
                        <a:rPr lang="en-US" sz="900">
                          <a:effectLst/>
                        </a:rPr>
                        <a:t>9:00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Practice Questions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Practice Questions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Practice Questions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Practice Questions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Basic Study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0000"/>
                          </a:highlight>
                        </a:rPr>
                        <a:t> Free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2412557364"/>
                  </a:ext>
                </a:extLst>
              </a:tr>
              <a:tr h="286441">
                <a:tc>
                  <a:txBody>
                    <a:bodyPr/>
                    <a:lstStyle/>
                    <a:p>
                      <a:pPr marL="0" marR="0">
                        <a:lnSpc>
                          <a:spcPct val="107000"/>
                        </a:lnSpc>
                        <a:spcBef>
                          <a:spcPts val="0"/>
                        </a:spcBef>
                        <a:spcAft>
                          <a:spcPts val="0"/>
                        </a:spcAft>
                      </a:pPr>
                      <a:r>
                        <a:rPr lang="en-US" sz="900">
                          <a:effectLst/>
                        </a:rPr>
                        <a:t>10:00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900">
                          <a:effectLst/>
                          <a:highlight>
                            <a:srgbClr val="FFFF00"/>
                          </a:highlight>
                        </a:rPr>
                        <a:t>Preview</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900">
                          <a:effectLst/>
                          <a:highlight>
                            <a:srgbClr val="FFFF00"/>
                          </a:highlight>
                        </a:rPr>
                        <a:t>Preview</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900">
                          <a:effectLst/>
                          <a:highlight>
                            <a:srgbClr val="FFFF00"/>
                          </a:highlight>
                        </a:rPr>
                        <a:t>Preview</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900">
                          <a:effectLst/>
                          <a:highlight>
                            <a:srgbClr val="FFFF00"/>
                          </a:highlight>
                        </a:rPr>
                        <a:t>Preview</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900">
                          <a:effectLst/>
                          <a:highlight>
                            <a:srgbClr val="FFFF00"/>
                          </a:highlight>
                        </a:rPr>
                        <a:t>Preview</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FF00"/>
                          </a:highlight>
                        </a:rPr>
                        <a:t>Practice Questions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FF0000"/>
                          </a:highlight>
                        </a:rPr>
                        <a:t> Free 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253643727"/>
                  </a:ext>
                </a:extLst>
              </a:tr>
              <a:tr h="294614">
                <a:tc>
                  <a:txBody>
                    <a:bodyPr/>
                    <a:lstStyle/>
                    <a:p>
                      <a:pPr marL="0" marR="0">
                        <a:lnSpc>
                          <a:spcPct val="107000"/>
                        </a:lnSpc>
                        <a:spcBef>
                          <a:spcPts val="0"/>
                        </a:spcBef>
                        <a:spcAft>
                          <a:spcPts val="0"/>
                        </a:spcAft>
                      </a:pPr>
                      <a:r>
                        <a:rPr lang="en-US" sz="900">
                          <a:effectLst/>
                        </a:rPr>
                        <a:t>11:00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Get ready for bed</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Get ready for bed</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Get ready for bed</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Get ready for bed</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Get ready for bed</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a:effectLst/>
                          <a:highlight>
                            <a:srgbClr val="00FFFF"/>
                          </a:highlight>
                        </a:rPr>
                        <a:t>Get ready for bed</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tc>
                  <a:txBody>
                    <a:bodyPr/>
                    <a:lstStyle/>
                    <a:p>
                      <a:pPr marL="0" marR="0">
                        <a:lnSpc>
                          <a:spcPct val="107000"/>
                        </a:lnSpc>
                        <a:spcBef>
                          <a:spcPts val="0"/>
                        </a:spcBef>
                        <a:spcAft>
                          <a:spcPts val="0"/>
                        </a:spcAft>
                      </a:pPr>
                      <a:r>
                        <a:rPr lang="en-US" sz="800" dirty="0">
                          <a:effectLst/>
                          <a:highlight>
                            <a:srgbClr val="00FFFF"/>
                          </a:highlight>
                        </a:rPr>
                        <a:t>Get ready for bed</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tc>
                <a:extLst>
                  <a:ext uri="{0D108BD9-81ED-4DB2-BD59-A6C34878D82A}">
                    <a16:rowId xmlns:a16="http://schemas.microsoft.com/office/drawing/2014/main" val="302411039"/>
                  </a:ext>
                </a:extLst>
              </a:tr>
            </a:tbl>
          </a:graphicData>
        </a:graphic>
      </p:graphicFrame>
    </p:spTree>
    <p:extLst>
      <p:ext uri="{BB962C8B-B14F-4D97-AF65-F5344CB8AC3E}">
        <p14:creationId xmlns:p14="http://schemas.microsoft.com/office/powerpoint/2010/main" val="3832477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172C0-E3D6-4843-91EF-27C7E0421591}"/>
              </a:ext>
            </a:extLst>
          </p:cNvPr>
          <p:cNvSpPr>
            <a:spLocks noGrp="1"/>
          </p:cNvSpPr>
          <p:nvPr>
            <p:ph type="title"/>
          </p:nvPr>
        </p:nvSpPr>
        <p:spPr>
          <a:xfrm>
            <a:off x="646111" y="452718"/>
            <a:ext cx="9404723" cy="795169"/>
          </a:xfrm>
        </p:spPr>
        <p:txBody>
          <a:bodyPr/>
          <a:lstStyle/>
          <a:p>
            <a:r>
              <a:rPr lang="en-US" dirty="0"/>
              <a:t>What else might take up time?</a:t>
            </a:r>
          </a:p>
        </p:txBody>
      </p:sp>
      <p:sp>
        <p:nvSpPr>
          <p:cNvPr id="3" name="Content Placeholder 2">
            <a:extLst>
              <a:ext uri="{FF2B5EF4-FFF2-40B4-BE49-F238E27FC236}">
                <a16:creationId xmlns:a16="http://schemas.microsoft.com/office/drawing/2014/main" id="{E6573B38-F1A5-4878-869D-368F646409E6}"/>
              </a:ext>
            </a:extLst>
          </p:cNvPr>
          <p:cNvSpPr>
            <a:spLocks noGrp="1"/>
          </p:cNvSpPr>
          <p:nvPr>
            <p:ph idx="1"/>
          </p:nvPr>
        </p:nvSpPr>
        <p:spPr>
          <a:xfrm>
            <a:off x="1103312" y="1904104"/>
            <a:ext cx="9503728" cy="4344296"/>
          </a:xfrm>
        </p:spPr>
        <p:txBody>
          <a:bodyPr>
            <a:normAutofit/>
          </a:bodyPr>
          <a:lstStyle/>
          <a:p>
            <a:r>
              <a:rPr lang="en-US" sz="2800" b="1" dirty="0"/>
              <a:t>Phone conversations with family members</a:t>
            </a:r>
          </a:p>
          <a:p>
            <a:r>
              <a:rPr lang="en-US" sz="2800" b="1" dirty="0"/>
              <a:t>Any routine task (grocery, laundry, etc.)</a:t>
            </a:r>
          </a:p>
          <a:p>
            <a:r>
              <a:rPr lang="en-US" sz="2800" b="1" dirty="0"/>
              <a:t>Anything else that comes to mind? </a:t>
            </a:r>
          </a:p>
        </p:txBody>
      </p:sp>
    </p:spTree>
    <p:extLst>
      <p:ext uri="{BB962C8B-B14F-4D97-AF65-F5344CB8AC3E}">
        <p14:creationId xmlns:p14="http://schemas.microsoft.com/office/powerpoint/2010/main" val="178145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270B0-E15E-42CF-9841-7FFAF932FF76}"/>
              </a:ext>
            </a:extLst>
          </p:cNvPr>
          <p:cNvSpPr>
            <a:spLocks noGrp="1"/>
          </p:cNvSpPr>
          <p:nvPr>
            <p:ph type="title"/>
          </p:nvPr>
        </p:nvSpPr>
        <p:spPr>
          <a:xfrm>
            <a:off x="646111" y="0"/>
            <a:ext cx="9404723" cy="1538344"/>
          </a:xfrm>
        </p:spPr>
        <p:txBody>
          <a:bodyPr/>
          <a:lstStyle/>
          <a:p>
            <a:r>
              <a:rPr lang="en-US" b="1" dirty="0"/>
              <a:t>Keys to being successful with your time management schedule:</a:t>
            </a:r>
            <a:br>
              <a:rPr lang="en-US" b="1" dirty="0"/>
            </a:br>
            <a:endParaRPr lang="en-US" b="1" dirty="0"/>
          </a:p>
        </p:txBody>
      </p:sp>
      <p:sp>
        <p:nvSpPr>
          <p:cNvPr id="3" name="Content Placeholder 2">
            <a:extLst>
              <a:ext uri="{FF2B5EF4-FFF2-40B4-BE49-F238E27FC236}">
                <a16:creationId xmlns:a16="http://schemas.microsoft.com/office/drawing/2014/main" id="{517BC436-92BF-43EF-A2B9-9BEA8B280E51}"/>
              </a:ext>
            </a:extLst>
          </p:cNvPr>
          <p:cNvSpPr>
            <a:spLocks noGrp="1"/>
          </p:cNvSpPr>
          <p:nvPr>
            <p:ph idx="1"/>
          </p:nvPr>
        </p:nvSpPr>
        <p:spPr>
          <a:xfrm>
            <a:off x="753035" y="1452282"/>
            <a:ext cx="10058399" cy="4970033"/>
          </a:xfrm>
        </p:spPr>
        <p:txBody>
          <a:bodyPr>
            <a:normAutofit/>
          </a:bodyPr>
          <a:lstStyle/>
          <a:p>
            <a:r>
              <a:rPr lang="en-US" sz="2800" b="1" dirty="0"/>
              <a:t>Be as specific as possible, do not put “study” for a 4 hour block, indicate the course, the resource (text, PPT, external, etc.), be as specific as you can about what you plan to do for that hour</a:t>
            </a:r>
          </a:p>
          <a:p>
            <a:r>
              <a:rPr lang="en-US" sz="2800" b="1" dirty="0"/>
              <a:t>Be flexible! It will never be 100% perfect, life happens!</a:t>
            </a:r>
          </a:p>
          <a:p>
            <a:r>
              <a:rPr lang="en-US" sz="2800" b="1" dirty="0"/>
              <a:t>Add FLEX time to account for this</a:t>
            </a:r>
          </a:p>
          <a:p>
            <a:r>
              <a:rPr lang="en-US" sz="2800" b="1" dirty="0"/>
              <a:t>Have an accountability partner! </a:t>
            </a:r>
          </a:p>
          <a:p>
            <a:r>
              <a:rPr lang="en-US" sz="2800" b="1" dirty="0"/>
              <a:t>Use a format that is comfortable for you</a:t>
            </a:r>
          </a:p>
          <a:p>
            <a:r>
              <a:rPr lang="en-US" sz="2800" b="1" dirty="0"/>
              <a:t>DON’T GIVE UP!!</a:t>
            </a:r>
          </a:p>
        </p:txBody>
      </p:sp>
    </p:spTree>
    <p:extLst>
      <p:ext uri="{BB962C8B-B14F-4D97-AF65-F5344CB8AC3E}">
        <p14:creationId xmlns:p14="http://schemas.microsoft.com/office/powerpoint/2010/main" val="3505872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4280C-6F3F-4B37-8451-11FC7E751AEC}"/>
              </a:ext>
            </a:extLst>
          </p:cNvPr>
          <p:cNvSpPr>
            <a:spLocks noGrp="1"/>
          </p:cNvSpPr>
          <p:nvPr>
            <p:ph type="title"/>
          </p:nvPr>
        </p:nvSpPr>
        <p:spPr/>
        <p:txBody>
          <a:bodyPr/>
          <a:lstStyle/>
          <a:p>
            <a:r>
              <a:rPr lang="en-US" u="sng" dirty="0"/>
              <a:t>Other things to consider:</a:t>
            </a:r>
          </a:p>
        </p:txBody>
      </p:sp>
      <p:sp>
        <p:nvSpPr>
          <p:cNvPr id="3" name="Content Placeholder 2">
            <a:extLst>
              <a:ext uri="{FF2B5EF4-FFF2-40B4-BE49-F238E27FC236}">
                <a16:creationId xmlns:a16="http://schemas.microsoft.com/office/drawing/2014/main" id="{EA94A99C-64C6-4250-84B5-1DC5353593E7}"/>
              </a:ext>
            </a:extLst>
          </p:cNvPr>
          <p:cNvSpPr>
            <a:spLocks noGrp="1"/>
          </p:cNvSpPr>
          <p:nvPr>
            <p:ph idx="1"/>
          </p:nvPr>
        </p:nvSpPr>
        <p:spPr>
          <a:xfrm>
            <a:off x="1103312" y="1645920"/>
            <a:ext cx="9998580" cy="4602479"/>
          </a:xfrm>
        </p:spPr>
        <p:txBody>
          <a:bodyPr>
            <a:normAutofit/>
          </a:bodyPr>
          <a:lstStyle/>
          <a:p>
            <a:r>
              <a:rPr lang="en-US" sz="2800" b="1" dirty="0"/>
              <a:t>Take a break every hour for about 10 minutes</a:t>
            </a:r>
          </a:p>
          <a:p>
            <a:r>
              <a:rPr lang="en-US" sz="2800" b="1" dirty="0"/>
              <a:t>Try (as much as possible) to switch your course study (or at least your topics) every hour</a:t>
            </a:r>
          </a:p>
          <a:p>
            <a:r>
              <a:rPr lang="en-US" sz="2800" b="1" dirty="0"/>
              <a:t>If a full week is too intimidating, try a day at a time at first, with the goal of working up to a full week</a:t>
            </a:r>
          </a:p>
          <a:p>
            <a:r>
              <a:rPr lang="en-US" sz="2800" b="1" dirty="0"/>
              <a:t>Never plan for more than one week in advance</a:t>
            </a:r>
          </a:p>
          <a:p>
            <a:r>
              <a:rPr lang="en-US" sz="2800" b="1" dirty="0"/>
              <a:t>Other option is to create a type of checklist</a:t>
            </a:r>
          </a:p>
        </p:txBody>
      </p:sp>
    </p:spTree>
    <p:extLst>
      <p:ext uri="{BB962C8B-B14F-4D97-AF65-F5344CB8AC3E}">
        <p14:creationId xmlns:p14="http://schemas.microsoft.com/office/powerpoint/2010/main" val="3597018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C2EC5-B1FD-44B4-879A-8B9B1F123198}"/>
              </a:ext>
            </a:extLst>
          </p:cNvPr>
          <p:cNvSpPr>
            <a:spLocks noGrp="1"/>
          </p:cNvSpPr>
          <p:nvPr>
            <p:ph type="title"/>
          </p:nvPr>
        </p:nvSpPr>
        <p:spPr>
          <a:xfrm>
            <a:off x="645130" y="-75304"/>
            <a:ext cx="9404723" cy="1602890"/>
          </a:xfrm>
        </p:spPr>
        <p:txBody>
          <a:bodyPr/>
          <a:lstStyle/>
          <a:p>
            <a:r>
              <a:rPr lang="en-US" b="1" dirty="0"/>
              <a:t>Time Management Alternative Checklist:</a:t>
            </a:r>
          </a:p>
        </p:txBody>
      </p:sp>
      <p:graphicFrame>
        <p:nvGraphicFramePr>
          <p:cNvPr id="4" name="Content Placeholder 3">
            <a:extLst>
              <a:ext uri="{FF2B5EF4-FFF2-40B4-BE49-F238E27FC236}">
                <a16:creationId xmlns:a16="http://schemas.microsoft.com/office/drawing/2014/main" id="{5CA8C386-BCFC-4C66-8212-CAF2859E63CF}"/>
              </a:ext>
            </a:extLst>
          </p:cNvPr>
          <p:cNvGraphicFramePr>
            <a:graphicFrameLocks noGrp="1"/>
          </p:cNvGraphicFramePr>
          <p:nvPr>
            <p:ph idx="1"/>
            <p:extLst>
              <p:ext uri="{D42A27DB-BD31-4B8C-83A1-F6EECF244321}">
                <p14:modId xmlns:p14="http://schemas.microsoft.com/office/powerpoint/2010/main" val="4075246543"/>
              </p:ext>
            </p:extLst>
          </p:nvPr>
        </p:nvGraphicFramePr>
        <p:xfrm>
          <a:off x="311973" y="1398587"/>
          <a:ext cx="11532197" cy="5034487"/>
        </p:xfrm>
        <a:graphic>
          <a:graphicData uri="http://schemas.openxmlformats.org/drawingml/2006/table">
            <a:tbl>
              <a:tblPr firstRow="1" bandRow="1">
                <a:tableStyleId>{5C22544A-7EE6-4342-B048-85BDC9FD1C3A}</a:tableStyleId>
              </a:tblPr>
              <a:tblGrid>
                <a:gridCol w="1281355">
                  <a:extLst>
                    <a:ext uri="{9D8B030D-6E8A-4147-A177-3AD203B41FA5}">
                      <a16:colId xmlns:a16="http://schemas.microsoft.com/office/drawing/2014/main" val="3770136897"/>
                    </a:ext>
                  </a:extLst>
                </a:gridCol>
                <a:gridCol w="1281355">
                  <a:extLst>
                    <a:ext uri="{9D8B030D-6E8A-4147-A177-3AD203B41FA5}">
                      <a16:colId xmlns:a16="http://schemas.microsoft.com/office/drawing/2014/main" val="1343635777"/>
                    </a:ext>
                  </a:extLst>
                </a:gridCol>
                <a:gridCol w="1281355">
                  <a:extLst>
                    <a:ext uri="{9D8B030D-6E8A-4147-A177-3AD203B41FA5}">
                      <a16:colId xmlns:a16="http://schemas.microsoft.com/office/drawing/2014/main" val="1699991644"/>
                    </a:ext>
                  </a:extLst>
                </a:gridCol>
                <a:gridCol w="1281355">
                  <a:extLst>
                    <a:ext uri="{9D8B030D-6E8A-4147-A177-3AD203B41FA5}">
                      <a16:colId xmlns:a16="http://schemas.microsoft.com/office/drawing/2014/main" val="267646421"/>
                    </a:ext>
                  </a:extLst>
                </a:gridCol>
                <a:gridCol w="1342919">
                  <a:extLst>
                    <a:ext uri="{9D8B030D-6E8A-4147-A177-3AD203B41FA5}">
                      <a16:colId xmlns:a16="http://schemas.microsoft.com/office/drawing/2014/main" val="17236357"/>
                    </a:ext>
                  </a:extLst>
                </a:gridCol>
                <a:gridCol w="1567622">
                  <a:extLst>
                    <a:ext uri="{9D8B030D-6E8A-4147-A177-3AD203B41FA5}">
                      <a16:colId xmlns:a16="http://schemas.microsoft.com/office/drawing/2014/main" val="3755536189"/>
                    </a:ext>
                  </a:extLst>
                </a:gridCol>
                <a:gridCol w="1333948">
                  <a:extLst>
                    <a:ext uri="{9D8B030D-6E8A-4147-A177-3AD203B41FA5}">
                      <a16:colId xmlns:a16="http://schemas.microsoft.com/office/drawing/2014/main" val="137344859"/>
                    </a:ext>
                  </a:extLst>
                </a:gridCol>
                <a:gridCol w="1075765">
                  <a:extLst>
                    <a:ext uri="{9D8B030D-6E8A-4147-A177-3AD203B41FA5}">
                      <a16:colId xmlns:a16="http://schemas.microsoft.com/office/drawing/2014/main" val="1194236577"/>
                    </a:ext>
                  </a:extLst>
                </a:gridCol>
                <a:gridCol w="1086523">
                  <a:extLst>
                    <a:ext uri="{9D8B030D-6E8A-4147-A177-3AD203B41FA5}">
                      <a16:colId xmlns:a16="http://schemas.microsoft.com/office/drawing/2014/main" val="3774687804"/>
                    </a:ext>
                  </a:extLst>
                </a:gridCol>
              </a:tblGrid>
              <a:tr h="1124725">
                <a:tc>
                  <a:txBody>
                    <a:bodyPr/>
                    <a:lstStyle/>
                    <a:p>
                      <a:r>
                        <a:rPr lang="en-US" dirty="0"/>
                        <a:t>Course</a:t>
                      </a:r>
                    </a:p>
                  </a:txBody>
                  <a:tcPr/>
                </a:tc>
                <a:tc>
                  <a:txBody>
                    <a:bodyPr/>
                    <a:lstStyle/>
                    <a:p>
                      <a:r>
                        <a:rPr lang="en-US" dirty="0"/>
                        <a:t>Preview</a:t>
                      </a:r>
                    </a:p>
                  </a:txBody>
                  <a:tcPr/>
                </a:tc>
                <a:tc>
                  <a:txBody>
                    <a:bodyPr/>
                    <a:lstStyle/>
                    <a:p>
                      <a:r>
                        <a:rPr lang="en-US" dirty="0"/>
                        <a:t>Quick Review</a:t>
                      </a:r>
                    </a:p>
                  </a:txBody>
                  <a:tcPr/>
                </a:tc>
                <a:tc>
                  <a:txBody>
                    <a:bodyPr/>
                    <a:lstStyle/>
                    <a:p>
                      <a:r>
                        <a:rPr lang="en-US" dirty="0"/>
                        <a:t>48 hour review</a:t>
                      </a:r>
                    </a:p>
                  </a:txBody>
                  <a:tcPr/>
                </a:tc>
                <a:tc>
                  <a:txBody>
                    <a:bodyPr/>
                    <a:lstStyle/>
                    <a:p>
                      <a:r>
                        <a:rPr lang="en-US" dirty="0"/>
                        <a:t>Weekend review</a:t>
                      </a:r>
                    </a:p>
                  </a:txBody>
                  <a:tcPr/>
                </a:tc>
                <a:tc>
                  <a:txBody>
                    <a:bodyPr/>
                    <a:lstStyle/>
                    <a:p>
                      <a:r>
                        <a:rPr lang="en-US" dirty="0"/>
                        <a:t>Condensed notes</a:t>
                      </a:r>
                    </a:p>
                  </a:txBody>
                  <a:tcPr/>
                </a:tc>
                <a:tc>
                  <a:txBody>
                    <a:bodyPr/>
                    <a:lstStyle/>
                    <a:p>
                      <a:r>
                        <a:rPr lang="en-US" dirty="0"/>
                        <a:t>Practice</a:t>
                      </a:r>
                    </a:p>
                    <a:p>
                      <a:r>
                        <a:rPr lang="en-US" dirty="0"/>
                        <a:t>Questions</a:t>
                      </a:r>
                    </a:p>
                    <a:p>
                      <a:r>
                        <a:rPr lang="en-US" dirty="0"/>
                        <a:t>MCQs</a:t>
                      </a:r>
                    </a:p>
                  </a:txBody>
                  <a:tcPr/>
                </a:tc>
                <a:tc>
                  <a:txBody>
                    <a:bodyPr/>
                    <a:lstStyle/>
                    <a:p>
                      <a:r>
                        <a:rPr lang="en-US" dirty="0"/>
                        <a:t>Other</a:t>
                      </a:r>
                    </a:p>
                  </a:txBody>
                  <a:tcPr/>
                </a:tc>
                <a:tc>
                  <a:txBody>
                    <a:bodyPr/>
                    <a:lstStyle/>
                    <a:p>
                      <a:r>
                        <a:rPr lang="en-US" dirty="0"/>
                        <a:t>Total </a:t>
                      </a:r>
                    </a:p>
                  </a:txBody>
                  <a:tcPr/>
                </a:tc>
                <a:extLst>
                  <a:ext uri="{0D108BD9-81ED-4DB2-BD59-A6C34878D82A}">
                    <a16:rowId xmlns:a16="http://schemas.microsoft.com/office/drawing/2014/main" val="1657410432"/>
                  </a:ext>
                </a:extLst>
              </a:tr>
              <a:tr h="651627">
                <a:tc>
                  <a:txBody>
                    <a:bodyPr/>
                    <a:lstStyle/>
                    <a:p>
                      <a:r>
                        <a:rPr lang="en-US" dirty="0"/>
                        <a:t>MGA</a:t>
                      </a:r>
                    </a:p>
                  </a:txBody>
                  <a:tcPr/>
                </a:tc>
                <a:tc>
                  <a:txBody>
                    <a:bodyPr/>
                    <a:lstStyle/>
                    <a:p>
                      <a:r>
                        <a:rPr lang="en-US" dirty="0"/>
                        <a:t>X 8/5, 2 hours</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490684340"/>
                  </a:ext>
                </a:extLst>
              </a:tr>
              <a:tr h="651627">
                <a:tc>
                  <a:txBody>
                    <a:bodyPr/>
                    <a:lstStyle/>
                    <a:p>
                      <a:r>
                        <a:rPr lang="en-US" dirty="0"/>
                        <a:t>MFM 1</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217930260"/>
                  </a:ext>
                </a:extLst>
              </a:tr>
              <a:tr h="651627">
                <a:tc>
                  <a:txBody>
                    <a:bodyPr/>
                    <a:lstStyle/>
                    <a:p>
                      <a:r>
                        <a:rPr lang="en-US" dirty="0"/>
                        <a:t>Medical Histology</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836062883"/>
                  </a:ext>
                </a:extLst>
              </a:tr>
              <a:tr h="651627">
                <a:tc>
                  <a:txBody>
                    <a:bodyPr/>
                    <a:lstStyle/>
                    <a:p>
                      <a:r>
                        <a:rPr lang="en-US" dirty="0"/>
                        <a:t>OPP 1</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735391756"/>
                  </a:ext>
                </a:extLst>
              </a:tr>
              <a:tr h="651627">
                <a:tc>
                  <a:txBody>
                    <a:bodyPr/>
                    <a:lstStyle/>
                    <a:p>
                      <a:r>
                        <a:rPr lang="en-US" dirty="0"/>
                        <a:t>EPC 1</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156925968"/>
                  </a:ext>
                </a:extLst>
              </a:tr>
              <a:tr h="651627">
                <a:tc>
                  <a:txBody>
                    <a:bodyPr/>
                    <a:lstStyle/>
                    <a:p>
                      <a:r>
                        <a:rPr lang="en-US" dirty="0"/>
                        <a:t>FMHC 1</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27911029"/>
                  </a:ext>
                </a:extLst>
              </a:tr>
            </a:tbl>
          </a:graphicData>
        </a:graphic>
      </p:graphicFrame>
    </p:spTree>
    <p:extLst>
      <p:ext uri="{BB962C8B-B14F-4D97-AF65-F5344CB8AC3E}">
        <p14:creationId xmlns:p14="http://schemas.microsoft.com/office/powerpoint/2010/main" val="519875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CB27F-6249-4116-A82E-172A2319ED0C}"/>
              </a:ext>
            </a:extLst>
          </p:cNvPr>
          <p:cNvSpPr>
            <a:spLocks noGrp="1"/>
          </p:cNvSpPr>
          <p:nvPr>
            <p:ph type="title"/>
          </p:nvPr>
        </p:nvSpPr>
        <p:spPr>
          <a:xfrm>
            <a:off x="646111" y="86062"/>
            <a:ext cx="9404723" cy="1108038"/>
          </a:xfrm>
        </p:spPr>
        <p:txBody>
          <a:bodyPr/>
          <a:lstStyle/>
          <a:p>
            <a:r>
              <a:rPr lang="en-US" b="1" dirty="0"/>
              <a:t>Also consider when planning your time management schedule:</a:t>
            </a:r>
          </a:p>
        </p:txBody>
      </p:sp>
      <p:sp>
        <p:nvSpPr>
          <p:cNvPr id="3" name="Content Placeholder 2">
            <a:extLst>
              <a:ext uri="{FF2B5EF4-FFF2-40B4-BE49-F238E27FC236}">
                <a16:creationId xmlns:a16="http://schemas.microsoft.com/office/drawing/2014/main" id="{762BE5BE-AA62-42E7-8BB1-2C4C5203412F}"/>
              </a:ext>
            </a:extLst>
          </p:cNvPr>
          <p:cNvSpPr>
            <a:spLocks noGrp="1"/>
          </p:cNvSpPr>
          <p:nvPr>
            <p:ph idx="1"/>
          </p:nvPr>
        </p:nvSpPr>
        <p:spPr>
          <a:xfrm>
            <a:off x="645130" y="1581374"/>
            <a:ext cx="9404723" cy="4927002"/>
          </a:xfrm>
        </p:spPr>
        <p:txBody>
          <a:bodyPr>
            <a:normAutofit/>
          </a:bodyPr>
          <a:lstStyle/>
          <a:p>
            <a:r>
              <a:rPr lang="en-US" sz="2800" b="1" dirty="0"/>
              <a:t>Calculate the number of hours you have for study in your schedule over the course of the week. Consider previews, reviews, practice questions, basic study time, etc. </a:t>
            </a:r>
          </a:p>
          <a:p>
            <a:r>
              <a:rPr lang="en-US" sz="2800" b="1" dirty="0"/>
              <a:t>Rank order your classes from most to least challenging</a:t>
            </a:r>
          </a:p>
          <a:p>
            <a:r>
              <a:rPr lang="en-US" sz="2800" b="1" dirty="0"/>
              <a:t>Allocate hours based on your ranking, e.g. Endocrine15 hours, </a:t>
            </a:r>
            <a:r>
              <a:rPr lang="en-US" sz="2800" b="1" dirty="0" err="1"/>
              <a:t>Derm</a:t>
            </a:r>
            <a:r>
              <a:rPr lang="en-US" sz="2800" b="1" dirty="0"/>
              <a:t> 12 hours, </a:t>
            </a:r>
            <a:r>
              <a:rPr lang="en-US" sz="2800" b="1" dirty="0" err="1"/>
              <a:t>Beh</a:t>
            </a:r>
            <a:r>
              <a:rPr lang="en-US" sz="2800" b="1" dirty="0"/>
              <a:t> Med 10 hours</a:t>
            </a:r>
          </a:p>
          <a:p>
            <a:endParaRPr lang="en-US" dirty="0"/>
          </a:p>
        </p:txBody>
      </p:sp>
    </p:spTree>
    <p:extLst>
      <p:ext uri="{BB962C8B-B14F-4D97-AF65-F5344CB8AC3E}">
        <p14:creationId xmlns:p14="http://schemas.microsoft.com/office/powerpoint/2010/main" val="204872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7FC04-C54D-4C78-9732-9C1396CB539F}"/>
              </a:ext>
            </a:extLst>
          </p:cNvPr>
          <p:cNvSpPr>
            <a:spLocks noGrp="1"/>
          </p:cNvSpPr>
          <p:nvPr>
            <p:ph type="title"/>
          </p:nvPr>
        </p:nvSpPr>
        <p:spPr/>
        <p:txBody>
          <a:bodyPr/>
          <a:lstStyle/>
          <a:p>
            <a:r>
              <a:rPr lang="en-US" b="1" dirty="0"/>
              <a:t>Also consider when planning your time management schedule:</a:t>
            </a:r>
            <a:endParaRPr lang="en-US" dirty="0"/>
          </a:p>
        </p:txBody>
      </p:sp>
      <p:sp>
        <p:nvSpPr>
          <p:cNvPr id="3" name="Content Placeholder 2">
            <a:extLst>
              <a:ext uri="{FF2B5EF4-FFF2-40B4-BE49-F238E27FC236}">
                <a16:creationId xmlns:a16="http://schemas.microsoft.com/office/drawing/2014/main" id="{CFD5AB5F-5596-47F8-B1C1-B76DFAB74938}"/>
              </a:ext>
            </a:extLst>
          </p:cNvPr>
          <p:cNvSpPr>
            <a:spLocks noGrp="1"/>
          </p:cNvSpPr>
          <p:nvPr>
            <p:ph idx="1"/>
          </p:nvPr>
        </p:nvSpPr>
        <p:spPr/>
        <p:txBody>
          <a:bodyPr/>
          <a:lstStyle/>
          <a:p>
            <a:r>
              <a:rPr lang="en-US" sz="2800" b="1" dirty="0"/>
              <a:t>This allows you to put more time into your more challenging courses, but not neglect your other classes.</a:t>
            </a:r>
          </a:p>
          <a:p>
            <a:r>
              <a:rPr lang="en-US" sz="2800" b="1" dirty="0"/>
              <a:t>For your more challenging courses, you should definitely be reviewing every day, for others, plan your schedule accordingly so you review at least every other day.</a:t>
            </a:r>
          </a:p>
          <a:p>
            <a:endParaRPr lang="en-US" sz="2800" b="1" dirty="0"/>
          </a:p>
          <a:p>
            <a:endParaRPr lang="en-US" dirty="0"/>
          </a:p>
        </p:txBody>
      </p:sp>
    </p:spTree>
    <p:extLst>
      <p:ext uri="{BB962C8B-B14F-4D97-AF65-F5344CB8AC3E}">
        <p14:creationId xmlns:p14="http://schemas.microsoft.com/office/powerpoint/2010/main" val="1067947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8A81E-9243-4B5D-BEBC-B33C86B3D3DC}"/>
              </a:ext>
            </a:extLst>
          </p:cNvPr>
          <p:cNvSpPr>
            <a:spLocks noGrp="1"/>
          </p:cNvSpPr>
          <p:nvPr>
            <p:ph type="title"/>
          </p:nvPr>
        </p:nvSpPr>
        <p:spPr>
          <a:xfrm>
            <a:off x="646111" y="452718"/>
            <a:ext cx="9404723" cy="967291"/>
          </a:xfrm>
        </p:spPr>
        <p:txBody>
          <a:bodyPr/>
          <a:lstStyle/>
          <a:p>
            <a:r>
              <a:rPr lang="en-US" dirty="0"/>
              <a:t>Jar of Life:</a:t>
            </a:r>
          </a:p>
        </p:txBody>
      </p:sp>
      <p:sp>
        <p:nvSpPr>
          <p:cNvPr id="3" name="Content Placeholder 2">
            <a:extLst>
              <a:ext uri="{FF2B5EF4-FFF2-40B4-BE49-F238E27FC236}">
                <a16:creationId xmlns:a16="http://schemas.microsoft.com/office/drawing/2014/main" id="{86EE0943-1FFA-470C-B1AF-2CE75B566803}"/>
              </a:ext>
            </a:extLst>
          </p:cNvPr>
          <p:cNvSpPr>
            <a:spLocks noGrp="1"/>
          </p:cNvSpPr>
          <p:nvPr>
            <p:ph idx="1"/>
          </p:nvPr>
        </p:nvSpPr>
        <p:spPr>
          <a:xfrm>
            <a:off x="537882" y="1420010"/>
            <a:ext cx="8035963" cy="4828390"/>
          </a:xfrm>
        </p:spPr>
        <p:txBody>
          <a:bodyPr>
            <a:normAutofit/>
          </a:bodyPr>
          <a:lstStyle/>
          <a:p>
            <a:r>
              <a:rPr lang="en-US" sz="3200" dirty="0">
                <a:hlinkClick r:id="rId2"/>
              </a:rPr>
              <a:t>https://www.youtube.com/watch?v=6_N_uvq41Pg</a:t>
            </a:r>
            <a:endParaRPr lang="en-US" sz="3200" dirty="0"/>
          </a:p>
          <a:p>
            <a:endParaRPr lang="en-US" sz="3200" b="1" dirty="0"/>
          </a:p>
          <a:p>
            <a:r>
              <a:rPr lang="en-US" sz="3200" b="1" dirty="0"/>
              <a:t>Thoughts?</a:t>
            </a:r>
            <a:r>
              <a:rPr lang="en-US" sz="3200" dirty="0"/>
              <a:t> </a:t>
            </a:r>
          </a:p>
        </p:txBody>
      </p:sp>
      <p:pic>
        <p:nvPicPr>
          <p:cNvPr id="2050" name="Picture 2" descr="Image result for thinker image">
            <a:extLst>
              <a:ext uri="{FF2B5EF4-FFF2-40B4-BE49-F238E27FC236}">
                <a16:creationId xmlns:a16="http://schemas.microsoft.com/office/drawing/2014/main" id="{06270DC1-42DD-4763-9C54-1FBB43327B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999" y="2329902"/>
            <a:ext cx="6852621" cy="39184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9900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61515115-95FB-41E0-86F3-8744438C09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026C7C-92B0-4972-A785-443790E375D6}"/>
              </a:ext>
            </a:extLst>
          </p:cNvPr>
          <p:cNvSpPr>
            <a:spLocks noGrp="1"/>
          </p:cNvSpPr>
          <p:nvPr>
            <p:ph type="title"/>
          </p:nvPr>
        </p:nvSpPr>
        <p:spPr>
          <a:xfrm>
            <a:off x="648930" y="150608"/>
            <a:ext cx="5616217" cy="1667434"/>
          </a:xfrm>
        </p:spPr>
        <p:txBody>
          <a:bodyPr>
            <a:normAutofit/>
          </a:bodyPr>
          <a:lstStyle/>
          <a:p>
            <a:r>
              <a:rPr lang="en-US" dirty="0">
                <a:solidFill>
                  <a:srgbClr val="EBEBEB"/>
                </a:solidFill>
              </a:rPr>
              <a:t>Accountability Partner</a:t>
            </a:r>
          </a:p>
        </p:txBody>
      </p:sp>
      <p:sp>
        <p:nvSpPr>
          <p:cNvPr id="73" name="Freeform 31">
            <a:extLst>
              <a:ext uri="{FF2B5EF4-FFF2-40B4-BE49-F238E27FC236}">
                <a16:creationId xmlns:a16="http://schemas.microsoft.com/office/drawing/2014/main" id="{8222A33F-BE2D-4D69-92A0-5DF8B17BAA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49843"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solidFill>
                <a:srgbClr val="FFFFFF"/>
              </a:solidFill>
            </a:endParaRPr>
          </a:p>
        </p:txBody>
      </p:sp>
      <p:sp useBgFill="1">
        <p:nvSpPr>
          <p:cNvPr id="75" name="Freeform: Shape 74">
            <a:extLst>
              <a:ext uri="{FF2B5EF4-FFF2-40B4-BE49-F238E27FC236}">
                <a16:creationId xmlns:a16="http://schemas.microsoft.com/office/drawing/2014/main" id="{CE1C74D0-9609-468A-9597-5D87C8A42B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998731" y="664312"/>
            <a:ext cx="6858001" cy="5529377"/>
          </a:xfrm>
          <a:custGeom>
            <a:avLst/>
            <a:gdLst>
              <a:gd name="connsiteX0" fmla="*/ 6858001 w 6858001"/>
              <a:gd name="connsiteY0" fmla="*/ 1177 h 5529377"/>
              <a:gd name="connsiteX1" fmla="*/ 6858001 w 6858001"/>
              <a:gd name="connsiteY1" fmla="*/ 1344715 h 5529377"/>
              <a:gd name="connsiteX2" fmla="*/ 6858000 w 6858001"/>
              <a:gd name="connsiteY2" fmla="*/ 1344715 h 5529377"/>
              <a:gd name="connsiteX3" fmla="*/ 6858000 w 6858001"/>
              <a:gd name="connsiteY3" fmla="*/ 5529377 h 5529377"/>
              <a:gd name="connsiteX4" fmla="*/ 0 w 6858001"/>
              <a:gd name="connsiteY4" fmla="*/ 5529376 h 5529377"/>
              <a:gd name="connsiteX5" fmla="*/ 0 w 6858001"/>
              <a:gd name="connsiteY5" fmla="*/ 891096 h 5529377"/>
              <a:gd name="connsiteX6" fmla="*/ 1 w 6858001"/>
              <a:gd name="connsiteY6" fmla="*/ 891096 h 5529377"/>
              <a:gd name="connsiteX7" fmla="*/ 1 w 6858001"/>
              <a:gd name="connsiteY7" fmla="*/ 0 h 5529377"/>
              <a:gd name="connsiteX8" fmla="*/ 40463 w 6858001"/>
              <a:gd name="connsiteY8" fmla="*/ 5883 h 5529377"/>
              <a:gd name="connsiteX9" fmla="*/ 159107 w 6858001"/>
              <a:gd name="connsiteY9" fmla="*/ 23196 h 5529377"/>
              <a:gd name="connsiteX10" fmla="*/ 245518 w 6858001"/>
              <a:gd name="connsiteY10" fmla="*/ 35299 h 5529377"/>
              <a:gd name="connsiteX11" fmla="*/ 348388 w 6858001"/>
              <a:gd name="connsiteY11" fmla="*/ 48073 h 5529377"/>
              <a:gd name="connsiteX12" fmla="*/ 470460 w 6858001"/>
              <a:gd name="connsiteY12" fmla="*/ 63369 h 5529377"/>
              <a:gd name="connsiteX13" fmla="*/ 605563 w 6858001"/>
              <a:gd name="connsiteY13" fmla="*/ 79506 h 5529377"/>
              <a:gd name="connsiteX14" fmla="*/ 757810 w 6858001"/>
              <a:gd name="connsiteY14" fmla="*/ 96483 h 5529377"/>
              <a:gd name="connsiteX15" fmla="*/ 923774 w 6858001"/>
              <a:gd name="connsiteY15" fmla="*/ 114469 h 5529377"/>
              <a:gd name="connsiteX16" fmla="*/ 1104139 w 6858001"/>
              <a:gd name="connsiteY16" fmla="*/ 132454 h 5529377"/>
              <a:gd name="connsiteX17" fmla="*/ 1296163 w 6858001"/>
              <a:gd name="connsiteY17" fmla="*/ 150776 h 5529377"/>
              <a:gd name="connsiteX18" fmla="*/ 1503275 w 6858001"/>
              <a:gd name="connsiteY18" fmla="*/ 167753 h 5529377"/>
              <a:gd name="connsiteX19" fmla="*/ 1719988 w 6858001"/>
              <a:gd name="connsiteY19" fmla="*/ 184058 h 5529377"/>
              <a:gd name="connsiteX20" fmla="*/ 1949045 w 6858001"/>
              <a:gd name="connsiteY20" fmla="*/ 198849 h 5529377"/>
              <a:gd name="connsiteX21" fmla="*/ 2187703 w 6858001"/>
              <a:gd name="connsiteY21" fmla="*/ 212969 h 5529377"/>
              <a:gd name="connsiteX22" fmla="*/ 2436649 w 6858001"/>
              <a:gd name="connsiteY22" fmla="*/ 226248 h 5529377"/>
              <a:gd name="connsiteX23" fmla="*/ 2564208 w 6858001"/>
              <a:gd name="connsiteY23" fmla="*/ 230955 h 5529377"/>
              <a:gd name="connsiteX24" fmla="*/ 2694509 w 6858001"/>
              <a:gd name="connsiteY24" fmla="*/ 236165 h 5529377"/>
              <a:gd name="connsiteX25" fmla="*/ 2826868 w 6858001"/>
              <a:gd name="connsiteY25" fmla="*/ 241040 h 5529377"/>
              <a:gd name="connsiteX26" fmla="*/ 2959914 w 6858001"/>
              <a:gd name="connsiteY26" fmla="*/ 244234 h 5529377"/>
              <a:gd name="connsiteX27" fmla="*/ 3095702 w 6858001"/>
              <a:gd name="connsiteY27" fmla="*/ 247091 h 5529377"/>
              <a:gd name="connsiteX28" fmla="*/ 3232862 w 6858001"/>
              <a:gd name="connsiteY28" fmla="*/ 250117 h 5529377"/>
              <a:gd name="connsiteX29" fmla="*/ 3372765 w 6858001"/>
              <a:gd name="connsiteY29" fmla="*/ 252134 h 5529377"/>
              <a:gd name="connsiteX30" fmla="*/ 3514040 w 6858001"/>
              <a:gd name="connsiteY30" fmla="*/ 252134 h 5529377"/>
              <a:gd name="connsiteX31" fmla="*/ 3656686 w 6858001"/>
              <a:gd name="connsiteY31" fmla="*/ 253142 h 5529377"/>
              <a:gd name="connsiteX32" fmla="*/ 3800704 w 6858001"/>
              <a:gd name="connsiteY32" fmla="*/ 252134 h 5529377"/>
              <a:gd name="connsiteX33" fmla="*/ 3946780 w 6858001"/>
              <a:gd name="connsiteY33" fmla="*/ 250117 h 5529377"/>
              <a:gd name="connsiteX34" fmla="*/ 4092855 w 6858001"/>
              <a:gd name="connsiteY34" fmla="*/ 248268 h 5529377"/>
              <a:gd name="connsiteX35" fmla="*/ 4240988 w 6858001"/>
              <a:gd name="connsiteY35" fmla="*/ 244234 h 5529377"/>
              <a:gd name="connsiteX36" fmla="*/ 4390492 w 6858001"/>
              <a:gd name="connsiteY36" fmla="*/ 240032 h 5529377"/>
              <a:gd name="connsiteX37" fmla="*/ 4539997 w 6858001"/>
              <a:gd name="connsiteY37" fmla="*/ 235157 h 5529377"/>
              <a:gd name="connsiteX38" fmla="*/ 4690873 w 6858001"/>
              <a:gd name="connsiteY38" fmla="*/ 228266 h 5529377"/>
              <a:gd name="connsiteX39" fmla="*/ 4843120 w 6858001"/>
              <a:gd name="connsiteY39" fmla="*/ 220029 h 5529377"/>
              <a:gd name="connsiteX40" fmla="*/ 4996054 w 6858001"/>
              <a:gd name="connsiteY40" fmla="*/ 212129 h 5529377"/>
              <a:gd name="connsiteX41" fmla="*/ 5148987 w 6858001"/>
              <a:gd name="connsiteY41" fmla="*/ 202044 h 5529377"/>
              <a:gd name="connsiteX42" fmla="*/ 5303978 w 6858001"/>
              <a:gd name="connsiteY42" fmla="*/ 189941 h 5529377"/>
              <a:gd name="connsiteX43" fmla="*/ 5456911 w 6858001"/>
              <a:gd name="connsiteY43" fmla="*/ 177839 h 5529377"/>
              <a:gd name="connsiteX44" fmla="*/ 5612588 w 6858001"/>
              <a:gd name="connsiteY44" fmla="*/ 163887 h 5529377"/>
              <a:gd name="connsiteX45" fmla="*/ 5768950 w 6858001"/>
              <a:gd name="connsiteY45" fmla="*/ 148591 h 5529377"/>
              <a:gd name="connsiteX46" fmla="*/ 5923255 w 6858001"/>
              <a:gd name="connsiteY46" fmla="*/ 132455 h 5529377"/>
              <a:gd name="connsiteX47" fmla="*/ 6079618 w 6858001"/>
              <a:gd name="connsiteY47" fmla="*/ 113629 h 5529377"/>
              <a:gd name="connsiteX48" fmla="*/ 6235294 w 6858001"/>
              <a:gd name="connsiteY48" fmla="*/ 93458 h 5529377"/>
              <a:gd name="connsiteX49" fmla="*/ 6391657 w 6858001"/>
              <a:gd name="connsiteY49" fmla="*/ 73455 h 5529377"/>
              <a:gd name="connsiteX50" fmla="*/ 6547333 w 6858001"/>
              <a:gd name="connsiteY50" fmla="*/ 50091 h 5529377"/>
              <a:gd name="connsiteX51" fmla="*/ 6702324 w 6858001"/>
              <a:gd name="connsiteY51" fmla="*/ 26222 h 5529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5529377">
                <a:moveTo>
                  <a:pt x="6858001" y="1177"/>
                </a:moveTo>
                <a:lnTo>
                  <a:pt x="6858001" y="1344715"/>
                </a:lnTo>
                <a:lnTo>
                  <a:pt x="6858000" y="1344715"/>
                </a:lnTo>
                <a:lnTo>
                  <a:pt x="6858000" y="5529377"/>
                </a:lnTo>
                <a:lnTo>
                  <a:pt x="0" y="5529376"/>
                </a:lnTo>
                <a:lnTo>
                  <a:pt x="0" y="891096"/>
                </a:lnTo>
                <a:lnTo>
                  <a:pt x="1" y="891096"/>
                </a:lnTo>
                <a:lnTo>
                  <a:pt x="1" y="0"/>
                </a:lnTo>
                <a:lnTo>
                  <a:pt x="40463" y="5883"/>
                </a:lnTo>
                <a:lnTo>
                  <a:pt x="159107" y="23196"/>
                </a:lnTo>
                <a:lnTo>
                  <a:pt x="245518" y="35299"/>
                </a:lnTo>
                <a:lnTo>
                  <a:pt x="348388" y="48073"/>
                </a:lnTo>
                <a:lnTo>
                  <a:pt x="470460" y="63369"/>
                </a:lnTo>
                <a:lnTo>
                  <a:pt x="605563" y="79506"/>
                </a:lnTo>
                <a:lnTo>
                  <a:pt x="757810" y="96483"/>
                </a:lnTo>
                <a:lnTo>
                  <a:pt x="923774" y="114469"/>
                </a:lnTo>
                <a:lnTo>
                  <a:pt x="1104139" y="132454"/>
                </a:lnTo>
                <a:lnTo>
                  <a:pt x="1296163" y="150776"/>
                </a:lnTo>
                <a:lnTo>
                  <a:pt x="1503275" y="167753"/>
                </a:lnTo>
                <a:lnTo>
                  <a:pt x="1719988" y="184058"/>
                </a:lnTo>
                <a:lnTo>
                  <a:pt x="1949045" y="198849"/>
                </a:lnTo>
                <a:lnTo>
                  <a:pt x="2187703" y="212969"/>
                </a:lnTo>
                <a:lnTo>
                  <a:pt x="2436649" y="226248"/>
                </a:lnTo>
                <a:lnTo>
                  <a:pt x="2564208" y="230955"/>
                </a:lnTo>
                <a:lnTo>
                  <a:pt x="2694509" y="236165"/>
                </a:lnTo>
                <a:lnTo>
                  <a:pt x="2826868" y="241040"/>
                </a:lnTo>
                <a:lnTo>
                  <a:pt x="2959914" y="244234"/>
                </a:lnTo>
                <a:lnTo>
                  <a:pt x="3095702" y="247091"/>
                </a:lnTo>
                <a:lnTo>
                  <a:pt x="3232862" y="250117"/>
                </a:lnTo>
                <a:lnTo>
                  <a:pt x="3372765" y="252134"/>
                </a:lnTo>
                <a:lnTo>
                  <a:pt x="3514040" y="252134"/>
                </a:lnTo>
                <a:lnTo>
                  <a:pt x="3656686" y="253142"/>
                </a:lnTo>
                <a:lnTo>
                  <a:pt x="3800704" y="252134"/>
                </a:lnTo>
                <a:lnTo>
                  <a:pt x="3946780" y="250117"/>
                </a:lnTo>
                <a:lnTo>
                  <a:pt x="4092855" y="248268"/>
                </a:lnTo>
                <a:lnTo>
                  <a:pt x="4240988" y="244234"/>
                </a:lnTo>
                <a:lnTo>
                  <a:pt x="4390492" y="240032"/>
                </a:lnTo>
                <a:lnTo>
                  <a:pt x="4539997" y="235157"/>
                </a:lnTo>
                <a:lnTo>
                  <a:pt x="4690873" y="228266"/>
                </a:lnTo>
                <a:lnTo>
                  <a:pt x="4843120" y="220029"/>
                </a:lnTo>
                <a:lnTo>
                  <a:pt x="4996054" y="212129"/>
                </a:lnTo>
                <a:lnTo>
                  <a:pt x="5148987" y="202044"/>
                </a:lnTo>
                <a:lnTo>
                  <a:pt x="5303978" y="189941"/>
                </a:lnTo>
                <a:lnTo>
                  <a:pt x="5456911" y="177839"/>
                </a:lnTo>
                <a:lnTo>
                  <a:pt x="5612588" y="163887"/>
                </a:lnTo>
                <a:lnTo>
                  <a:pt x="5768950" y="148591"/>
                </a:lnTo>
                <a:lnTo>
                  <a:pt x="5923255" y="132455"/>
                </a:lnTo>
                <a:lnTo>
                  <a:pt x="6079618" y="113629"/>
                </a:lnTo>
                <a:lnTo>
                  <a:pt x="6235294" y="93458"/>
                </a:lnTo>
                <a:lnTo>
                  <a:pt x="6391657" y="73455"/>
                </a:lnTo>
                <a:lnTo>
                  <a:pt x="6547333" y="50091"/>
                </a:lnTo>
                <a:lnTo>
                  <a:pt x="6702324" y="26222"/>
                </a:lnTo>
                <a:close/>
              </a:path>
            </a:pathLst>
          </a:custGeom>
          <a:ln>
            <a:noFill/>
          </a:ln>
        </p:spPr>
      </p:sp>
      <p:pic>
        <p:nvPicPr>
          <p:cNvPr id="1026" name="Picture 2" descr="Image result for partners in the gym clip art">
            <a:extLst>
              <a:ext uri="{FF2B5EF4-FFF2-40B4-BE49-F238E27FC236}">
                <a16:creationId xmlns:a16="http://schemas.microsoft.com/office/drawing/2014/main" id="{3803F35B-D924-4594-AE1E-A9004391C49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563742" y="1282303"/>
            <a:ext cx="3980139" cy="4293390"/>
          </a:xfrm>
          <a:prstGeom prst="rect">
            <a:avLst/>
          </a:prstGeom>
          <a:noFill/>
          <a:effectLst/>
          <a:extLst>
            <a:ext uri="{909E8E84-426E-40DD-AFC4-6F175D3DCCD1}">
              <a14:hiddenFill xmlns:a14="http://schemas.microsoft.com/office/drawing/2010/main">
                <a:solidFill>
                  <a:srgbClr val="FFFFFF"/>
                </a:solidFill>
              </a14:hiddenFill>
            </a:ext>
          </a:extLst>
        </p:spPr>
      </p:pic>
      <p:sp>
        <p:nvSpPr>
          <p:cNvPr id="77" name="Rectangle 76">
            <a:extLst>
              <a:ext uri="{FF2B5EF4-FFF2-40B4-BE49-F238E27FC236}">
                <a16:creationId xmlns:a16="http://schemas.microsoft.com/office/drawing/2014/main" id="{C137128D-E594-4905-9F76-E385F0831D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16EBD2A0-1BA4-4824-9A3F-95A6845E09C9}"/>
              </a:ext>
            </a:extLst>
          </p:cNvPr>
          <p:cNvSpPr>
            <a:spLocks noGrp="1"/>
          </p:cNvSpPr>
          <p:nvPr>
            <p:ph idx="1"/>
          </p:nvPr>
        </p:nvSpPr>
        <p:spPr>
          <a:xfrm>
            <a:off x="648931" y="2108500"/>
            <a:ext cx="5616216" cy="4115320"/>
          </a:xfrm>
        </p:spPr>
        <p:txBody>
          <a:bodyPr>
            <a:noAutofit/>
          </a:bodyPr>
          <a:lstStyle/>
          <a:p>
            <a:r>
              <a:rPr lang="en-US" sz="2800" b="1" dirty="0">
                <a:solidFill>
                  <a:srgbClr val="FFFFFF"/>
                </a:solidFill>
              </a:rPr>
              <a:t>Pick at least one other student here today to be your accountability partner for this semester</a:t>
            </a:r>
          </a:p>
          <a:p>
            <a:r>
              <a:rPr lang="en-US" sz="2800" b="1" dirty="0">
                <a:solidFill>
                  <a:srgbClr val="FFFFFF"/>
                </a:solidFill>
              </a:rPr>
              <a:t>Think of this like a gym partner, someone to help motivate you and keep you on track with your time management schedule</a:t>
            </a:r>
          </a:p>
        </p:txBody>
      </p:sp>
    </p:spTree>
    <p:extLst>
      <p:ext uri="{BB962C8B-B14F-4D97-AF65-F5344CB8AC3E}">
        <p14:creationId xmlns:p14="http://schemas.microsoft.com/office/powerpoint/2010/main" val="443543600"/>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90F60-1CA5-45C1-ABF0-4961C44E34F9}"/>
              </a:ext>
            </a:extLst>
          </p:cNvPr>
          <p:cNvSpPr>
            <a:spLocks noGrp="1"/>
          </p:cNvSpPr>
          <p:nvPr>
            <p:ph type="title"/>
          </p:nvPr>
        </p:nvSpPr>
        <p:spPr>
          <a:xfrm>
            <a:off x="646111" y="452718"/>
            <a:ext cx="9404723" cy="838200"/>
          </a:xfrm>
        </p:spPr>
        <p:txBody>
          <a:bodyPr/>
          <a:lstStyle/>
          <a:p>
            <a:r>
              <a:rPr lang="en-US" dirty="0"/>
              <a:t>Upcoming workshops:</a:t>
            </a:r>
          </a:p>
        </p:txBody>
      </p:sp>
      <p:sp>
        <p:nvSpPr>
          <p:cNvPr id="3" name="Content Placeholder 2">
            <a:extLst>
              <a:ext uri="{FF2B5EF4-FFF2-40B4-BE49-F238E27FC236}">
                <a16:creationId xmlns:a16="http://schemas.microsoft.com/office/drawing/2014/main" id="{EE73BD5F-567A-417E-945C-F24B872736CB}"/>
              </a:ext>
            </a:extLst>
          </p:cNvPr>
          <p:cNvSpPr>
            <a:spLocks noGrp="1"/>
          </p:cNvSpPr>
          <p:nvPr>
            <p:ph idx="1"/>
          </p:nvPr>
        </p:nvSpPr>
        <p:spPr>
          <a:xfrm>
            <a:off x="646111" y="1290918"/>
            <a:ext cx="10138429" cy="4957481"/>
          </a:xfrm>
        </p:spPr>
        <p:txBody>
          <a:bodyPr>
            <a:normAutofit/>
          </a:bodyPr>
          <a:lstStyle/>
          <a:p>
            <a:r>
              <a:rPr lang="en-US" sz="2800" dirty="0"/>
              <a:t>January 28</a:t>
            </a:r>
            <a:r>
              <a:rPr lang="en-US" sz="2800" baseline="30000" dirty="0"/>
              <a:t>th</a:t>
            </a:r>
            <a:r>
              <a:rPr lang="en-US" sz="2800" dirty="0"/>
              <a:t>: Working with Practice Questions</a:t>
            </a:r>
          </a:p>
          <a:p>
            <a:r>
              <a:rPr lang="en-US" sz="2800" dirty="0"/>
              <a:t>February 11</a:t>
            </a:r>
            <a:r>
              <a:rPr lang="en-US" sz="2800" baseline="30000" dirty="0"/>
              <a:t>th</a:t>
            </a:r>
            <a:r>
              <a:rPr lang="en-US" sz="2800" dirty="0"/>
              <a:t>: Managing Test Anxiety and Avoiding Burnout</a:t>
            </a:r>
          </a:p>
          <a:p>
            <a:r>
              <a:rPr lang="en-US" sz="2800" dirty="0"/>
              <a:t>February 26</a:t>
            </a:r>
            <a:r>
              <a:rPr lang="en-US" sz="2800" baseline="30000" dirty="0"/>
              <a:t>th</a:t>
            </a:r>
            <a:r>
              <a:rPr lang="en-US" sz="2800" dirty="0"/>
              <a:t>: Exam reflection activity</a:t>
            </a:r>
          </a:p>
          <a:p>
            <a:r>
              <a:rPr lang="en-US" sz="2800" dirty="0"/>
              <a:t>March 10</a:t>
            </a:r>
            <a:r>
              <a:rPr lang="en-US" sz="2800" baseline="30000" dirty="0"/>
              <a:t>th</a:t>
            </a:r>
            <a:r>
              <a:rPr lang="en-US" sz="2800" dirty="0"/>
              <a:t>: Creating a Study Guide</a:t>
            </a:r>
          </a:p>
          <a:p>
            <a:r>
              <a:rPr lang="en-US" sz="2800" dirty="0"/>
              <a:t>March 31</a:t>
            </a:r>
            <a:r>
              <a:rPr lang="en-US" sz="2800" baseline="30000" dirty="0"/>
              <a:t>st</a:t>
            </a:r>
            <a:r>
              <a:rPr lang="en-US" sz="2800" dirty="0"/>
              <a:t>: “Add Your Patient” activity, creating your own Practice Questions</a:t>
            </a:r>
          </a:p>
          <a:p>
            <a:r>
              <a:rPr lang="en-US" sz="2800" dirty="0"/>
              <a:t>April 14</a:t>
            </a:r>
            <a:r>
              <a:rPr lang="en-US" sz="2800" baseline="30000" dirty="0"/>
              <a:t>th</a:t>
            </a:r>
            <a:r>
              <a:rPr lang="en-US" sz="2800" dirty="0"/>
              <a:t>: Medical Terminology</a:t>
            </a:r>
          </a:p>
          <a:p>
            <a:r>
              <a:rPr lang="en-US" sz="2800" dirty="0"/>
              <a:t>April 28</a:t>
            </a:r>
            <a:r>
              <a:rPr lang="en-US" sz="2800" baseline="30000" dirty="0"/>
              <a:t>th</a:t>
            </a:r>
            <a:r>
              <a:rPr lang="en-US" sz="2800" dirty="0"/>
              <a:t>: Best student idea/recommendation</a:t>
            </a:r>
          </a:p>
        </p:txBody>
      </p:sp>
    </p:spTree>
    <p:extLst>
      <p:ext uri="{BB962C8B-B14F-4D97-AF65-F5344CB8AC3E}">
        <p14:creationId xmlns:p14="http://schemas.microsoft.com/office/powerpoint/2010/main" val="1397767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E0A9B-C712-4A37-BB94-F67B66D4B8F1}"/>
              </a:ext>
            </a:extLst>
          </p:cNvPr>
          <p:cNvSpPr>
            <a:spLocks noGrp="1"/>
          </p:cNvSpPr>
          <p:nvPr>
            <p:ph type="title"/>
          </p:nvPr>
        </p:nvSpPr>
        <p:spPr/>
        <p:txBody>
          <a:bodyPr/>
          <a:lstStyle/>
          <a:p>
            <a:r>
              <a:rPr lang="en-US" dirty="0"/>
              <a:t>Work on  your own: </a:t>
            </a:r>
          </a:p>
        </p:txBody>
      </p:sp>
      <p:sp>
        <p:nvSpPr>
          <p:cNvPr id="3" name="Content Placeholder 2">
            <a:extLst>
              <a:ext uri="{FF2B5EF4-FFF2-40B4-BE49-F238E27FC236}">
                <a16:creationId xmlns:a16="http://schemas.microsoft.com/office/drawing/2014/main" id="{C6BF17C8-FBE3-4391-BACC-ED8C912F4AA8}"/>
              </a:ext>
            </a:extLst>
          </p:cNvPr>
          <p:cNvSpPr>
            <a:spLocks noGrp="1"/>
          </p:cNvSpPr>
          <p:nvPr>
            <p:ph idx="1"/>
          </p:nvPr>
        </p:nvSpPr>
        <p:spPr>
          <a:xfrm>
            <a:off x="1103312" y="2054710"/>
            <a:ext cx="9998580" cy="4193689"/>
          </a:xfrm>
        </p:spPr>
        <p:txBody>
          <a:bodyPr/>
          <a:lstStyle/>
          <a:p>
            <a:r>
              <a:rPr lang="en-US" sz="2800" b="1" dirty="0"/>
              <a:t>Spend the remaining time with a partner in the group creating your time management schedule for the next week and getting his or her feedback</a:t>
            </a:r>
          </a:p>
          <a:p>
            <a:endParaRPr lang="en-US" b="1" dirty="0"/>
          </a:p>
          <a:p>
            <a:endParaRPr lang="en-US" b="1" dirty="0"/>
          </a:p>
        </p:txBody>
      </p:sp>
    </p:spTree>
    <p:extLst>
      <p:ext uri="{BB962C8B-B14F-4D97-AF65-F5344CB8AC3E}">
        <p14:creationId xmlns:p14="http://schemas.microsoft.com/office/powerpoint/2010/main" val="3413303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3295C-CD85-4D3B-9FBA-C310DF6662EF}"/>
              </a:ext>
            </a:extLst>
          </p:cNvPr>
          <p:cNvSpPr>
            <a:spLocks noGrp="1"/>
          </p:cNvSpPr>
          <p:nvPr>
            <p:ph type="title"/>
          </p:nvPr>
        </p:nvSpPr>
        <p:spPr>
          <a:xfrm>
            <a:off x="646111" y="452718"/>
            <a:ext cx="9404723" cy="719866"/>
          </a:xfrm>
        </p:spPr>
        <p:txBody>
          <a:bodyPr/>
          <a:lstStyle/>
          <a:p>
            <a:r>
              <a:rPr lang="en-US" dirty="0"/>
              <a:t>Jar of Life: </a:t>
            </a:r>
          </a:p>
        </p:txBody>
      </p:sp>
      <p:sp>
        <p:nvSpPr>
          <p:cNvPr id="3" name="Content Placeholder 2">
            <a:extLst>
              <a:ext uri="{FF2B5EF4-FFF2-40B4-BE49-F238E27FC236}">
                <a16:creationId xmlns:a16="http://schemas.microsoft.com/office/drawing/2014/main" id="{C2987B12-0C31-4D13-81D9-C65CBEFFB0F1}"/>
              </a:ext>
            </a:extLst>
          </p:cNvPr>
          <p:cNvSpPr>
            <a:spLocks noGrp="1"/>
          </p:cNvSpPr>
          <p:nvPr>
            <p:ph idx="1"/>
          </p:nvPr>
        </p:nvSpPr>
        <p:spPr>
          <a:xfrm>
            <a:off x="645130" y="1172584"/>
            <a:ext cx="10284639" cy="5075815"/>
          </a:xfrm>
        </p:spPr>
        <p:txBody>
          <a:bodyPr>
            <a:normAutofit/>
          </a:bodyPr>
          <a:lstStyle/>
          <a:p>
            <a:r>
              <a:rPr lang="en-US" sz="2800" b="1" dirty="0"/>
              <a:t>Large rocks?</a:t>
            </a:r>
          </a:p>
          <a:p>
            <a:r>
              <a:rPr lang="en-US" sz="2800" b="1" dirty="0"/>
              <a:t>Classes, labs, etc. </a:t>
            </a:r>
          </a:p>
          <a:p>
            <a:r>
              <a:rPr lang="en-US" sz="2800" b="1" dirty="0"/>
              <a:t>Pebbles?</a:t>
            </a:r>
          </a:p>
          <a:p>
            <a:r>
              <a:rPr lang="en-US" sz="2800" b="1" dirty="0"/>
              <a:t>Individual study, group study, tutor sessions, etc.</a:t>
            </a:r>
          </a:p>
          <a:p>
            <a:r>
              <a:rPr lang="en-US" sz="2800" b="1" dirty="0"/>
              <a:t>Sand? </a:t>
            </a:r>
          </a:p>
          <a:p>
            <a:r>
              <a:rPr lang="en-US" sz="2800" b="1" dirty="0"/>
              <a:t>Hobbies, friends, social events, etc. </a:t>
            </a:r>
          </a:p>
          <a:p>
            <a:r>
              <a:rPr lang="en-US" sz="2800" b="1" dirty="0"/>
              <a:t>Water?</a:t>
            </a:r>
          </a:p>
          <a:p>
            <a:r>
              <a:rPr lang="en-US" sz="2800" b="1" dirty="0"/>
              <a:t>Any non-productive time wasters</a:t>
            </a:r>
          </a:p>
          <a:p>
            <a:endParaRPr lang="en-US" sz="2800" b="1" dirty="0"/>
          </a:p>
          <a:p>
            <a:endParaRPr lang="en-US" sz="2800" b="1" dirty="0"/>
          </a:p>
          <a:p>
            <a:endParaRPr lang="en-US" sz="2800" b="1" dirty="0"/>
          </a:p>
        </p:txBody>
      </p:sp>
    </p:spTree>
    <p:extLst>
      <p:ext uri="{BB962C8B-B14F-4D97-AF65-F5344CB8AC3E}">
        <p14:creationId xmlns:p14="http://schemas.microsoft.com/office/powerpoint/2010/main" val="1819727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8AD28-2924-49A7-8E2F-B9164334CD4D}"/>
              </a:ext>
            </a:extLst>
          </p:cNvPr>
          <p:cNvSpPr>
            <a:spLocks noGrp="1"/>
          </p:cNvSpPr>
          <p:nvPr>
            <p:ph type="title"/>
          </p:nvPr>
        </p:nvSpPr>
        <p:spPr/>
        <p:txBody>
          <a:bodyPr/>
          <a:lstStyle/>
          <a:p>
            <a:r>
              <a:rPr lang="en-US" b="1" dirty="0"/>
              <a:t>Importance of a Time Management Schedule: </a:t>
            </a:r>
          </a:p>
        </p:txBody>
      </p:sp>
      <p:sp>
        <p:nvSpPr>
          <p:cNvPr id="3" name="Content Placeholder 2">
            <a:extLst>
              <a:ext uri="{FF2B5EF4-FFF2-40B4-BE49-F238E27FC236}">
                <a16:creationId xmlns:a16="http://schemas.microsoft.com/office/drawing/2014/main" id="{EC3984BE-2297-4153-82E3-61352B9B75AC}"/>
              </a:ext>
            </a:extLst>
          </p:cNvPr>
          <p:cNvSpPr>
            <a:spLocks noGrp="1"/>
          </p:cNvSpPr>
          <p:nvPr>
            <p:ph idx="1"/>
          </p:nvPr>
        </p:nvSpPr>
        <p:spPr/>
        <p:txBody>
          <a:bodyPr/>
          <a:lstStyle/>
          <a:p>
            <a:r>
              <a:rPr lang="en-US" sz="3200" b="1" dirty="0"/>
              <a:t>Why create and stick to a time management schedule?</a:t>
            </a:r>
          </a:p>
          <a:p>
            <a:r>
              <a:rPr lang="en-US" sz="3200" b="1" dirty="0"/>
              <a:t>In my opinion, how you manage and allocate your time is perhaps THE most important key to your success in medical school.</a:t>
            </a:r>
          </a:p>
          <a:p>
            <a:endParaRPr lang="en-US" dirty="0"/>
          </a:p>
        </p:txBody>
      </p:sp>
    </p:spTree>
    <p:extLst>
      <p:ext uri="{BB962C8B-B14F-4D97-AF65-F5344CB8AC3E}">
        <p14:creationId xmlns:p14="http://schemas.microsoft.com/office/powerpoint/2010/main" val="4261771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7FDA6-8F8F-4EC2-89B0-CC35E362CC23}"/>
              </a:ext>
            </a:extLst>
          </p:cNvPr>
          <p:cNvSpPr>
            <a:spLocks noGrp="1"/>
          </p:cNvSpPr>
          <p:nvPr>
            <p:ph type="title"/>
          </p:nvPr>
        </p:nvSpPr>
        <p:spPr>
          <a:xfrm>
            <a:off x="646111" y="150608"/>
            <a:ext cx="9404723" cy="785308"/>
          </a:xfrm>
        </p:spPr>
        <p:txBody>
          <a:bodyPr/>
          <a:lstStyle/>
          <a:p>
            <a:r>
              <a:rPr lang="en-US" u="sng" dirty="0"/>
              <a:t>Benefits of Time Management</a:t>
            </a:r>
            <a:endParaRPr lang="en-US" dirty="0"/>
          </a:p>
        </p:txBody>
      </p:sp>
      <p:sp>
        <p:nvSpPr>
          <p:cNvPr id="3" name="Content Placeholder 2">
            <a:extLst>
              <a:ext uri="{FF2B5EF4-FFF2-40B4-BE49-F238E27FC236}">
                <a16:creationId xmlns:a16="http://schemas.microsoft.com/office/drawing/2014/main" id="{7CD89ADA-0ECF-4FB0-B274-3DFC3B04B187}"/>
              </a:ext>
            </a:extLst>
          </p:cNvPr>
          <p:cNvSpPr>
            <a:spLocks noGrp="1"/>
          </p:cNvSpPr>
          <p:nvPr>
            <p:ph idx="1"/>
          </p:nvPr>
        </p:nvSpPr>
        <p:spPr>
          <a:xfrm>
            <a:off x="645131" y="935916"/>
            <a:ext cx="8143868" cy="5312483"/>
          </a:xfrm>
        </p:spPr>
        <p:txBody>
          <a:bodyPr>
            <a:normAutofit fontScale="85000" lnSpcReduction="20000"/>
          </a:bodyPr>
          <a:lstStyle/>
          <a:p>
            <a:pPr lvl="1"/>
            <a:r>
              <a:rPr lang="en-US" sz="3300"/>
              <a:t>Identify goals</a:t>
            </a:r>
          </a:p>
          <a:p>
            <a:pPr lvl="1"/>
            <a:r>
              <a:rPr lang="en-US" sz="3300"/>
              <a:t>Establish priorities</a:t>
            </a:r>
          </a:p>
          <a:p>
            <a:pPr lvl="1"/>
            <a:r>
              <a:rPr lang="en-US" sz="3300"/>
              <a:t>Practice decision making skills</a:t>
            </a:r>
          </a:p>
          <a:p>
            <a:pPr lvl="1"/>
            <a:r>
              <a:rPr lang="en-US" sz="3300"/>
              <a:t>Allows </a:t>
            </a:r>
            <a:r>
              <a:rPr lang="en-US" sz="3300" b="1" u="sng"/>
              <a:t>you</a:t>
            </a:r>
            <a:r>
              <a:rPr lang="en-US" sz="3300"/>
              <a:t> to take responsibility for the outcome</a:t>
            </a:r>
          </a:p>
          <a:p>
            <a:pPr lvl="1"/>
            <a:r>
              <a:rPr lang="en-US" sz="3300"/>
              <a:t>Monitor progress</a:t>
            </a:r>
          </a:p>
          <a:p>
            <a:pPr lvl="1"/>
            <a:r>
              <a:rPr lang="en-US" sz="3300"/>
              <a:t>Produces feelings of accomplishment</a:t>
            </a:r>
          </a:p>
          <a:p>
            <a:pPr lvl="1"/>
            <a:r>
              <a:rPr lang="en-US" sz="3300"/>
              <a:t>Reduces stress level</a:t>
            </a:r>
          </a:p>
          <a:p>
            <a:pPr lvl="1"/>
            <a:r>
              <a:rPr lang="en-US" sz="3300"/>
              <a:t>Helps to avoid work overload or burnout</a:t>
            </a:r>
          </a:p>
          <a:p>
            <a:pPr lvl="1"/>
            <a:r>
              <a:rPr lang="en-US" sz="3300"/>
              <a:t>A “To-do” list does not accomplish all of these</a:t>
            </a:r>
          </a:p>
          <a:p>
            <a:endParaRPr lang="en-US" dirty="0"/>
          </a:p>
        </p:txBody>
      </p:sp>
      <p:sp>
        <p:nvSpPr>
          <p:cNvPr id="4" name="TextBox 3">
            <a:extLst>
              <a:ext uri="{FF2B5EF4-FFF2-40B4-BE49-F238E27FC236}">
                <a16:creationId xmlns:a16="http://schemas.microsoft.com/office/drawing/2014/main" id="{2C95BD97-F836-4A84-9E10-18A741A2F91B}"/>
              </a:ext>
            </a:extLst>
          </p:cNvPr>
          <p:cNvSpPr txBox="1"/>
          <p:nvPr/>
        </p:nvSpPr>
        <p:spPr>
          <a:xfrm>
            <a:off x="9875520" y="3259567"/>
            <a:ext cx="797917" cy="369332"/>
          </a:xfrm>
          <a:prstGeom prst="rect">
            <a:avLst/>
          </a:prstGeom>
          <a:noFill/>
        </p:spPr>
        <p:txBody>
          <a:bodyPr wrap="square" rtlCol="0">
            <a:spAutoFit/>
          </a:bodyPr>
          <a:lstStyle/>
          <a:p>
            <a:endParaRPr lang="en-US" dirty="0"/>
          </a:p>
        </p:txBody>
      </p:sp>
      <p:pic>
        <p:nvPicPr>
          <p:cNvPr id="5" name="Picture 4">
            <a:extLst>
              <a:ext uri="{FF2B5EF4-FFF2-40B4-BE49-F238E27FC236}">
                <a16:creationId xmlns:a16="http://schemas.microsoft.com/office/drawing/2014/main" id="{BD248D52-CECA-44DC-8C16-8117EC0CE8F2}"/>
              </a:ext>
            </a:extLst>
          </p:cNvPr>
          <p:cNvPicPr>
            <a:picLocks noChangeAspect="1"/>
          </p:cNvPicPr>
          <p:nvPr/>
        </p:nvPicPr>
        <p:blipFill>
          <a:blip r:embed="rId2"/>
          <a:stretch>
            <a:fillRect/>
          </a:stretch>
        </p:blipFill>
        <p:spPr>
          <a:xfrm>
            <a:off x="8487784" y="3151992"/>
            <a:ext cx="3582296" cy="3335916"/>
          </a:xfrm>
          <a:prstGeom prst="rect">
            <a:avLst/>
          </a:prstGeom>
          <a:solidFill>
            <a:srgbClr val="00B0F0"/>
          </a:solidFill>
          <a:ln w="38100">
            <a:solidFill>
              <a:srgbClr val="00B0F0"/>
            </a:solidFill>
          </a:ln>
        </p:spPr>
      </p:pic>
    </p:spTree>
    <p:extLst>
      <p:ext uri="{BB962C8B-B14F-4D97-AF65-F5344CB8AC3E}">
        <p14:creationId xmlns:p14="http://schemas.microsoft.com/office/powerpoint/2010/main" val="4263589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A1C5B-6BAF-47E3-B5B3-0453EEED5864}"/>
              </a:ext>
            </a:extLst>
          </p:cNvPr>
          <p:cNvSpPr>
            <a:spLocks noGrp="1"/>
          </p:cNvSpPr>
          <p:nvPr>
            <p:ph type="title"/>
          </p:nvPr>
        </p:nvSpPr>
        <p:spPr/>
        <p:txBody>
          <a:bodyPr/>
          <a:lstStyle/>
          <a:p>
            <a:r>
              <a:rPr lang="en-US" dirty="0"/>
              <a:t>What happens if you don’t have an adequate time management schedule?</a:t>
            </a:r>
          </a:p>
        </p:txBody>
      </p:sp>
      <p:sp>
        <p:nvSpPr>
          <p:cNvPr id="3" name="Content Placeholder 2">
            <a:extLst>
              <a:ext uri="{FF2B5EF4-FFF2-40B4-BE49-F238E27FC236}">
                <a16:creationId xmlns:a16="http://schemas.microsoft.com/office/drawing/2014/main" id="{AFCB7EFA-CE46-4DD2-B877-94386AE4BB34}"/>
              </a:ext>
            </a:extLst>
          </p:cNvPr>
          <p:cNvSpPr>
            <a:spLocks noGrp="1"/>
          </p:cNvSpPr>
          <p:nvPr>
            <p:ph idx="1"/>
          </p:nvPr>
        </p:nvSpPr>
        <p:spPr>
          <a:xfrm>
            <a:off x="1103312" y="2624866"/>
            <a:ext cx="8946541" cy="3623533"/>
          </a:xfrm>
        </p:spPr>
        <p:txBody>
          <a:bodyPr>
            <a:normAutofit/>
          </a:bodyPr>
          <a:lstStyle/>
          <a:p>
            <a:r>
              <a:rPr lang="en-US" sz="3200" b="1" dirty="0"/>
              <a:t>Engaging in time wasters</a:t>
            </a:r>
          </a:p>
          <a:p>
            <a:r>
              <a:rPr lang="en-US" sz="3200" b="1" dirty="0"/>
              <a:t>Lack of prioritization </a:t>
            </a:r>
          </a:p>
          <a:p>
            <a:r>
              <a:rPr lang="en-US" sz="3200" b="1" dirty="0"/>
              <a:t>Difficult to assess where problems may be</a:t>
            </a:r>
          </a:p>
        </p:txBody>
      </p:sp>
    </p:spTree>
    <p:extLst>
      <p:ext uri="{BB962C8B-B14F-4D97-AF65-F5344CB8AC3E}">
        <p14:creationId xmlns:p14="http://schemas.microsoft.com/office/powerpoint/2010/main" val="890969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42226-A102-4C4B-B5D8-5AEC4C325FA9}"/>
              </a:ext>
            </a:extLst>
          </p:cNvPr>
          <p:cNvSpPr>
            <a:spLocks noGrp="1"/>
          </p:cNvSpPr>
          <p:nvPr>
            <p:ph type="title"/>
          </p:nvPr>
        </p:nvSpPr>
        <p:spPr>
          <a:xfrm>
            <a:off x="646111" y="177500"/>
            <a:ext cx="9404723" cy="1675748"/>
          </a:xfrm>
        </p:spPr>
        <p:txBody>
          <a:bodyPr/>
          <a:lstStyle/>
          <a:p>
            <a:r>
              <a:rPr lang="en-US" u="sng" dirty="0"/>
              <a:t>Steps to time management</a:t>
            </a:r>
            <a:endParaRPr lang="en-US" dirty="0"/>
          </a:p>
        </p:txBody>
      </p:sp>
      <p:sp>
        <p:nvSpPr>
          <p:cNvPr id="3" name="Content Placeholder 2">
            <a:extLst>
              <a:ext uri="{FF2B5EF4-FFF2-40B4-BE49-F238E27FC236}">
                <a16:creationId xmlns:a16="http://schemas.microsoft.com/office/drawing/2014/main" id="{8344EDBF-26B4-4C54-8B3A-771E303BAE66}"/>
              </a:ext>
            </a:extLst>
          </p:cNvPr>
          <p:cNvSpPr>
            <a:spLocks noGrp="1"/>
          </p:cNvSpPr>
          <p:nvPr>
            <p:ph idx="1"/>
          </p:nvPr>
        </p:nvSpPr>
        <p:spPr>
          <a:xfrm>
            <a:off x="645129" y="839096"/>
            <a:ext cx="10900759" cy="5841404"/>
          </a:xfrm>
        </p:spPr>
        <p:txBody>
          <a:bodyPr/>
          <a:lstStyle/>
          <a:p>
            <a:r>
              <a:rPr lang="en-US" sz="2800" b="1" dirty="0"/>
              <a:t>Step 1: start with a blank worksheet</a:t>
            </a:r>
          </a:p>
          <a:p>
            <a:endParaRPr lang="en-US" dirty="0"/>
          </a:p>
        </p:txBody>
      </p:sp>
      <p:pic>
        <p:nvPicPr>
          <p:cNvPr id="4" name="Picture 3">
            <a:extLst>
              <a:ext uri="{FF2B5EF4-FFF2-40B4-BE49-F238E27FC236}">
                <a16:creationId xmlns:a16="http://schemas.microsoft.com/office/drawing/2014/main" id="{106773D2-1918-4071-AD4E-D30D962213A8}"/>
              </a:ext>
            </a:extLst>
          </p:cNvPr>
          <p:cNvPicPr>
            <a:picLocks noChangeAspect="1"/>
          </p:cNvPicPr>
          <p:nvPr/>
        </p:nvPicPr>
        <p:blipFill>
          <a:blip r:embed="rId2"/>
          <a:stretch>
            <a:fillRect/>
          </a:stretch>
        </p:blipFill>
        <p:spPr>
          <a:xfrm>
            <a:off x="2227267" y="1344870"/>
            <a:ext cx="6491633" cy="5020316"/>
          </a:xfrm>
          <a:prstGeom prst="rect">
            <a:avLst/>
          </a:prstGeom>
        </p:spPr>
      </p:pic>
    </p:spTree>
    <p:extLst>
      <p:ext uri="{BB962C8B-B14F-4D97-AF65-F5344CB8AC3E}">
        <p14:creationId xmlns:p14="http://schemas.microsoft.com/office/powerpoint/2010/main" val="1346345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94791-AA3A-4349-9878-6C62EDB15F47}"/>
              </a:ext>
            </a:extLst>
          </p:cNvPr>
          <p:cNvSpPr>
            <a:spLocks noGrp="1"/>
          </p:cNvSpPr>
          <p:nvPr>
            <p:ph type="title"/>
          </p:nvPr>
        </p:nvSpPr>
        <p:spPr>
          <a:xfrm>
            <a:off x="646111" y="118335"/>
            <a:ext cx="9404723" cy="731520"/>
          </a:xfrm>
        </p:spPr>
        <p:txBody>
          <a:bodyPr/>
          <a:lstStyle/>
          <a:p>
            <a:r>
              <a:rPr lang="en-US" b="1" u="sng" dirty="0"/>
              <a:t>Steps to time management</a:t>
            </a:r>
            <a:endParaRPr lang="en-US" b="1" dirty="0"/>
          </a:p>
        </p:txBody>
      </p:sp>
      <p:sp>
        <p:nvSpPr>
          <p:cNvPr id="3" name="Content Placeholder 2">
            <a:extLst>
              <a:ext uri="{FF2B5EF4-FFF2-40B4-BE49-F238E27FC236}">
                <a16:creationId xmlns:a16="http://schemas.microsoft.com/office/drawing/2014/main" id="{CAA49A3B-619F-448D-B2B9-33350D96B780}"/>
              </a:ext>
            </a:extLst>
          </p:cNvPr>
          <p:cNvSpPr>
            <a:spLocks noGrp="1"/>
          </p:cNvSpPr>
          <p:nvPr>
            <p:ph idx="1"/>
          </p:nvPr>
        </p:nvSpPr>
        <p:spPr>
          <a:xfrm>
            <a:off x="946673" y="849855"/>
            <a:ext cx="9490455" cy="5398545"/>
          </a:xfrm>
        </p:spPr>
        <p:txBody>
          <a:bodyPr>
            <a:normAutofit/>
          </a:bodyPr>
          <a:lstStyle/>
          <a:p>
            <a:r>
              <a:rPr lang="en-US" sz="2800" b="1" dirty="0"/>
              <a:t>Step 2: build into your schedule first any required activities such as courses and labs (Large Rocks)</a:t>
            </a:r>
          </a:p>
          <a:p>
            <a:pPr marL="0" indent="0">
              <a:buNone/>
            </a:pPr>
            <a:endParaRPr lang="en-US" b="1" dirty="0"/>
          </a:p>
          <a:p>
            <a:endParaRPr lang="en-US" dirty="0"/>
          </a:p>
        </p:txBody>
      </p:sp>
      <p:graphicFrame>
        <p:nvGraphicFramePr>
          <p:cNvPr id="5" name="Table 4">
            <a:extLst>
              <a:ext uri="{FF2B5EF4-FFF2-40B4-BE49-F238E27FC236}">
                <a16:creationId xmlns:a16="http://schemas.microsoft.com/office/drawing/2014/main" id="{706C078E-E540-4833-9A2F-88E7AF657C83}"/>
              </a:ext>
            </a:extLst>
          </p:cNvPr>
          <p:cNvGraphicFramePr>
            <a:graphicFrameLocks noGrp="1"/>
          </p:cNvGraphicFramePr>
          <p:nvPr>
            <p:extLst>
              <p:ext uri="{D42A27DB-BD31-4B8C-83A1-F6EECF244321}">
                <p14:modId xmlns:p14="http://schemas.microsoft.com/office/powerpoint/2010/main" val="3018190801"/>
              </p:ext>
            </p:extLst>
          </p:nvPr>
        </p:nvGraphicFramePr>
        <p:xfrm>
          <a:off x="1183341" y="1688950"/>
          <a:ext cx="8735210" cy="4883968"/>
        </p:xfrm>
        <a:graphic>
          <a:graphicData uri="http://schemas.openxmlformats.org/drawingml/2006/table">
            <a:tbl>
              <a:tblPr firstRow="1" firstCol="1" bandRow="1">
                <a:tableStyleId>{5C22544A-7EE6-4342-B048-85BDC9FD1C3A}</a:tableStyleId>
              </a:tblPr>
              <a:tblGrid>
                <a:gridCol w="597928">
                  <a:extLst>
                    <a:ext uri="{9D8B030D-6E8A-4147-A177-3AD203B41FA5}">
                      <a16:colId xmlns:a16="http://schemas.microsoft.com/office/drawing/2014/main" val="2720910560"/>
                    </a:ext>
                  </a:extLst>
                </a:gridCol>
                <a:gridCol w="1584964">
                  <a:extLst>
                    <a:ext uri="{9D8B030D-6E8A-4147-A177-3AD203B41FA5}">
                      <a16:colId xmlns:a16="http://schemas.microsoft.com/office/drawing/2014/main" val="10890598"/>
                    </a:ext>
                  </a:extLst>
                </a:gridCol>
                <a:gridCol w="1092053">
                  <a:extLst>
                    <a:ext uri="{9D8B030D-6E8A-4147-A177-3AD203B41FA5}">
                      <a16:colId xmlns:a16="http://schemas.microsoft.com/office/drawing/2014/main" val="1064503117"/>
                    </a:ext>
                  </a:extLst>
                </a:gridCol>
                <a:gridCol w="1092053">
                  <a:extLst>
                    <a:ext uri="{9D8B030D-6E8A-4147-A177-3AD203B41FA5}">
                      <a16:colId xmlns:a16="http://schemas.microsoft.com/office/drawing/2014/main" val="4045243971"/>
                    </a:ext>
                  </a:extLst>
                </a:gridCol>
                <a:gridCol w="1092053">
                  <a:extLst>
                    <a:ext uri="{9D8B030D-6E8A-4147-A177-3AD203B41FA5}">
                      <a16:colId xmlns:a16="http://schemas.microsoft.com/office/drawing/2014/main" val="3744467334"/>
                    </a:ext>
                  </a:extLst>
                </a:gridCol>
                <a:gridCol w="1092053">
                  <a:extLst>
                    <a:ext uri="{9D8B030D-6E8A-4147-A177-3AD203B41FA5}">
                      <a16:colId xmlns:a16="http://schemas.microsoft.com/office/drawing/2014/main" val="3136117824"/>
                    </a:ext>
                  </a:extLst>
                </a:gridCol>
                <a:gridCol w="1092053">
                  <a:extLst>
                    <a:ext uri="{9D8B030D-6E8A-4147-A177-3AD203B41FA5}">
                      <a16:colId xmlns:a16="http://schemas.microsoft.com/office/drawing/2014/main" val="632461978"/>
                    </a:ext>
                  </a:extLst>
                </a:gridCol>
                <a:gridCol w="1092053">
                  <a:extLst>
                    <a:ext uri="{9D8B030D-6E8A-4147-A177-3AD203B41FA5}">
                      <a16:colId xmlns:a16="http://schemas.microsoft.com/office/drawing/2014/main" val="2191310919"/>
                    </a:ext>
                  </a:extLst>
                </a:gridCol>
              </a:tblGrid>
              <a:tr h="179720">
                <a:tc>
                  <a:txBody>
                    <a:bodyPr/>
                    <a:lstStyle/>
                    <a:p>
                      <a:pPr marL="0" marR="0">
                        <a:lnSpc>
                          <a:spcPct val="107000"/>
                        </a:lnSpc>
                        <a:spcBef>
                          <a:spcPts val="0"/>
                        </a:spcBef>
                        <a:spcAft>
                          <a:spcPts val="0"/>
                        </a:spcAft>
                      </a:pPr>
                      <a:r>
                        <a:rPr lang="en-US" sz="1000">
                          <a:effectLst/>
                        </a:rPr>
                        <a:t>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rPr>
                        <a:t>Sunday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rPr>
                        <a:t>Monday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rPr>
                        <a:t>Tuesday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rPr>
                        <a:t>Wednesday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rPr>
                        <a:t>Thursday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rPr>
                        <a:t>Friday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Saturday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extLst>
                  <a:ext uri="{0D108BD9-81ED-4DB2-BD59-A6C34878D82A}">
                    <a16:rowId xmlns:a16="http://schemas.microsoft.com/office/drawing/2014/main" val="3809148652"/>
                  </a:ext>
                </a:extLst>
              </a:tr>
              <a:tr h="311273">
                <a:tc>
                  <a:txBody>
                    <a:bodyPr/>
                    <a:lstStyle/>
                    <a:p>
                      <a:pPr marL="0" marR="0">
                        <a:lnSpc>
                          <a:spcPct val="107000"/>
                        </a:lnSpc>
                        <a:spcBef>
                          <a:spcPts val="0"/>
                        </a:spcBef>
                        <a:spcAft>
                          <a:spcPts val="0"/>
                        </a:spcAft>
                      </a:pPr>
                      <a:r>
                        <a:rPr lang="en-US" sz="1000">
                          <a:effectLst/>
                        </a:rPr>
                        <a:t>7:00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extLst>
                  <a:ext uri="{0D108BD9-81ED-4DB2-BD59-A6C34878D82A}">
                    <a16:rowId xmlns:a16="http://schemas.microsoft.com/office/drawing/2014/main" val="3544835719"/>
                  </a:ext>
                </a:extLst>
              </a:tr>
              <a:tr h="311273">
                <a:tc>
                  <a:txBody>
                    <a:bodyPr/>
                    <a:lstStyle/>
                    <a:p>
                      <a:pPr marL="0" marR="0">
                        <a:lnSpc>
                          <a:spcPct val="107000"/>
                        </a:lnSpc>
                        <a:spcBef>
                          <a:spcPts val="0"/>
                        </a:spcBef>
                        <a:spcAft>
                          <a:spcPts val="0"/>
                        </a:spcAft>
                      </a:pPr>
                      <a:r>
                        <a:rPr lang="en-US" sz="1000">
                          <a:effectLst/>
                        </a:rPr>
                        <a:t>8:00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highlight>
                            <a:srgbClr val="00FF00"/>
                          </a:highlight>
                        </a:rPr>
                        <a:t>MGA</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highlight>
                            <a:srgbClr val="00FF00"/>
                          </a:highlight>
                        </a:rPr>
                        <a:t>MFM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highlight>
                            <a:srgbClr val="00FF00"/>
                          </a:highlight>
                        </a:rPr>
                        <a:t>Med Histo</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highlight>
                            <a:srgbClr val="00FF00"/>
                          </a:highlight>
                        </a:rPr>
                        <a:t>FMHC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highlight>
                            <a:srgbClr val="00FF00"/>
                          </a:highlight>
                        </a:rPr>
                        <a:t>OPP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extLst>
                  <a:ext uri="{0D108BD9-81ED-4DB2-BD59-A6C34878D82A}">
                    <a16:rowId xmlns:a16="http://schemas.microsoft.com/office/drawing/2014/main" val="2692184444"/>
                  </a:ext>
                </a:extLst>
              </a:tr>
              <a:tr h="311273">
                <a:tc>
                  <a:txBody>
                    <a:bodyPr/>
                    <a:lstStyle/>
                    <a:p>
                      <a:pPr marL="0" marR="0">
                        <a:lnSpc>
                          <a:spcPct val="107000"/>
                        </a:lnSpc>
                        <a:spcBef>
                          <a:spcPts val="0"/>
                        </a:spcBef>
                        <a:spcAft>
                          <a:spcPts val="0"/>
                        </a:spcAft>
                      </a:pPr>
                      <a:r>
                        <a:rPr lang="en-US" sz="1000">
                          <a:effectLst/>
                        </a:rPr>
                        <a:t>9:00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highlight>
                            <a:srgbClr val="00FF00"/>
                          </a:highlight>
                        </a:rPr>
                        <a:t>MGA</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highlight>
                            <a:srgbClr val="00FF00"/>
                          </a:highlight>
                        </a:rPr>
                        <a:t>MFM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highlight>
                            <a:srgbClr val="00FF00"/>
                          </a:highlight>
                        </a:rPr>
                        <a:t>Med Histo</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highlight>
                            <a:srgbClr val="00FF00"/>
                          </a:highlight>
                        </a:rPr>
                        <a:t>FMHC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highlight>
                            <a:srgbClr val="00FF00"/>
                          </a:highlight>
                        </a:rPr>
                        <a:t>OPP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extLst>
                  <a:ext uri="{0D108BD9-81ED-4DB2-BD59-A6C34878D82A}">
                    <a16:rowId xmlns:a16="http://schemas.microsoft.com/office/drawing/2014/main" val="3729854705"/>
                  </a:ext>
                </a:extLst>
              </a:tr>
              <a:tr h="266089">
                <a:tc>
                  <a:txBody>
                    <a:bodyPr/>
                    <a:lstStyle/>
                    <a:p>
                      <a:pPr marL="0" marR="0">
                        <a:lnSpc>
                          <a:spcPct val="107000"/>
                        </a:lnSpc>
                        <a:spcBef>
                          <a:spcPts val="0"/>
                        </a:spcBef>
                        <a:spcAft>
                          <a:spcPts val="0"/>
                        </a:spcAft>
                      </a:pPr>
                      <a:r>
                        <a:rPr lang="en-US" sz="1000">
                          <a:effectLst/>
                        </a:rPr>
                        <a:t>10:00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highlight>
                            <a:srgbClr val="00FF00"/>
                          </a:highlight>
                        </a:rPr>
                        <a:t>OPP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highlight>
                            <a:srgbClr val="00FF00"/>
                          </a:highlight>
                        </a:rPr>
                        <a:t>EPC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highlight>
                            <a:srgbClr val="00FF00"/>
                          </a:highlight>
                        </a:rPr>
                        <a:t>EPC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highlight>
                            <a:srgbClr val="00FF00"/>
                          </a:highlight>
                        </a:rPr>
                        <a:t>MGA</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highlight>
                            <a:srgbClr val="00FF00"/>
                          </a:highlight>
                        </a:rPr>
                        <a:t>FMHC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extLst>
                  <a:ext uri="{0D108BD9-81ED-4DB2-BD59-A6C34878D82A}">
                    <a16:rowId xmlns:a16="http://schemas.microsoft.com/office/drawing/2014/main" val="96449726"/>
                  </a:ext>
                </a:extLst>
              </a:tr>
              <a:tr h="266089">
                <a:tc>
                  <a:txBody>
                    <a:bodyPr/>
                    <a:lstStyle/>
                    <a:p>
                      <a:pPr marL="0" marR="0">
                        <a:lnSpc>
                          <a:spcPct val="107000"/>
                        </a:lnSpc>
                        <a:spcBef>
                          <a:spcPts val="0"/>
                        </a:spcBef>
                        <a:spcAft>
                          <a:spcPts val="0"/>
                        </a:spcAft>
                      </a:pPr>
                      <a:r>
                        <a:rPr lang="en-US" sz="1000">
                          <a:effectLst/>
                        </a:rPr>
                        <a:t>11:00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highlight>
                            <a:srgbClr val="00FF00"/>
                          </a:highlight>
                        </a:rPr>
                        <a:t>OPP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highlight>
                            <a:srgbClr val="00FF00"/>
                          </a:highlight>
                        </a:rPr>
                        <a:t>EPC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highlight>
                            <a:srgbClr val="00FF00"/>
                          </a:highlight>
                        </a:rPr>
                        <a:t>EPC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highlight>
                            <a:srgbClr val="00FF00"/>
                          </a:highlight>
                        </a:rPr>
                        <a:t>MGA</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highlight>
                            <a:srgbClr val="00FF00"/>
                          </a:highlight>
                        </a:rPr>
                        <a:t>Med Histo</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extLst>
                  <a:ext uri="{0D108BD9-81ED-4DB2-BD59-A6C34878D82A}">
                    <a16:rowId xmlns:a16="http://schemas.microsoft.com/office/drawing/2014/main" val="2740404799"/>
                  </a:ext>
                </a:extLst>
              </a:tr>
              <a:tr h="266089">
                <a:tc>
                  <a:txBody>
                    <a:bodyPr/>
                    <a:lstStyle/>
                    <a:p>
                      <a:pPr marL="0" marR="0">
                        <a:lnSpc>
                          <a:spcPct val="107000"/>
                        </a:lnSpc>
                        <a:spcBef>
                          <a:spcPts val="0"/>
                        </a:spcBef>
                        <a:spcAft>
                          <a:spcPts val="0"/>
                        </a:spcAft>
                      </a:pPr>
                      <a:r>
                        <a:rPr lang="en-US" sz="1000">
                          <a:effectLst/>
                        </a:rPr>
                        <a:t>12:00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rPr>
                        <a:t>Lunch</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rPr>
                        <a:t>Lunch</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rPr>
                        <a:t>Lunch</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rPr>
                        <a:t>Lunch</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rPr>
                        <a:t>Lunch</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extLst>
                  <a:ext uri="{0D108BD9-81ED-4DB2-BD59-A6C34878D82A}">
                    <a16:rowId xmlns:a16="http://schemas.microsoft.com/office/drawing/2014/main" val="3717232667"/>
                  </a:ext>
                </a:extLst>
              </a:tr>
              <a:tr h="311273">
                <a:tc>
                  <a:txBody>
                    <a:bodyPr/>
                    <a:lstStyle/>
                    <a:p>
                      <a:pPr marL="0" marR="0">
                        <a:lnSpc>
                          <a:spcPct val="107000"/>
                        </a:lnSpc>
                        <a:spcBef>
                          <a:spcPts val="0"/>
                        </a:spcBef>
                        <a:spcAft>
                          <a:spcPts val="0"/>
                        </a:spcAft>
                      </a:pPr>
                      <a:r>
                        <a:rPr lang="en-US" sz="1000">
                          <a:effectLst/>
                        </a:rPr>
                        <a:t>1:00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highlight>
                            <a:srgbClr val="00FF00"/>
                          </a:highlight>
                        </a:rPr>
                        <a:t>FMHC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highlight>
                            <a:srgbClr val="00FF00"/>
                          </a:highlight>
                        </a:rPr>
                        <a:t>MGA</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highlight>
                            <a:srgbClr val="00FF00"/>
                          </a:highlight>
                        </a:rPr>
                        <a:t>OPP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highlight>
                            <a:srgbClr val="00FF00"/>
                          </a:highlight>
                        </a:rPr>
                        <a:t>MFM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extLst>
                  <a:ext uri="{0D108BD9-81ED-4DB2-BD59-A6C34878D82A}">
                    <a16:rowId xmlns:a16="http://schemas.microsoft.com/office/drawing/2014/main" val="469334761"/>
                  </a:ext>
                </a:extLst>
              </a:tr>
              <a:tr h="266089">
                <a:tc>
                  <a:txBody>
                    <a:bodyPr/>
                    <a:lstStyle/>
                    <a:p>
                      <a:pPr marL="0" marR="0">
                        <a:lnSpc>
                          <a:spcPct val="107000"/>
                        </a:lnSpc>
                        <a:spcBef>
                          <a:spcPts val="0"/>
                        </a:spcBef>
                        <a:spcAft>
                          <a:spcPts val="0"/>
                        </a:spcAft>
                      </a:pPr>
                      <a:r>
                        <a:rPr lang="en-US" sz="1000">
                          <a:effectLst/>
                        </a:rPr>
                        <a:t>2:00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highlight>
                            <a:srgbClr val="00FF00"/>
                          </a:highlight>
                        </a:rPr>
                        <a:t>FMHC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highlight>
                            <a:srgbClr val="00FF00"/>
                          </a:highlight>
                        </a:rPr>
                        <a:t>MGA</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highlight>
                            <a:srgbClr val="00FF00"/>
                          </a:highlight>
                        </a:rPr>
                        <a:t>OPP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highlight>
                            <a:srgbClr val="00FF00"/>
                          </a:highlight>
                        </a:rPr>
                        <a:t>MFM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extLst>
                  <a:ext uri="{0D108BD9-81ED-4DB2-BD59-A6C34878D82A}">
                    <a16:rowId xmlns:a16="http://schemas.microsoft.com/office/drawing/2014/main" val="1925907049"/>
                  </a:ext>
                </a:extLst>
              </a:tr>
              <a:tr h="266089">
                <a:tc>
                  <a:txBody>
                    <a:bodyPr/>
                    <a:lstStyle/>
                    <a:p>
                      <a:pPr marL="0" marR="0">
                        <a:lnSpc>
                          <a:spcPct val="107000"/>
                        </a:lnSpc>
                        <a:spcBef>
                          <a:spcPts val="0"/>
                        </a:spcBef>
                        <a:spcAft>
                          <a:spcPts val="0"/>
                        </a:spcAft>
                      </a:pPr>
                      <a:r>
                        <a:rPr lang="en-US" sz="1000">
                          <a:effectLst/>
                        </a:rPr>
                        <a:t>3:00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highlight>
                            <a:srgbClr val="00FF00"/>
                          </a:highlight>
                        </a:rPr>
                        <a:t>FMHC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highlight>
                            <a:srgbClr val="00FF00"/>
                          </a:highlight>
                        </a:rPr>
                        <a:t>FMHC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highlight>
                            <a:srgbClr val="00FF00"/>
                          </a:highlight>
                        </a:rPr>
                        <a:t>EPC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extLst>
                  <a:ext uri="{0D108BD9-81ED-4DB2-BD59-A6C34878D82A}">
                    <a16:rowId xmlns:a16="http://schemas.microsoft.com/office/drawing/2014/main" val="1569694668"/>
                  </a:ext>
                </a:extLst>
              </a:tr>
              <a:tr h="266089">
                <a:tc>
                  <a:txBody>
                    <a:bodyPr/>
                    <a:lstStyle/>
                    <a:p>
                      <a:pPr marL="0" marR="0">
                        <a:lnSpc>
                          <a:spcPct val="107000"/>
                        </a:lnSpc>
                        <a:spcBef>
                          <a:spcPts val="0"/>
                        </a:spcBef>
                        <a:spcAft>
                          <a:spcPts val="0"/>
                        </a:spcAft>
                      </a:pPr>
                      <a:r>
                        <a:rPr lang="en-US" sz="1000">
                          <a:effectLst/>
                        </a:rPr>
                        <a:t>4:00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10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extLst>
                  <a:ext uri="{0D108BD9-81ED-4DB2-BD59-A6C34878D82A}">
                    <a16:rowId xmlns:a16="http://schemas.microsoft.com/office/drawing/2014/main" val="2491248104"/>
                  </a:ext>
                </a:extLst>
              </a:tr>
              <a:tr h="266089">
                <a:tc>
                  <a:txBody>
                    <a:bodyPr/>
                    <a:lstStyle/>
                    <a:p>
                      <a:pPr marL="0" marR="0">
                        <a:lnSpc>
                          <a:spcPct val="107000"/>
                        </a:lnSpc>
                        <a:spcBef>
                          <a:spcPts val="0"/>
                        </a:spcBef>
                        <a:spcAft>
                          <a:spcPts val="0"/>
                        </a:spcAft>
                      </a:pPr>
                      <a:r>
                        <a:rPr lang="en-US" sz="700">
                          <a:effectLst/>
                        </a:rPr>
                        <a:t>5:00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extLst>
                  <a:ext uri="{0D108BD9-81ED-4DB2-BD59-A6C34878D82A}">
                    <a16:rowId xmlns:a16="http://schemas.microsoft.com/office/drawing/2014/main" val="3956724208"/>
                  </a:ext>
                </a:extLst>
              </a:tr>
              <a:tr h="266089">
                <a:tc>
                  <a:txBody>
                    <a:bodyPr/>
                    <a:lstStyle/>
                    <a:p>
                      <a:pPr marL="0" marR="0">
                        <a:lnSpc>
                          <a:spcPct val="107000"/>
                        </a:lnSpc>
                        <a:spcBef>
                          <a:spcPts val="0"/>
                        </a:spcBef>
                        <a:spcAft>
                          <a:spcPts val="0"/>
                        </a:spcAft>
                      </a:pPr>
                      <a:r>
                        <a:rPr lang="en-US" sz="700">
                          <a:effectLst/>
                        </a:rPr>
                        <a:t>6:00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extLst>
                  <a:ext uri="{0D108BD9-81ED-4DB2-BD59-A6C34878D82A}">
                    <a16:rowId xmlns:a16="http://schemas.microsoft.com/office/drawing/2014/main" val="2122263367"/>
                  </a:ext>
                </a:extLst>
              </a:tr>
              <a:tr h="220904">
                <a:tc>
                  <a:txBody>
                    <a:bodyPr/>
                    <a:lstStyle/>
                    <a:p>
                      <a:pPr marL="0" marR="0">
                        <a:lnSpc>
                          <a:spcPct val="107000"/>
                        </a:lnSpc>
                        <a:spcBef>
                          <a:spcPts val="0"/>
                        </a:spcBef>
                        <a:spcAft>
                          <a:spcPts val="0"/>
                        </a:spcAft>
                      </a:pPr>
                      <a:r>
                        <a:rPr lang="en-US" sz="700">
                          <a:effectLst/>
                        </a:rPr>
                        <a:t>7:00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extLst>
                  <a:ext uri="{0D108BD9-81ED-4DB2-BD59-A6C34878D82A}">
                    <a16:rowId xmlns:a16="http://schemas.microsoft.com/office/drawing/2014/main" val="1100360291"/>
                  </a:ext>
                </a:extLst>
              </a:tr>
              <a:tr h="266089">
                <a:tc>
                  <a:txBody>
                    <a:bodyPr/>
                    <a:lstStyle/>
                    <a:p>
                      <a:pPr marL="0" marR="0">
                        <a:lnSpc>
                          <a:spcPct val="107000"/>
                        </a:lnSpc>
                        <a:spcBef>
                          <a:spcPts val="0"/>
                        </a:spcBef>
                        <a:spcAft>
                          <a:spcPts val="0"/>
                        </a:spcAft>
                      </a:pPr>
                      <a:r>
                        <a:rPr lang="en-US" sz="700">
                          <a:effectLst/>
                        </a:rPr>
                        <a:t>8:00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extLst>
                  <a:ext uri="{0D108BD9-81ED-4DB2-BD59-A6C34878D82A}">
                    <a16:rowId xmlns:a16="http://schemas.microsoft.com/office/drawing/2014/main" val="3977718270"/>
                  </a:ext>
                </a:extLst>
              </a:tr>
              <a:tr h="266089">
                <a:tc>
                  <a:txBody>
                    <a:bodyPr/>
                    <a:lstStyle/>
                    <a:p>
                      <a:pPr marL="0" marR="0">
                        <a:lnSpc>
                          <a:spcPct val="107000"/>
                        </a:lnSpc>
                        <a:spcBef>
                          <a:spcPts val="0"/>
                        </a:spcBef>
                        <a:spcAft>
                          <a:spcPts val="0"/>
                        </a:spcAft>
                      </a:pPr>
                      <a:r>
                        <a:rPr lang="en-US" sz="700">
                          <a:effectLst/>
                        </a:rPr>
                        <a:t>9:00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extLst>
                  <a:ext uri="{0D108BD9-81ED-4DB2-BD59-A6C34878D82A}">
                    <a16:rowId xmlns:a16="http://schemas.microsoft.com/office/drawing/2014/main" val="2796613806"/>
                  </a:ext>
                </a:extLst>
              </a:tr>
              <a:tr h="266089">
                <a:tc>
                  <a:txBody>
                    <a:bodyPr/>
                    <a:lstStyle/>
                    <a:p>
                      <a:pPr marL="0" marR="0">
                        <a:lnSpc>
                          <a:spcPct val="107000"/>
                        </a:lnSpc>
                        <a:spcBef>
                          <a:spcPts val="0"/>
                        </a:spcBef>
                        <a:spcAft>
                          <a:spcPts val="0"/>
                        </a:spcAft>
                      </a:pPr>
                      <a:r>
                        <a:rPr lang="en-US" sz="700">
                          <a:effectLst/>
                        </a:rPr>
                        <a:t>10:00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extLst>
                  <a:ext uri="{0D108BD9-81ED-4DB2-BD59-A6C34878D82A}">
                    <a16:rowId xmlns:a16="http://schemas.microsoft.com/office/drawing/2014/main" val="2598563838"/>
                  </a:ext>
                </a:extLst>
              </a:tr>
              <a:tr h="311273">
                <a:tc>
                  <a:txBody>
                    <a:bodyPr/>
                    <a:lstStyle/>
                    <a:p>
                      <a:pPr marL="0" marR="0">
                        <a:lnSpc>
                          <a:spcPct val="107000"/>
                        </a:lnSpc>
                        <a:spcBef>
                          <a:spcPts val="0"/>
                        </a:spcBef>
                        <a:spcAft>
                          <a:spcPts val="0"/>
                        </a:spcAft>
                      </a:pPr>
                      <a:r>
                        <a:rPr lang="en-US" sz="700">
                          <a:effectLst/>
                        </a:rPr>
                        <a:t>11:00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tc>
                  <a:txBody>
                    <a:bodyPr/>
                    <a:lstStyle/>
                    <a:p>
                      <a:pPr marL="0" marR="0">
                        <a:lnSpc>
                          <a:spcPct val="107000"/>
                        </a:lnSpc>
                        <a:spcBef>
                          <a:spcPts val="0"/>
                        </a:spcBef>
                        <a:spcAft>
                          <a:spcPts val="0"/>
                        </a:spcAft>
                      </a:pPr>
                      <a:r>
                        <a:rPr lang="en-US" sz="700" dirty="0">
                          <a:effectLst/>
                        </a:rPr>
                        <a:t> </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6650" marR="46650" marT="0" marB="0"/>
                </a:tc>
                <a:extLst>
                  <a:ext uri="{0D108BD9-81ED-4DB2-BD59-A6C34878D82A}">
                    <a16:rowId xmlns:a16="http://schemas.microsoft.com/office/drawing/2014/main" val="2719566721"/>
                  </a:ext>
                </a:extLst>
              </a:tr>
            </a:tbl>
          </a:graphicData>
        </a:graphic>
      </p:graphicFrame>
    </p:spTree>
    <p:extLst>
      <p:ext uri="{BB962C8B-B14F-4D97-AF65-F5344CB8AC3E}">
        <p14:creationId xmlns:p14="http://schemas.microsoft.com/office/powerpoint/2010/main" val="417324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E2F76-D067-4FC2-B2DC-F08C1C5F5AB9}"/>
              </a:ext>
            </a:extLst>
          </p:cNvPr>
          <p:cNvSpPr>
            <a:spLocks noGrp="1"/>
          </p:cNvSpPr>
          <p:nvPr>
            <p:ph type="title"/>
          </p:nvPr>
        </p:nvSpPr>
        <p:spPr>
          <a:xfrm>
            <a:off x="646111" y="75304"/>
            <a:ext cx="9404723" cy="753035"/>
          </a:xfrm>
        </p:spPr>
        <p:txBody>
          <a:bodyPr/>
          <a:lstStyle/>
          <a:p>
            <a:r>
              <a:rPr lang="en-US" b="1" u="sng" dirty="0"/>
              <a:t>Steps to time management</a:t>
            </a:r>
            <a:endParaRPr lang="en-US" dirty="0"/>
          </a:p>
        </p:txBody>
      </p:sp>
      <p:sp>
        <p:nvSpPr>
          <p:cNvPr id="3" name="Content Placeholder 2">
            <a:extLst>
              <a:ext uri="{FF2B5EF4-FFF2-40B4-BE49-F238E27FC236}">
                <a16:creationId xmlns:a16="http://schemas.microsoft.com/office/drawing/2014/main" id="{40C99432-3D5B-41B5-9D7F-D618E412EEAD}"/>
              </a:ext>
            </a:extLst>
          </p:cNvPr>
          <p:cNvSpPr>
            <a:spLocks noGrp="1"/>
          </p:cNvSpPr>
          <p:nvPr>
            <p:ph idx="1"/>
          </p:nvPr>
        </p:nvSpPr>
        <p:spPr>
          <a:xfrm>
            <a:off x="645130" y="828340"/>
            <a:ext cx="10091002" cy="5420060"/>
          </a:xfrm>
        </p:spPr>
        <p:txBody>
          <a:bodyPr/>
          <a:lstStyle/>
          <a:p>
            <a:r>
              <a:rPr lang="en-US" sz="2800" b="1" dirty="0"/>
              <a:t>Step 3: add routine activities to your schedule (Grooming, driving to school, breakfast, etc.)</a:t>
            </a:r>
          </a:p>
          <a:p>
            <a:pPr marL="0" indent="0">
              <a:buNone/>
            </a:pPr>
            <a:endParaRPr lang="en-US" sz="2800" b="1" dirty="0"/>
          </a:p>
          <a:p>
            <a:pPr marL="0" indent="0">
              <a:buNone/>
            </a:pPr>
            <a:endParaRPr lang="en-US" dirty="0"/>
          </a:p>
        </p:txBody>
      </p:sp>
      <p:graphicFrame>
        <p:nvGraphicFramePr>
          <p:cNvPr id="5" name="Table 4">
            <a:extLst>
              <a:ext uri="{FF2B5EF4-FFF2-40B4-BE49-F238E27FC236}">
                <a16:creationId xmlns:a16="http://schemas.microsoft.com/office/drawing/2014/main" id="{797DBA84-0F1E-453F-95F5-8147BE58A0EE}"/>
              </a:ext>
            </a:extLst>
          </p:cNvPr>
          <p:cNvGraphicFramePr>
            <a:graphicFrameLocks noGrp="1"/>
          </p:cNvGraphicFramePr>
          <p:nvPr>
            <p:extLst>
              <p:ext uri="{D42A27DB-BD31-4B8C-83A1-F6EECF244321}">
                <p14:modId xmlns:p14="http://schemas.microsoft.com/office/powerpoint/2010/main" val="1625263887"/>
              </p:ext>
            </p:extLst>
          </p:nvPr>
        </p:nvGraphicFramePr>
        <p:xfrm>
          <a:off x="1376979" y="1721224"/>
          <a:ext cx="8509302" cy="4937758"/>
        </p:xfrm>
        <a:graphic>
          <a:graphicData uri="http://schemas.openxmlformats.org/drawingml/2006/table">
            <a:tbl>
              <a:tblPr firstRow="1" firstCol="1" bandRow="1">
                <a:tableStyleId>{5C22544A-7EE6-4342-B048-85BDC9FD1C3A}</a:tableStyleId>
              </a:tblPr>
              <a:tblGrid>
                <a:gridCol w="582463">
                  <a:extLst>
                    <a:ext uri="{9D8B030D-6E8A-4147-A177-3AD203B41FA5}">
                      <a16:colId xmlns:a16="http://schemas.microsoft.com/office/drawing/2014/main" val="1751638742"/>
                    </a:ext>
                  </a:extLst>
                </a:gridCol>
                <a:gridCol w="1543973">
                  <a:extLst>
                    <a:ext uri="{9D8B030D-6E8A-4147-A177-3AD203B41FA5}">
                      <a16:colId xmlns:a16="http://schemas.microsoft.com/office/drawing/2014/main" val="940552529"/>
                    </a:ext>
                  </a:extLst>
                </a:gridCol>
                <a:gridCol w="1063811">
                  <a:extLst>
                    <a:ext uri="{9D8B030D-6E8A-4147-A177-3AD203B41FA5}">
                      <a16:colId xmlns:a16="http://schemas.microsoft.com/office/drawing/2014/main" val="2342460792"/>
                    </a:ext>
                  </a:extLst>
                </a:gridCol>
                <a:gridCol w="1063811">
                  <a:extLst>
                    <a:ext uri="{9D8B030D-6E8A-4147-A177-3AD203B41FA5}">
                      <a16:colId xmlns:a16="http://schemas.microsoft.com/office/drawing/2014/main" val="2115510757"/>
                    </a:ext>
                  </a:extLst>
                </a:gridCol>
                <a:gridCol w="1063811">
                  <a:extLst>
                    <a:ext uri="{9D8B030D-6E8A-4147-A177-3AD203B41FA5}">
                      <a16:colId xmlns:a16="http://schemas.microsoft.com/office/drawing/2014/main" val="1967020031"/>
                    </a:ext>
                  </a:extLst>
                </a:gridCol>
                <a:gridCol w="1063811">
                  <a:extLst>
                    <a:ext uri="{9D8B030D-6E8A-4147-A177-3AD203B41FA5}">
                      <a16:colId xmlns:a16="http://schemas.microsoft.com/office/drawing/2014/main" val="1552428752"/>
                    </a:ext>
                  </a:extLst>
                </a:gridCol>
                <a:gridCol w="1063811">
                  <a:extLst>
                    <a:ext uri="{9D8B030D-6E8A-4147-A177-3AD203B41FA5}">
                      <a16:colId xmlns:a16="http://schemas.microsoft.com/office/drawing/2014/main" val="3676945575"/>
                    </a:ext>
                  </a:extLst>
                </a:gridCol>
                <a:gridCol w="1063811">
                  <a:extLst>
                    <a:ext uri="{9D8B030D-6E8A-4147-A177-3AD203B41FA5}">
                      <a16:colId xmlns:a16="http://schemas.microsoft.com/office/drawing/2014/main" val="3307371195"/>
                    </a:ext>
                  </a:extLst>
                </a:gridCol>
              </a:tblGrid>
              <a:tr h="172047">
                <a:tc>
                  <a:txBody>
                    <a:bodyPr/>
                    <a:lstStyle/>
                    <a:p>
                      <a:pPr marL="0" marR="0">
                        <a:lnSpc>
                          <a:spcPct val="107000"/>
                        </a:lnSpc>
                        <a:spcBef>
                          <a:spcPts val="0"/>
                        </a:spcBef>
                        <a:spcAft>
                          <a:spcPts val="0"/>
                        </a:spcAft>
                      </a:pPr>
                      <a:r>
                        <a:rPr lang="en-US" sz="900">
                          <a:effectLst/>
                        </a:rPr>
                        <a:t>Time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Sunday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Monday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dirty="0">
                          <a:effectLst/>
                        </a:rPr>
                        <a:t>Tuesday</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Wednesday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Thursday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Friday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Saturday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extLst>
                  <a:ext uri="{0D108BD9-81ED-4DB2-BD59-A6C34878D82A}">
                    <a16:rowId xmlns:a16="http://schemas.microsoft.com/office/drawing/2014/main" val="1824752386"/>
                  </a:ext>
                </a:extLst>
              </a:tr>
              <a:tr h="532065">
                <a:tc>
                  <a:txBody>
                    <a:bodyPr/>
                    <a:lstStyle/>
                    <a:p>
                      <a:pPr marL="0" marR="0">
                        <a:lnSpc>
                          <a:spcPct val="107000"/>
                        </a:lnSpc>
                        <a:spcBef>
                          <a:spcPts val="0"/>
                        </a:spcBef>
                        <a:spcAft>
                          <a:spcPts val="0"/>
                        </a:spcAft>
                      </a:pPr>
                      <a:r>
                        <a:rPr lang="en-US" sz="900">
                          <a:effectLst/>
                        </a:rPr>
                        <a:t>7:00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FF"/>
                          </a:highlight>
                        </a:rPr>
                        <a:t>Grooming, Breakfast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FF"/>
                          </a:highlight>
                        </a:rPr>
                        <a:t>Breakfast, drive to school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FF"/>
                          </a:highlight>
                        </a:rPr>
                        <a:t>Breakfast, drive to school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FF"/>
                          </a:highlight>
                        </a:rPr>
                        <a:t>Breakfast, drive to school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FF"/>
                          </a:highlight>
                        </a:rPr>
                        <a:t>Breakfast, drive to school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FF"/>
                          </a:highlight>
                        </a:rPr>
                        <a:t>Breakfast, drive to school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FF"/>
                          </a:highlight>
                        </a:rPr>
                        <a:t>Grooming, Breakfast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extLst>
                  <a:ext uri="{0D108BD9-81ED-4DB2-BD59-A6C34878D82A}">
                    <a16:rowId xmlns:a16="http://schemas.microsoft.com/office/drawing/2014/main" val="3635664432"/>
                  </a:ext>
                </a:extLst>
              </a:tr>
              <a:tr h="260876">
                <a:tc>
                  <a:txBody>
                    <a:bodyPr/>
                    <a:lstStyle/>
                    <a:p>
                      <a:pPr marL="0" marR="0">
                        <a:lnSpc>
                          <a:spcPct val="107000"/>
                        </a:lnSpc>
                        <a:spcBef>
                          <a:spcPts val="0"/>
                        </a:spcBef>
                        <a:spcAft>
                          <a:spcPts val="0"/>
                        </a:spcAft>
                      </a:pPr>
                      <a:r>
                        <a:rPr lang="en-US" sz="900">
                          <a:effectLst/>
                        </a:rPr>
                        <a:t>8:00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00"/>
                          </a:highlight>
                        </a:rPr>
                        <a:t>MGA</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00"/>
                          </a:highlight>
                        </a:rPr>
                        <a:t>MFM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00"/>
                          </a:highlight>
                        </a:rPr>
                        <a:t>Med Histo</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00"/>
                          </a:highlight>
                        </a:rPr>
                        <a:t>FMHC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00"/>
                          </a:highlight>
                        </a:rPr>
                        <a:t>OPP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extLst>
                  <a:ext uri="{0D108BD9-81ED-4DB2-BD59-A6C34878D82A}">
                    <a16:rowId xmlns:a16="http://schemas.microsoft.com/office/drawing/2014/main" val="1065717451"/>
                  </a:ext>
                </a:extLst>
              </a:tr>
              <a:tr h="260876">
                <a:tc>
                  <a:txBody>
                    <a:bodyPr/>
                    <a:lstStyle/>
                    <a:p>
                      <a:pPr marL="0" marR="0">
                        <a:lnSpc>
                          <a:spcPct val="107000"/>
                        </a:lnSpc>
                        <a:spcBef>
                          <a:spcPts val="0"/>
                        </a:spcBef>
                        <a:spcAft>
                          <a:spcPts val="0"/>
                        </a:spcAft>
                      </a:pPr>
                      <a:r>
                        <a:rPr lang="en-US" sz="900">
                          <a:effectLst/>
                        </a:rPr>
                        <a:t>9:00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00"/>
                          </a:highlight>
                        </a:rPr>
                        <a:t>MGA</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00"/>
                          </a:highlight>
                        </a:rPr>
                        <a:t>MFM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00"/>
                          </a:highlight>
                        </a:rPr>
                        <a:t>Med Histo</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00"/>
                          </a:highlight>
                        </a:rPr>
                        <a:t>FMHC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00"/>
                          </a:highlight>
                        </a:rPr>
                        <a:t>OPP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extLst>
                  <a:ext uri="{0D108BD9-81ED-4DB2-BD59-A6C34878D82A}">
                    <a16:rowId xmlns:a16="http://schemas.microsoft.com/office/drawing/2014/main" val="2405472145"/>
                  </a:ext>
                </a:extLst>
              </a:tr>
              <a:tr h="215811">
                <a:tc>
                  <a:txBody>
                    <a:bodyPr/>
                    <a:lstStyle/>
                    <a:p>
                      <a:pPr marL="0" marR="0">
                        <a:lnSpc>
                          <a:spcPct val="107000"/>
                        </a:lnSpc>
                        <a:spcBef>
                          <a:spcPts val="0"/>
                        </a:spcBef>
                        <a:spcAft>
                          <a:spcPts val="0"/>
                        </a:spcAft>
                      </a:pPr>
                      <a:r>
                        <a:rPr lang="en-US" sz="900">
                          <a:effectLst/>
                        </a:rPr>
                        <a:t>10:00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00"/>
                          </a:highlight>
                        </a:rPr>
                        <a:t>OPP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00"/>
                          </a:highlight>
                        </a:rPr>
                        <a:t>EPC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00"/>
                          </a:highlight>
                        </a:rPr>
                        <a:t>EPC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00"/>
                          </a:highlight>
                        </a:rPr>
                        <a:t>MGA</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00"/>
                          </a:highlight>
                        </a:rPr>
                        <a:t>FMHC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extLst>
                  <a:ext uri="{0D108BD9-81ED-4DB2-BD59-A6C34878D82A}">
                    <a16:rowId xmlns:a16="http://schemas.microsoft.com/office/drawing/2014/main" val="204849024"/>
                  </a:ext>
                </a:extLst>
              </a:tr>
              <a:tr h="265382">
                <a:tc>
                  <a:txBody>
                    <a:bodyPr/>
                    <a:lstStyle/>
                    <a:p>
                      <a:pPr marL="0" marR="0">
                        <a:lnSpc>
                          <a:spcPct val="107000"/>
                        </a:lnSpc>
                        <a:spcBef>
                          <a:spcPts val="0"/>
                        </a:spcBef>
                        <a:spcAft>
                          <a:spcPts val="0"/>
                        </a:spcAft>
                      </a:pPr>
                      <a:r>
                        <a:rPr lang="en-US" sz="900">
                          <a:effectLst/>
                        </a:rPr>
                        <a:t>11:00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00"/>
                          </a:highlight>
                        </a:rPr>
                        <a:t>OPP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00"/>
                          </a:highlight>
                        </a:rPr>
                        <a:t>EPC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00"/>
                          </a:highlight>
                        </a:rPr>
                        <a:t>EPC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00"/>
                          </a:highlight>
                        </a:rPr>
                        <a:t>MGA</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00"/>
                          </a:highlight>
                        </a:rPr>
                        <a:t>Med Histo</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extLst>
                  <a:ext uri="{0D108BD9-81ED-4DB2-BD59-A6C34878D82A}">
                    <a16:rowId xmlns:a16="http://schemas.microsoft.com/office/drawing/2014/main" val="26327683"/>
                  </a:ext>
                </a:extLst>
              </a:tr>
              <a:tr h="265382">
                <a:tc>
                  <a:txBody>
                    <a:bodyPr/>
                    <a:lstStyle/>
                    <a:p>
                      <a:pPr marL="0" marR="0">
                        <a:lnSpc>
                          <a:spcPct val="107000"/>
                        </a:lnSpc>
                        <a:spcBef>
                          <a:spcPts val="0"/>
                        </a:spcBef>
                        <a:spcAft>
                          <a:spcPts val="0"/>
                        </a:spcAft>
                      </a:pPr>
                      <a:r>
                        <a:rPr lang="en-US" sz="900">
                          <a:effectLst/>
                        </a:rPr>
                        <a:t>12:00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FF"/>
                          </a:highlight>
                        </a:rPr>
                        <a:t>Lunch</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FF"/>
                          </a:highlight>
                        </a:rPr>
                        <a:t>Lunch</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FF"/>
                          </a:highlight>
                        </a:rPr>
                        <a:t>Lunch</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FF"/>
                          </a:highlight>
                        </a:rPr>
                        <a:t>Lunch</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FF"/>
                          </a:highlight>
                        </a:rPr>
                        <a:t>Lunch</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FF"/>
                          </a:highlight>
                        </a:rPr>
                        <a:t>Lunch</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FF"/>
                          </a:highlight>
                        </a:rPr>
                        <a:t>Lunch</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extLst>
                  <a:ext uri="{0D108BD9-81ED-4DB2-BD59-A6C34878D82A}">
                    <a16:rowId xmlns:a16="http://schemas.microsoft.com/office/drawing/2014/main" val="3076981886"/>
                  </a:ext>
                </a:extLst>
              </a:tr>
              <a:tr h="260876">
                <a:tc>
                  <a:txBody>
                    <a:bodyPr/>
                    <a:lstStyle/>
                    <a:p>
                      <a:pPr marL="0" marR="0">
                        <a:lnSpc>
                          <a:spcPct val="107000"/>
                        </a:lnSpc>
                        <a:spcBef>
                          <a:spcPts val="0"/>
                        </a:spcBef>
                        <a:spcAft>
                          <a:spcPts val="0"/>
                        </a:spcAft>
                      </a:pPr>
                      <a:r>
                        <a:rPr lang="en-US" sz="900">
                          <a:effectLst/>
                        </a:rPr>
                        <a:t>1:00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00"/>
                          </a:highlight>
                        </a:rPr>
                        <a:t>FMHC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00"/>
                          </a:highlight>
                        </a:rPr>
                        <a:t>MGA</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00"/>
                          </a:highlight>
                        </a:rPr>
                        <a:t>OPP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00"/>
                          </a:highlight>
                        </a:rPr>
                        <a:t>MFM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extLst>
                  <a:ext uri="{0D108BD9-81ED-4DB2-BD59-A6C34878D82A}">
                    <a16:rowId xmlns:a16="http://schemas.microsoft.com/office/drawing/2014/main" val="1828231363"/>
                  </a:ext>
                </a:extLst>
              </a:tr>
              <a:tr h="265382">
                <a:tc>
                  <a:txBody>
                    <a:bodyPr/>
                    <a:lstStyle/>
                    <a:p>
                      <a:pPr marL="0" marR="0">
                        <a:lnSpc>
                          <a:spcPct val="107000"/>
                        </a:lnSpc>
                        <a:spcBef>
                          <a:spcPts val="0"/>
                        </a:spcBef>
                        <a:spcAft>
                          <a:spcPts val="0"/>
                        </a:spcAft>
                      </a:pPr>
                      <a:r>
                        <a:rPr lang="en-US" sz="900">
                          <a:effectLst/>
                        </a:rPr>
                        <a:t>2:00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00"/>
                          </a:highlight>
                        </a:rPr>
                        <a:t>FMHC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00"/>
                          </a:highlight>
                        </a:rPr>
                        <a:t>MGA</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00"/>
                          </a:highlight>
                        </a:rPr>
                        <a:t>OPP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00"/>
                          </a:highlight>
                        </a:rPr>
                        <a:t>MFM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extLst>
                  <a:ext uri="{0D108BD9-81ED-4DB2-BD59-A6C34878D82A}">
                    <a16:rowId xmlns:a16="http://schemas.microsoft.com/office/drawing/2014/main" val="1605800262"/>
                  </a:ext>
                </a:extLst>
              </a:tr>
              <a:tr h="352057">
                <a:tc>
                  <a:txBody>
                    <a:bodyPr/>
                    <a:lstStyle/>
                    <a:p>
                      <a:pPr marL="0" marR="0">
                        <a:lnSpc>
                          <a:spcPct val="107000"/>
                        </a:lnSpc>
                        <a:spcBef>
                          <a:spcPts val="0"/>
                        </a:spcBef>
                        <a:spcAft>
                          <a:spcPts val="0"/>
                        </a:spcAft>
                      </a:pPr>
                      <a:r>
                        <a:rPr lang="en-US" sz="900">
                          <a:effectLst/>
                        </a:rPr>
                        <a:t>3:00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FF"/>
                          </a:highlight>
                        </a:rPr>
                        <a:t>Make Time Mgmt Schedule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00"/>
                          </a:highlight>
                        </a:rPr>
                        <a:t>FMHC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00"/>
                          </a:highlight>
                        </a:rPr>
                        <a:t>FMHC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00"/>
                          </a:highlight>
                        </a:rPr>
                        <a:t>EPC 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extLst>
                  <a:ext uri="{0D108BD9-81ED-4DB2-BD59-A6C34878D82A}">
                    <a16:rowId xmlns:a16="http://schemas.microsoft.com/office/drawing/2014/main" val="3223158092"/>
                  </a:ext>
                </a:extLst>
              </a:tr>
              <a:tr h="265382">
                <a:tc>
                  <a:txBody>
                    <a:bodyPr/>
                    <a:lstStyle/>
                    <a:p>
                      <a:pPr marL="0" marR="0">
                        <a:lnSpc>
                          <a:spcPct val="107000"/>
                        </a:lnSpc>
                        <a:spcBef>
                          <a:spcPts val="0"/>
                        </a:spcBef>
                        <a:spcAft>
                          <a:spcPts val="0"/>
                        </a:spcAft>
                      </a:pPr>
                      <a:r>
                        <a:rPr lang="en-US" sz="900">
                          <a:effectLst/>
                        </a:rPr>
                        <a:t>4:00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FF"/>
                          </a:highlight>
                        </a:rPr>
                        <a:t>Grocery, Laundry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FF"/>
                          </a:highlight>
                        </a:rPr>
                        <a:t>Exercise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FF"/>
                          </a:highlight>
                        </a:rPr>
                        <a:t>Exercise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FF"/>
                          </a:highlight>
                        </a:rPr>
                        <a:t>Exercise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FF"/>
                          </a:highlight>
                        </a:rPr>
                        <a:t>Exercise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FF"/>
                          </a:highlight>
                        </a:rPr>
                        <a:t>Exercise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extLst>
                  <a:ext uri="{0D108BD9-81ED-4DB2-BD59-A6C34878D82A}">
                    <a16:rowId xmlns:a16="http://schemas.microsoft.com/office/drawing/2014/main" val="2686577111"/>
                  </a:ext>
                </a:extLst>
              </a:tr>
              <a:tr h="229330">
                <a:tc>
                  <a:txBody>
                    <a:bodyPr/>
                    <a:lstStyle/>
                    <a:p>
                      <a:pPr marL="0" marR="0">
                        <a:lnSpc>
                          <a:spcPct val="107000"/>
                        </a:lnSpc>
                        <a:spcBef>
                          <a:spcPts val="0"/>
                        </a:spcBef>
                        <a:spcAft>
                          <a:spcPts val="0"/>
                        </a:spcAft>
                      </a:pPr>
                      <a:r>
                        <a:rPr lang="en-US" sz="900">
                          <a:effectLst/>
                        </a:rPr>
                        <a:t>5:00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FF"/>
                          </a:highlight>
                        </a:rPr>
                        <a:t>Grocery, Laundry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extLst>
                  <a:ext uri="{0D108BD9-81ED-4DB2-BD59-A6C34878D82A}">
                    <a16:rowId xmlns:a16="http://schemas.microsoft.com/office/drawing/2014/main" val="549786287"/>
                  </a:ext>
                </a:extLst>
              </a:tr>
              <a:tr h="265382">
                <a:tc>
                  <a:txBody>
                    <a:bodyPr/>
                    <a:lstStyle/>
                    <a:p>
                      <a:pPr marL="0" marR="0">
                        <a:lnSpc>
                          <a:spcPct val="107000"/>
                        </a:lnSpc>
                        <a:spcBef>
                          <a:spcPts val="0"/>
                        </a:spcBef>
                        <a:spcAft>
                          <a:spcPts val="0"/>
                        </a:spcAft>
                      </a:pPr>
                      <a:r>
                        <a:rPr lang="en-US" sz="900">
                          <a:effectLst/>
                        </a:rPr>
                        <a:t>6:00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FF"/>
                          </a:highlight>
                        </a:rPr>
                        <a:t>Dinner</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FF"/>
                          </a:highlight>
                        </a:rPr>
                        <a:t>Dinner</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FF"/>
                          </a:highlight>
                        </a:rPr>
                        <a:t>Dinner</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FF"/>
                          </a:highlight>
                        </a:rPr>
                        <a:t>Dinner</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FF"/>
                          </a:highlight>
                        </a:rPr>
                        <a:t>Dinner</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FF"/>
                          </a:highlight>
                        </a:rPr>
                        <a:t>Dinner</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highlight>
                            <a:srgbClr val="00FFFF"/>
                          </a:highlight>
                        </a:rPr>
                        <a:t>Dinner</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extLst>
                  <a:ext uri="{0D108BD9-81ED-4DB2-BD59-A6C34878D82A}">
                    <a16:rowId xmlns:a16="http://schemas.microsoft.com/office/drawing/2014/main" val="2701973715"/>
                  </a:ext>
                </a:extLst>
              </a:tr>
              <a:tr h="220317">
                <a:tc>
                  <a:txBody>
                    <a:bodyPr/>
                    <a:lstStyle/>
                    <a:p>
                      <a:pPr marL="0" marR="0">
                        <a:lnSpc>
                          <a:spcPct val="107000"/>
                        </a:lnSpc>
                        <a:spcBef>
                          <a:spcPts val="0"/>
                        </a:spcBef>
                        <a:spcAft>
                          <a:spcPts val="0"/>
                        </a:spcAft>
                      </a:pPr>
                      <a:r>
                        <a:rPr lang="en-US" sz="900">
                          <a:effectLst/>
                        </a:rPr>
                        <a:t>7:00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extLst>
                  <a:ext uri="{0D108BD9-81ED-4DB2-BD59-A6C34878D82A}">
                    <a16:rowId xmlns:a16="http://schemas.microsoft.com/office/drawing/2014/main" val="3004591659"/>
                  </a:ext>
                </a:extLst>
              </a:tr>
              <a:tr h="265382">
                <a:tc>
                  <a:txBody>
                    <a:bodyPr/>
                    <a:lstStyle/>
                    <a:p>
                      <a:pPr marL="0" marR="0">
                        <a:lnSpc>
                          <a:spcPct val="107000"/>
                        </a:lnSpc>
                        <a:spcBef>
                          <a:spcPts val="0"/>
                        </a:spcBef>
                        <a:spcAft>
                          <a:spcPts val="0"/>
                        </a:spcAft>
                      </a:pPr>
                      <a:r>
                        <a:rPr lang="en-US" sz="900">
                          <a:effectLst/>
                        </a:rPr>
                        <a:t>8:00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extLst>
                  <a:ext uri="{0D108BD9-81ED-4DB2-BD59-A6C34878D82A}">
                    <a16:rowId xmlns:a16="http://schemas.microsoft.com/office/drawing/2014/main" val="393903481"/>
                  </a:ext>
                </a:extLst>
              </a:tr>
              <a:tr h="265382">
                <a:tc>
                  <a:txBody>
                    <a:bodyPr/>
                    <a:lstStyle/>
                    <a:p>
                      <a:pPr marL="0" marR="0">
                        <a:lnSpc>
                          <a:spcPct val="107000"/>
                        </a:lnSpc>
                        <a:spcBef>
                          <a:spcPts val="0"/>
                        </a:spcBef>
                        <a:spcAft>
                          <a:spcPts val="0"/>
                        </a:spcAft>
                      </a:pPr>
                      <a:r>
                        <a:rPr lang="en-US" sz="900">
                          <a:effectLst/>
                        </a:rPr>
                        <a:t>9:00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extLst>
                  <a:ext uri="{0D108BD9-81ED-4DB2-BD59-A6C34878D82A}">
                    <a16:rowId xmlns:a16="http://schemas.microsoft.com/office/drawing/2014/main" val="1212887936"/>
                  </a:ext>
                </a:extLst>
              </a:tr>
              <a:tr h="265382">
                <a:tc>
                  <a:txBody>
                    <a:bodyPr/>
                    <a:lstStyle/>
                    <a:p>
                      <a:pPr marL="0" marR="0">
                        <a:lnSpc>
                          <a:spcPct val="107000"/>
                        </a:lnSpc>
                        <a:spcBef>
                          <a:spcPts val="0"/>
                        </a:spcBef>
                        <a:spcAft>
                          <a:spcPts val="0"/>
                        </a:spcAft>
                      </a:pPr>
                      <a:r>
                        <a:rPr lang="en-US" sz="900">
                          <a:effectLst/>
                        </a:rPr>
                        <a:t>10:00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extLst>
                  <a:ext uri="{0D108BD9-81ED-4DB2-BD59-A6C34878D82A}">
                    <a16:rowId xmlns:a16="http://schemas.microsoft.com/office/drawing/2014/main" val="3662911736"/>
                  </a:ext>
                </a:extLst>
              </a:tr>
              <a:tr h="310447">
                <a:tc>
                  <a:txBody>
                    <a:bodyPr/>
                    <a:lstStyle/>
                    <a:p>
                      <a:pPr marL="0" marR="0">
                        <a:lnSpc>
                          <a:spcPct val="107000"/>
                        </a:lnSpc>
                        <a:spcBef>
                          <a:spcPts val="0"/>
                        </a:spcBef>
                        <a:spcAft>
                          <a:spcPts val="0"/>
                        </a:spcAft>
                      </a:pPr>
                      <a:r>
                        <a:rPr lang="en-US" sz="900">
                          <a:effectLst/>
                        </a:rPr>
                        <a:t>11:00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tc>
                  <a:txBody>
                    <a:bodyPr/>
                    <a:lstStyle/>
                    <a:p>
                      <a:pPr marL="0" marR="0">
                        <a:lnSpc>
                          <a:spcPct val="107000"/>
                        </a:lnSpc>
                        <a:spcBef>
                          <a:spcPts val="0"/>
                        </a:spcBef>
                        <a:spcAft>
                          <a:spcPts val="0"/>
                        </a:spcAft>
                      </a:pPr>
                      <a:r>
                        <a:rPr lang="en-US" sz="900" dirty="0">
                          <a:effectLst/>
                        </a:rPr>
                        <a:t> </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5952" marR="45952" marT="0" marB="0"/>
                </a:tc>
                <a:extLst>
                  <a:ext uri="{0D108BD9-81ED-4DB2-BD59-A6C34878D82A}">
                    <a16:rowId xmlns:a16="http://schemas.microsoft.com/office/drawing/2014/main" val="3374203947"/>
                  </a:ext>
                </a:extLst>
              </a:tr>
            </a:tbl>
          </a:graphicData>
        </a:graphic>
      </p:graphicFrame>
    </p:spTree>
    <p:extLst>
      <p:ext uri="{BB962C8B-B14F-4D97-AF65-F5344CB8AC3E}">
        <p14:creationId xmlns:p14="http://schemas.microsoft.com/office/powerpoint/2010/main" val="11538070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12</TotalTime>
  <Words>1814</Words>
  <Application>Microsoft Office PowerPoint</Application>
  <PresentationFormat>Widescreen</PresentationFormat>
  <Paragraphs>688</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Century Gothic</vt:lpstr>
      <vt:lpstr>Wingdings 3</vt:lpstr>
      <vt:lpstr>Ion</vt:lpstr>
      <vt:lpstr>TIME MANAGEMENT   </vt:lpstr>
      <vt:lpstr>Jar of Life:</vt:lpstr>
      <vt:lpstr>Jar of Life: </vt:lpstr>
      <vt:lpstr>Importance of a Time Management Schedule: </vt:lpstr>
      <vt:lpstr>Benefits of Time Management</vt:lpstr>
      <vt:lpstr>What happens if you don’t have an adequate time management schedule?</vt:lpstr>
      <vt:lpstr>Steps to time management</vt:lpstr>
      <vt:lpstr>Steps to time management</vt:lpstr>
      <vt:lpstr>Steps to time management</vt:lpstr>
      <vt:lpstr>Steps to time management</vt:lpstr>
      <vt:lpstr>Study time should consist of:</vt:lpstr>
      <vt:lpstr>Study time may also consist of: </vt:lpstr>
      <vt:lpstr>Steps to time management</vt:lpstr>
      <vt:lpstr>What else might take up time?</vt:lpstr>
      <vt:lpstr>Keys to being successful with your time management schedule: </vt:lpstr>
      <vt:lpstr>Other things to consider:</vt:lpstr>
      <vt:lpstr>Time Management Alternative Checklist:</vt:lpstr>
      <vt:lpstr>Also consider when planning your time management schedule:</vt:lpstr>
      <vt:lpstr>Also consider when planning your time management schedule:</vt:lpstr>
      <vt:lpstr>Accountability Partner</vt:lpstr>
      <vt:lpstr>Upcoming workshops:</vt:lpstr>
      <vt:lpstr>Work on  your own: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MANAGEMENT</dc:title>
  <dc:creator>Phillips, Aaron</dc:creator>
  <cp:lastModifiedBy>Phillips, Aaron</cp:lastModifiedBy>
  <cp:revision>3</cp:revision>
  <dcterms:created xsi:type="dcterms:W3CDTF">2020-01-10T17:35:12Z</dcterms:created>
  <dcterms:modified xsi:type="dcterms:W3CDTF">2020-01-10T17:48:12Z</dcterms:modified>
</cp:coreProperties>
</file>