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handoutMasterIdLst>
    <p:handoutMasterId r:id="rId31"/>
  </p:handoutMasterIdLst>
  <p:sldIdLst>
    <p:sldId id="256" r:id="rId2"/>
    <p:sldId id="257" r:id="rId3"/>
    <p:sldId id="267" r:id="rId4"/>
    <p:sldId id="268" r:id="rId5"/>
    <p:sldId id="281" r:id="rId6"/>
    <p:sldId id="282" r:id="rId7"/>
    <p:sldId id="271" r:id="rId8"/>
    <p:sldId id="277" r:id="rId9"/>
    <p:sldId id="273" r:id="rId10"/>
    <p:sldId id="279" r:id="rId11"/>
    <p:sldId id="280" r:id="rId12"/>
    <p:sldId id="278" r:id="rId13"/>
    <p:sldId id="274" r:id="rId14"/>
    <p:sldId id="275" r:id="rId15"/>
    <p:sldId id="276" r:id="rId16"/>
    <p:sldId id="269" r:id="rId17"/>
    <p:sldId id="283" r:id="rId18"/>
    <p:sldId id="293" r:id="rId19"/>
    <p:sldId id="294" r:id="rId20"/>
    <p:sldId id="295" r:id="rId21"/>
    <p:sldId id="296" r:id="rId22"/>
    <p:sldId id="297" r:id="rId23"/>
    <p:sldId id="298" r:id="rId24"/>
    <p:sldId id="299" r:id="rId25"/>
    <p:sldId id="300" r:id="rId26"/>
    <p:sldId id="301" r:id="rId27"/>
    <p:sldId id="302" r:id="rId28"/>
    <p:sldId id="284" r:id="rId29"/>
  </p:sldIdLst>
  <p:sldSz cx="12188825"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599" autoAdjust="0"/>
  </p:normalViewPr>
  <p:slideViewPr>
    <p:cSldViewPr>
      <p:cViewPr varScale="1">
        <p:scale>
          <a:sx n="120" d="100"/>
          <a:sy n="120" d="100"/>
        </p:scale>
        <p:origin x="174" y="108"/>
      </p:cViewPr>
      <p:guideLst>
        <p:guide pos="3839"/>
        <p:guide orient="horz" pos="2160"/>
      </p:guideLst>
    </p:cSldViewPr>
  </p:slideViewPr>
  <p:notesTextViewPr>
    <p:cViewPr>
      <p:scale>
        <a:sx n="1" d="1"/>
        <a:sy n="1" d="1"/>
      </p:scale>
      <p:origin x="0" y="0"/>
    </p:cViewPr>
  </p:notesTextViewPr>
  <p:notesViewPr>
    <p:cSldViewPr showGuides="1">
      <p:cViewPr varScale="1">
        <p:scale>
          <a:sx n="52" d="100"/>
          <a:sy n="52" d="100"/>
        </p:scale>
        <p:origin x="2664" y="3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84AA43A-3F76-4A13-9CD6-36134EB429E3}" type="datetimeFigureOut">
              <a:rPr lang="en-US"/>
              <a:t>9/12/2019</a:t>
            </a:fld>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F674A4F-2B7A-4ECB-A400-260B2FFC03C1}" type="datetimeFigureOut">
              <a:rPr lang="en-US"/>
              <a:t>9/12/2019</a:t>
            </a:fld>
            <a:endParaRPr/>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F2A70B-78F2-4DCF-B53B-C990D2FAFB8A}" type="slidenum">
              <a:rPr lang="en-US" smtClean="0"/>
              <a:t>12</a:t>
            </a:fld>
            <a:endParaRPr lang="en-US"/>
          </a:p>
        </p:txBody>
      </p:sp>
    </p:spTree>
    <p:extLst>
      <p:ext uri="{BB962C8B-B14F-4D97-AF65-F5344CB8AC3E}">
        <p14:creationId xmlns:p14="http://schemas.microsoft.com/office/powerpoint/2010/main" val="2660902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a:extLst>
              <a:ext uri="{FF2B5EF4-FFF2-40B4-BE49-F238E27FC236}">
                <a16:creationId xmlns:a16="http://schemas.microsoft.com/office/drawing/2014/main" id="{337C3AE7-C8B1-264E-BF14-8F6057BABA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6" name="Rectangle 3">
            <a:extLst>
              <a:ext uri="{FF2B5EF4-FFF2-40B4-BE49-F238E27FC236}">
                <a16:creationId xmlns:a16="http://schemas.microsoft.com/office/drawing/2014/main" id="{C336F29F-CAD1-A74B-ADA9-923E610011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2985105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599784" y="2386744"/>
            <a:ext cx="8989258" cy="1645920"/>
          </a:xfrm>
          <a:solidFill>
            <a:srgbClr val="FFFFFF"/>
          </a:solidFill>
          <a:ln w="38100">
            <a:solidFill>
              <a:srgbClr val="404040"/>
            </a:solidFill>
          </a:ln>
        </p:spPr>
        <p:txBody>
          <a:bodyPr lIns="274320" rIns="274320" anchor="ctr" anchorCtr="1">
            <a:normAutofit/>
          </a:bodyPr>
          <a:lstStyle>
            <a:lvl1pPr algn="ctr">
              <a:defRPr sz="3799">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94492" y="4352544"/>
            <a:ext cx="6799841" cy="1239894"/>
          </a:xfrm>
          <a:noFill/>
        </p:spPr>
        <p:txBody>
          <a:bodyPr>
            <a:normAutofit/>
          </a:bodyPr>
          <a:lstStyle>
            <a:lvl1pPr marL="0" indent="0" algn="ctr">
              <a:buNone/>
              <a:defRPr sz="1999">
                <a:solidFill>
                  <a:schemeClr val="tx1">
                    <a:lumMod val="75000"/>
                    <a:lumOff val="25000"/>
                  </a:schemeClr>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9/12/2019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81306680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1229383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0858" y="937260"/>
            <a:ext cx="1298270"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30555" y="937260"/>
            <a:ext cx="6196875" cy="49834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424043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AFE8FB1-0A7A-443E-AAF7-31D4FA1AA312}"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5BA54BD-C84D-46CE-8B72-31BFB26ABA43}" type="slidenum">
              <a:rPr lang="en-US" smtClean="0"/>
              <a:t>‹#›</a:t>
            </a:fld>
            <a:endParaRPr lang="en-US" dirty="0"/>
          </a:p>
        </p:txBody>
      </p:sp>
    </p:spTree>
    <p:extLst>
      <p:ext uri="{BB962C8B-B14F-4D97-AF65-F5344CB8AC3E}">
        <p14:creationId xmlns:p14="http://schemas.microsoft.com/office/powerpoint/2010/main" val="2870235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599784" y="2386744"/>
            <a:ext cx="8989258" cy="1645920"/>
          </a:xfrm>
          <a:solidFill>
            <a:srgbClr val="FFFFFF"/>
          </a:solidFill>
          <a:ln w="38100">
            <a:solidFill>
              <a:srgbClr val="404040"/>
            </a:solidFill>
          </a:ln>
        </p:spPr>
        <p:txBody>
          <a:bodyPr lIns="274320" rIns="274320" anchor="ctr" anchorCtr="1">
            <a:normAutofit/>
          </a:bodyPr>
          <a:lstStyle>
            <a:lvl1pPr>
              <a:defRPr sz="3799">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694492" y="4352465"/>
            <a:ext cx="6799841" cy="1265082"/>
          </a:xfrm>
        </p:spPr>
        <p:txBody>
          <a:bodyPr anchor="t" anchorCtr="1">
            <a:normAutofit/>
          </a:bodyPr>
          <a:lstStyle>
            <a:lvl1pPr marL="0" indent="0">
              <a:buNone/>
              <a:defRPr sz="1999">
                <a:solidFill>
                  <a:schemeClr val="tx1"/>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smtClean="0"/>
              <a:t>Edit Master text styles</a:t>
            </a:r>
          </a:p>
        </p:txBody>
      </p:sp>
      <p:sp>
        <p:nvSpPr>
          <p:cNvPr id="7" name="Date Placeholder 6"/>
          <p:cNvSpPr>
            <a:spLocks noGrp="1"/>
          </p:cNvSpPr>
          <p:nvPr>
            <p:ph type="dt" sz="half" idx="10"/>
          </p:nvPr>
        </p:nvSpPr>
        <p:spPr/>
        <p:txBody>
          <a:bodyPr/>
          <a:lstStyle/>
          <a:p>
            <a:fld id="{9AFE8FB1-0A7A-443E-AAF7-31D4FA1AA312}"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10475948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81500" y="2638044"/>
            <a:ext cx="4270659"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36665" y="2638044"/>
            <a:ext cx="4269135"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9AFE8FB1-0A7A-443E-AAF7-31D4FA1AA312}" type="datetimeFigureOut">
              <a:rPr lang="en-US" smtClean="0"/>
              <a:t>9/12/2019</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224786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024" y="2313434"/>
            <a:ext cx="4269136" cy="704087"/>
          </a:xfrm>
        </p:spPr>
        <p:txBody>
          <a:bodyPr anchor="b" anchorCtr="1">
            <a:normAutofit/>
          </a:bodyPr>
          <a:lstStyle>
            <a:lvl1pPr marL="0" indent="0" algn="ctr">
              <a:buNone/>
              <a:defRPr sz="1899" b="0" cap="all" spc="100" baseline="0">
                <a:solidFill>
                  <a:schemeClr val="accent2">
                    <a:lumMod val="75000"/>
                  </a:schemeClr>
                </a:solidFill>
              </a:defRPr>
            </a:lvl1pPr>
            <a:lvl2pPr marL="457063" indent="0">
              <a:buNone/>
              <a:defRPr sz="18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Edit Master text styles</a:t>
            </a:r>
          </a:p>
        </p:txBody>
      </p:sp>
      <p:sp>
        <p:nvSpPr>
          <p:cNvPr id="4" name="Content Placeholder 3"/>
          <p:cNvSpPr>
            <a:spLocks noGrp="1"/>
          </p:cNvSpPr>
          <p:nvPr>
            <p:ph sz="half" idx="2"/>
          </p:nvPr>
        </p:nvSpPr>
        <p:spPr>
          <a:xfrm>
            <a:off x="1583024" y="3143250"/>
            <a:ext cx="4269136" cy="259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336666" y="3143250"/>
            <a:ext cx="4252376" cy="2596776"/>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6336665" y="2313434"/>
            <a:ext cx="4269136" cy="704087"/>
          </a:xfrm>
        </p:spPr>
        <p:txBody>
          <a:bodyPr anchor="b" anchorCtr="1">
            <a:normAutofit/>
          </a:bodyPr>
          <a:lstStyle>
            <a:lvl1pPr marL="0" indent="0" algn="ctr">
              <a:buNone/>
              <a:defRPr sz="1899" b="0" cap="all" spc="100" baseline="0">
                <a:solidFill>
                  <a:schemeClr val="accent2">
                    <a:lumMod val="75000"/>
                  </a:schemeClr>
                </a:solidFill>
              </a:defRPr>
            </a:lvl1pPr>
            <a:lvl2pPr marL="457063" indent="0">
              <a:buNone/>
              <a:defRPr sz="18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Edit Master text styles</a:t>
            </a:r>
          </a:p>
        </p:txBody>
      </p:sp>
      <p:sp>
        <p:nvSpPr>
          <p:cNvPr id="7" name="Date Placeholder 6"/>
          <p:cNvSpPr>
            <a:spLocks noGrp="1"/>
          </p:cNvSpPr>
          <p:nvPr>
            <p:ph type="dt" sz="half" idx="10"/>
          </p:nvPr>
        </p:nvSpPr>
        <p:spPr/>
        <p:txBody>
          <a:bodyPr/>
          <a:lstStyle/>
          <a:p>
            <a:fld id="{9AFE8FB1-0A7A-443E-AAF7-31D4FA1AA312}" type="datetimeFigureOut">
              <a:rPr lang="en-US" smtClean="0"/>
              <a:pPr/>
              <a:t>9/12/2019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5BA54BD-C84D-46CE-8B72-31BFB26ABA43}"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194828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AFE8FB1-0A7A-443E-AAF7-31D4FA1AA312}"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1830247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smtClean="0"/>
              <a:t>9/12/2019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3576276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441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462" y="2243829"/>
            <a:ext cx="4485488" cy="1141497"/>
          </a:xfrm>
          <a:solidFill>
            <a:srgbClr val="FFFFFF"/>
          </a:solidFill>
          <a:ln>
            <a:solidFill>
              <a:srgbClr val="404040"/>
            </a:solidFill>
          </a:ln>
        </p:spPr>
        <p:txBody>
          <a:bodyPr anchor="ctr" anchorCtr="1">
            <a:normAutofit/>
          </a:bodyPr>
          <a:lstStyle>
            <a:lvl1pPr>
              <a:defRPr sz="2199">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734326" y="804672"/>
            <a:ext cx="4814586" cy="5248656"/>
          </a:xfrm>
        </p:spPr>
        <p:txBody>
          <a:bodyPr>
            <a:normAutofit/>
          </a:bodyPr>
          <a:lstStyle>
            <a:lvl1pPr>
              <a:defRPr sz="1899">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5277" y="3549918"/>
            <a:ext cx="3793772" cy="2194036"/>
          </a:xfrm>
        </p:spPr>
        <p:txBody>
          <a:bodyPr anchor="t" anchorCtr="1">
            <a:normAutofit/>
          </a:bodyPr>
          <a:lstStyle>
            <a:lvl1pPr marL="0" indent="0" algn="ctr">
              <a:buNone/>
              <a:defRPr sz="1500">
                <a:solidFill>
                  <a:srgbClr val="FFFFFF"/>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9" name="Date Placeholder 8"/>
          <p:cNvSpPr>
            <a:spLocks noGrp="1"/>
          </p:cNvSpPr>
          <p:nvPr>
            <p:ph type="dt" sz="half" idx="10"/>
          </p:nvPr>
        </p:nvSpPr>
        <p:spPr/>
        <p:txBody>
          <a:bodyPr/>
          <a:lstStyle/>
          <a:p>
            <a:fld id="{9AFE8FB1-0A7A-443E-AAF7-31D4FA1AA312}" type="datetimeFigureOut">
              <a:rPr lang="en-US" smtClean="0"/>
              <a:t>9/12/2019</a:t>
            </a:fld>
            <a:endParaRPr lang="en-US"/>
          </a:p>
        </p:txBody>
      </p:sp>
      <p:sp>
        <p:nvSpPr>
          <p:cNvPr id="10" name="Footer Placeholder 9"/>
          <p:cNvSpPr>
            <a:spLocks noGrp="1"/>
          </p:cNvSpPr>
          <p:nvPr>
            <p:ph type="ftr" sz="quarter" idx="11"/>
          </p:nvPr>
        </p:nvSpPr>
        <p:spPr>
          <a:xfrm>
            <a:off x="804463" y="6236208"/>
            <a:ext cx="5123462"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295970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441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313" y="2243828"/>
            <a:ext cx="4493827" cy="1134640"/>
          </a:xfrm>
          <a:solidFill>
            <a:srgbClr val="FFFFFF"/>
          </a:solidFill>
          <a:ln>
            <a:solidFill>
              <a:srgbClr val="404040"/>
            </a:solidFill>
          </a:ln>
        </p:spPr>
        <p:txBody>
          <a:bodyPr anchor="ctr" anchorCtr="1">
            <a:noAutofit/>
          </a:bodyPr>
          <a:lstStyle>
            <a:lvl1pPr>
              <a:defRPr sz="2199">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4412" y="0"/>
            <a:ext cx="6100508" cy="6858000"/>
          </a:xfrm>
          <a:solidFill>
            <a:schemeClr val="bg1">
              <a:lumMod val="75000"/>
            </a:schemeClr>
          </a:solidFill>
        </p:spPr>
        <p:txBody>
          <a:bodyPr anchor="t"/>
          <a:lstStyle>
            <a:lvl1pPr marL="0" indent="0">
              <a:buNone/>
              <a:defRPr sz="3199">
                <a:solidFill>
                  <a:schemeClr val="bg1">
                    <a:lumMod val="85000"/>
                    <a:lumOff val="15000"/>
                  </a:schemeClr>
                </a:solidFill>
              </a:defRPr>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smtClean="0"/>
              <a:t>Click icon to add picture</a:t>
            </a:r>
            <a:endParaRPr lang="en-US" dirty="0"/>
          </a:p>
        </p:txBody>
      </p:sp>
      <p:sp>
        <p:nvSpPr>
          <p:cNvPr id="4" name="Text Placeholder 3"/>
          <p:cNvSpPr>
            <a:spLocks noGrp="1"/>
          </p:cNvSpPr>
          <p:nvPr>
            <p:ph type="body" sz="half" idx="2"/>
          </p:nvPr>
        </p:nvSpPr>
        <p:spPr>
          <a:xfrm>
            <a:off x="1115277" y="3549919"/>
            <a:ext cx="3793772" cy="2194037"/>
          </a:xfrm>
        </p:spPr>
        <p:txBody>
          <a:bodyPr anchor="t" anchorCtr="1">
            <a:normAutofit/>
          </a:bodyPr>
          <a:lstStyle>
            <a:lvl1pPr marL="0" indent="0" algn="ctr">
              <a:buNone/>
              <a:defRPr sz="1500">
                <a:solidFill>
                  <a:srgbClr val="FFFFFF"/>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9AFE8FB1-0A7A-443E-AAF7-31D4FA1AA312}" type="datetimeFigureOut">
              <a:rPr lang="en-US" smtClean="0"/>
              <a:t>9/12/2019</a:t>
            </a:fld>
            <a:endParaRPr lang="en-US"/>
          </a:p>
        </p:txBody>
      </p:sp>
      <p:sp>
        <p:nvSpPr>
          <p:cNvPr id="9" name="Footer Placeholder 8"/>
          <p:cNvSpPr>
            <a:spLocks noGrp="1"/>
          </p:cNvSpPr>
          <p:nvPr>
            <p:ph type="ftr" sz="quarter" idx="11"/>
          </p:nvPr>
        </p:nvSpPr>
        <p:spPr>
          <a:xfrm>
            <a:off x="804463" y="6236208"/>
            <a:ext cx="5123462"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2790595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0555" y="964692"/>
            <a:ext cx="772771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30555" y="2638045"/>
            <a:ext cx="7727715"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19392" y="6238816"/>
            <a:ext cx="2753029"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9AFE8FB1-0A7A-443E-AAF7-31D4FA1AA312}" type="datetimeFigureOut">
              <a:rPr lang="en-US" smtClean="0"/>
              <a:pPr/>
              <a:t>9/12/2019</a:t>
            </a:fld>
            <a:endParaRPr lang="en-US" dirty="0"/>
          </a:p>
        </p:txBody>
      </p:sp>
      <p:sp>
        <p:nvSpPr>
          <p:cNvPr id="5" name="Footer Placeholder 4"/>
          <p:cNvSpPr>
            <a:spLocks noGrp="1"/>
          </p:cNvSpPr>
          <p:nvPr>
            <p:ph type="ftr" sz="quarter" idx="3"/>
          </p:nvPr>
        </p:nvSpPr>
        <p:spPr>
          <a:xfrm>
            <a:off x="1599784" y="6236208"/>
            <a:ext cx="5899652"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6120" y="6217920"/>
            <a:ext cx="365665"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25BA54BD-C84D-46CE-8B72-31BFB26ABA43}" type="slidenum">
              <a:rPr lang="en-US" smtClean="0"/>
              <a:pPr/>
              <a:t>‹#›</a:t>
            </a:fld>
            <a:endParaRPr lang="en-US"/>
          </a:p>
        </p:txBody>
      </p:sp>
    </p:spTree>
    <p:extLst>
      <p:ext uri="{BB962C8B-B14F-4D97-AF65-F5344CB8AC3E}">
        <p14:creationId xmlns:p14="http://schemas.microsoft.com/office/powerpoint/2010/main" val="24871619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126" rtl="0" eaLnBrk="1" latinLnBrk="0" hangingPunct="1">
        <a:lnSpc>
          <a:spcPct val="90000"/>
        </a:lnSpc>
        <a:spcBef>
          <a:spcPct val="0"/>
        </a:spcBef>
        <a:buNone/>
        <a:defRPr sz="2799" kern="1200" cap="all" spc="200" baseline="0">
          <a:solidFill>
            <a:srgbClr val="262626"/>
          </a:solidFill>
          <a:latin typeface="+mj-lt"/>
          <a:ea typeface="+mj-ea"/>
          <a:cs typeface="+mj-cs"/>
        </a:defRPr>
      </a:lvl1pPr>
    </p:titleStyle>
    <p:bodyStyle>
      <a:lvl1pPr marL="228531" indent="-228531" algn="l" defTabSz="914126" rtl="0" eaLnBrk="1" latinLnBrk="0" hangingPunct="1">
        <a:lnSpc>
          <a:spcPct val="100000"/>
        </a:lnSpc>
        <a:spcBef>
          <a:spcPts val="1000"/>
        </a:spcBef>
        <a:buClr>
          <a:schemeClr val="accent2"/>
        </a:buClr>
        <a:buFont typeface="Arial" panose="020B0604020202020204" pitchFamily="34" charset="0"/>
        <a:buChar char="•"/>
        <a:defRPr sz="1799" kern="1200">
          <a:solidFill>
            <a:schemeClr val="tx1">
              <a:lumMod val="85000"/>
              <a:lumOff val="15000"/>
            </a:schemeClr>
          </a:solidFill>
          <a:latin typeface="+mn-lt"/>
          <a:ea typeface="+mn-ea"/>
          <a:cs typeface="+mn-cs"/>
        </a:defRPr>
      </a:lvl1pPr>
      <a:lvl2pPr marL="457063" indent="-228531" algn="l" defTabSz="914126"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594" indent="-228531" algn="l" defTabSz="914126"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126" indent="-228531" algn="l" defTabSz="914126"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2657" indent="-228531" algn="l" defTabSz="914126"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469" indent="-228531" algn="l" defTabSz="914126"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3868" indent="-228531" algn="l" defTabSz="914126"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6853" indent="-228531" algn="l" defTabSz="914126"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210" indent="-228531" algn="l" defTabSz="914126"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mailto:stacy.chelf@lmunet.edu" TargetMode="External"/><Relationship Id="rId2" Type="http://schemas.openxmlformats.org/officeDocument/2006/relationships/hyperlink" Target="mailto:christopher.Harrison@lmunet.edu" TargetMode="Externa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5iTTNRE-nj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Terrifyingly Tactical Test Taking Techniques</a:t>
            </a:r>
            <a:endParaRPr lang="en-US" dirty="0"/>
          </a:p>
        </p:txBody>
      </p:sp>
      <p:sp>
        <p:nvSpPr>
          <p:cNvPr id="3" name="Subtitle 2"/>
          <p:cNvSpPr>
            <a:spLocks noGrp="1"/>
          </p:cNvSpPr>
          <p:nvPr>
            <p:ph type="subTitle" idx="1"/>
          </p:nvPr>
        </p:nvSpPr>
        <p:spPr>
          <a:xfrm>
            <a:off x="1027113" y="4495800"/>
            <a:ext cx="10134599" cy="1600200"/>
          </a:xfrm>
        </p:spPr>
        <p:txBody>
          <a:bodyPr>
            <a:normAutofit fontScale="77500" lnSpcReduction="20000"/>
          </a:bodyPr>
          <a:lstStyle/>
          <a:p>
            <a:pPr algn="l"/>
            <a:r>
              <a:rPr lang="en-US" dirty="0" smtClean="0">
                <a:solidFill>
                  <a:schemeClr val="bg2">
                    <a:lumMod val="50000"/>
                  </a:schemeClr>
                </a:solidFill>
              </a:rPr>
              <a:t>Because taking tests is:</a:t>
            </a:r>
          </a:p>
          <a:p>
            <a:pPr algn="l"/>
            <a:r>
              <a:rPr lang="en-US" dirty="0" smtClean="0">
                <a:solidFill>
                  <a:schemeClr val="bg2">
                    <a:lumMod val="50000"/>
                  </a:schemeClr>
                </a:solidFill>
              </a:rPr>
              <a:t>a. Easy</a:t>
            </a:r>
          </a:p>
          <a:p>
            <a:pPr algn="l"/>
            <a:r>
              <a:rPr lang="en-US" dirty="0" smtClean="0">
                <a:solidFill>
                  <a:schemeClr val="bg2">
                    <a:lumMod val="50000"/>
                  </a:schemeClr>
                </a:solidFill>
              </a:rPr>
              <a:t>b. Great</a:t>
            </a:r>
          </a:p>
          <a:p>
            <a:pPr algn="l"/>
            <a:r>
              <a:rPr lang="en-US" dirty="0" smtClean="0">
                <a:solidFill>
                  <a:schemeClr val="bg2">
                    <a:lumMod val="50000"/>
                  </a:schemeClr>
                </a:solidFill>
              </a:rPr>
              <a:t>c. Terrific</a:t>
            </a:r>
          </a:p>
          <a:p>
            <a:pPr algn="l"/>
            <a:r>
              <a:rPr lang="en-US" dirty="0" smtClean="0">
                <a:solidFill>
                  <a:schemeClr val="bg2">
                    <a:lumMod val="50000"/>
                  </a:schemeClr>
                </a:solidFill>
              </a:rPr>
              <a:t>d. An unavoidable part of medical school and life is a test anyway so it’s never ending</a:t>
            </a:r>
            <a:endParaRPr lang="en-US" dirty="0">
              <a:solidFill>
                <a:schemeClr val="bg2">
                  <a:lumMod val="50000"/>
                </a:schemeClr>
              </a:solidFill>
            </a:endParaRPr>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During the Test</a:t>
            </a:r>
            <a:endParaRPr lang="en-US" dirty="0"/>
          </a:p>
        </p:txBody>
      </p:sp>
      <p:sp>
        <p:nvSpPr>
          <p:cNvPr id="5" name="Content Placeholder 4"/>
          <p:cNvSpPr>
            <a:spLocks noGrp="1"/>
          </p:cNvSpPr>
          <p:nvPr>
            <p:ph sz="half" idx="1"/>
          </p:nvPr>
        </p:nvSpPr>
        <p:spPr>
          <a:xfrm>
            <a:off x="1522412" y="2362200"/>
            <a:ext cx="9829799" cy="3048000"/>
          </a:xfrm>
        </p:spPr>
        <p:txBody>
          <a:bodyPr/>
          <a:lstStyle/>
          <a:p>
            <a:pPr marL="0" indent="0">
              <a:buNone/>
            </a:pPr>
            <a:r>
              <a:rPr lang="en-US" sz="2400" u="sng" dirty="0" smtClean="0"/>
              <a:t>Answers Are…Confusing?</a:t>
            </a:r>
          </a:p>
          <a:p>
            <a:pPr>
              <a:buFontTx/>
              <a:buChar char="-"/>
            </a:pPr>
            <a:r>
              <a:rPr lang="en-US" dirty="0" smtClean="0"/>
              <a:t>Narrow down the answers</a:t>
            </a:r>
          </a:p>
          <a:p>
            <a:pPr lvl="1">
              <a:buFontTx/>
              <a:buChar char="-"/>
            </a:pPr>
            <a:r>
              <a:rPr lang="en-US" dirty="0" smtClean="0"/>
              <a:t>Mark out the ones you know are wrong (trust yourself!)</a:t>
            </a:r>
          </a:p>
          <a:p>
            <a:pPr lvl="1">
              <a:buFontTx/>
              <a:buChar char="-"/>
            </a:pPr>
            <a:r>
              <a:rPr lang="en-US" dirty="0" smtClean="0"/>
              <a:t>Eliminate distractors</a:t>
            </a:r>
          </a:p>
          <a:p>
            <a:pPr lvl="2">
              <a:buFontTx/>
              <a:buChar char="-"/>
            </a:pPr>
            <a:r>
              <a:rPr lang="en-US" dirty="0" smtClean="0"/>
              <a:t>Re-read the question, not the answers</a:t>
            </a:r>
          </a:p>
          <a:p>
            <a:pPr lvl="2">
              <a:buFontTx/>
              <a:buChar char="-"/>
            </a:pPr>
            <a:r>
              <a:rPr lang="en-US" dirty="0" smtClean="0"/>
              <a:t>Don’t “talk yourself into” an answer</a:t>
            </a:r>
          </a:p>
          <a:p>
            <a:pPr lvl="2">
              <a:buFontTx/>
              <a:buChar char="-"/>
            </a:pPr>
            <a:r>
              <a:rPr lang="en-US" dirty="0" smtClean="0"/>
              <a:t>Just because something is true doesn’t mean it’s right – is it true in this situation?</a:t>
            </a:r>
          </a:p>
        </p:txBody>
      </p:sp>
    </p:spTree>
    <p:extLst>
      <p:ext uri="{BB962C8B-B14F-4D97-AF65-F5344CB8AC3E}">
        <p14:creationId xmlns:p14="http://schemas.microsoft.com/office/powerpoint/2010/main" val="81282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During the Test</a:t>
            </a:r>
            <a:endParaRPr lang="en-US" dirty="0"/>
          </a:p>
        </p:txBody>
      </p:sp>
      <p:sp>
        <p:nvSpPr>
          <p:cNvPr id="5" name="Content Placeholder 4"/>
          <p:cNvSpPr>
            <a:spLocks noGrp="1"/>
          </p:cNvSpPr>
          <p:nvPr>
            <p:ph sz="half" idx="1"/>
          </p:nvPr>
        </p:nvSpPr>
        <p:spPr>
          <a:xfrm>
            <a:off x="1446212" y="2438400"/>
            <a:ext cx="9829799" cy="2209800"/>
          </a:xfrm>
        </p:spPr>
        <p:txBody>
          <a:bodyPr/>
          <a:lstStyle/>
          <a:p>
            <a:pPr marL="0" indent="0">
              <a:buNone/>
            </a:pPr>
            <a:r>
              <a:rPr lang="en-US" sz="2400" u="sng" dirty="0" smtClean="0"/>
              <a:t>Answer the question!</a:t>
            </a:r>
          </a:p>
          <a:p>
            <a:pPr>
              <a:buFontTx/>
              <a:buChar char="-"/>
            </a:pPr>
            <a:r>
              <a:rPr lang="en-US" dirty="0" smtClean="0"/>
              <a:t>What’s left after you’ve eliminated? 1 choice? 2 choices?</a:t>
            </a:r>
          </a:p>
          <a:p>
            <a:pPr lvl="1">
              <a:buFontTx/>
              <a:buChar char="-"/>
            </a:pPr>
            <a:r>
              <a:rPr lang="en-US" dirty="0" smtClean="0"/>
              <a:t>Still can’t decide? Pick the one you think is best and </a:t>
            </a:r>
            <a:r>
              <a:rPr lang="en-US" u="sng" dirty="0" smtClean="0"/>
              <a:t>move on</a:t>
            </a:r>
            <a:r>
              <a:rPr lang="en-US" dirty="0" smtClean="0"/>
              <a:t>.</a:t>
            </a:r>
          </a:p>
          <a:p>
            <a:pPr>
              <a:buFontTx/>
              <a:buChar char="-"/>
            </a:pPr>
            <a:r>
              <a:rPr lang="en-US" dirty="0" smtClean="0"/>
              <a:t>Do a </a:t>
            </a:r>
            <a:r>
              <a:rPr lang="en-US" i="1" dirty="0" smtClean="0"/>
              <a:t>quick</a:t>
            </a:r>
            <a:r>
              <a:rPr lang="en-US" dirty="0" smtClean="0"/>
              <a:t> double-check – Does the answer you chose answer the question being asked (not the question I’m assuming is being asked)?</a:t>
            </a:r>
          </a:p>
        </p:txBody>
      </p:sp>
    </p:spTree>
    <p:extLst>
      <p:ext uri="{BB962C8B-B14F-4D97-AF65-F5344CB8AC3E}">
        <p14:creationId xmlns:p14="http://schemas.microsoft.com/office/powerpoint/2010/main" val="3617855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8212" y="363774"/>
            <a:ext cx="7727715" cy="1188720"/>
          </a:xfrm>
        </p:spPr>
        <p:txBody>
          <a:bodyPr/>
          <a:lstStyle/>
          <a:p>
            <a:r>
              <a:rPr lang="en-US" dirty="0" smtClean="0"/>
              <a:t>An Example</a:t>
            </a:r>
            <a:endParaRPr lang="en-US" dirty="0"/>
          </a:p>
        </p:txBody>
      </p:sp>
      <p:sp>
        <p:nvSpPr>
          <p:cNvPr id="5" name="Content Placeholder 4"/>
          <p:cNvSpPr>
            <a:spLocks noGrp="1"/>
          </p:cNvSpPr>
          <p:nvPr>
            <p:ph sz="half" idx="1"/>
          </p:nvPr>
        </p:nvSpPr>
        <p:spPr>
          <a:xfrm>
            <a:off x="1522413" y="1905000"/>
            <a:ext cx="9829799" cy="762000"/>
          </a:xfrm>
        </p:spPr>
        <p:txBody>
          <a:bodyPr>
            <a:normAutofit/>
          </a:bodyPr>
          <a:lstStyle/>
          <a:p>
            <a:pPr marL="0" indent="0">
              <a:buNone/>
            </a:pPr>
            <a:r>
              <a:rPr lang="en-US" dirty="0" smtClean="0"/>
              <a:t>Which of these assessment findings, if identified in a client who has pneumonia, indicates that the client needs to be suctioned?</a:t>
            </a:r>
          </a:p>
        </p:txBody>
      </p:sp>
      <p:sp>
        <p:nvSpPr>
          <p:cNvPr id="4" name="Rectangle 3"/>
          <p:cNvSpPr/>
          <p:nvPr/>
        </p:nvSpPr>
        <p:spPr>
          <a:xfrm>
            <a:off x="1522413" y="2773740"/>
            <a:ext cx="9829799" cy="1938992"/>
          </a:xfrm>
          <a:prstGeom prst="rect">
            <a:avLst/>
          </a:prstGeom>
        </p:spPr>
        <p:txBody>
          <a:bodyPr wrap="square">
            <a:spAutoFit/>
          </a:bodyPr>
          <a:lstStyle/>
          <a:p>
            <a:pPr marL="457200" indent="-457200">
              <a:buAutoNum type="alphaUcPeriod"/>
            </a:pPr>
            <a:r>
              <a:rPr lang="en-US" sz="2400" dirty="0" smtClean="0"/>
              <a:t>Chest pain that worsens when breathing deeply, laughing, or coughing</a:t>
            </a:r>
          </a:p>
          <a:p>
            <a:pPr marL="457200" indent="-457200">
              <a:buAutoNum type="alphaUcPeriod"/>
            </a:pPr>
            <a:r>
              <a:rPr lang="en-US" sz="2400" dirty="0" smtClean="0"/>
              <a:t>Respiratory rate of 18 breaths per minute</a:t>
            </a:r>
          </a:p>
          <a:p>
            <a:pPr marL="457200" indent="-457200">
              <a:buAutoNum type="alphaUcPeriod"/>
            </a:pPr>
            <a:r>
              <a:rPr lang="en-US" sz="2400" dirty="0" smtClean="0"/>
              <a:t>Inability to clear sputum</a:t>
            </a:r>
          </a:p>
          <a:p>
            <a:pPr marL="457200" indent="-457200">
              <a:buAutoNum type="alphaUcPeriod"/>
            </a:pPr>
            <a:r>
              <a:rPr lang="en-US" sz="2400" dirty="0" smtClean="0"/>
              <a:t>Wheezing prior to bronchodilator therapy</a:t>
            </a:r>
          </a:p>
          <a:p>
            <a:pPr marL="457200" indent="-457200">
              <a:buAutoNum type="alphaUcPeriod"/>
            </a:pPr>
            <a:r>
              <a:rPr lang="en-US" sz="2400" dirty="0" smtClean="0"/>
              <a:t>Sudden, severe shortness of breath and coughing up pink, foamy mucus</a:t>
            </a:r>
            <a:endParaRPr lang="en-US" sz="2400" dirty="0"/>
          </a:p>
        </p:txBody>
      </p:sp>
      <p:sp>
        <p:nvSpPr>
          <p:cNvPr id="3" name="Minus 2"/>
          <p:cNvSpPr/>
          <p:nvPr/>
        </p:nvSpPr>
        <p:spPr>
          <a:xfrm>
            <a:off x="1141412" y="3252747"/>
            <a:ext cx="7010400" cy="304800"/>
          </a:xfrm>
          <a:prstGeom prst="mathMinus">
            <a:avLst/>
          </a:prstGeom>
          <a:solidFill>
            <a:srgbClr val="FF0000"/>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inus 5"/>
          <p:cNvSpPr/>
          <p:nvPr/>
        </p:nvSpPr>
        <p:spPr>
          <a:xfrm>
            <a:off x="1158377" y="3962199"/>
            <a:ext cx="7010400" cy="304800"/>
          </a:xfrm>
          <a:prstGeom prst="mathMinus">
            <a:avLst/>
          </a:prstGeom>
          <a:solidFill>
            <a:srgbClr val="FF0000"/>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118057" y="2853295"/>
            <a:ext cx="381000" cy="424732"/>
          </a:xfrm>
          <a:prstGeom prst="rect">
            <a:avLst/>
          </a:prstGeom>
          <a:noFill/>
        </p:spPr>
        <p:txBody>
          <a:bodyPr wrap="square" rtlCol="0">
            <a:spAutoFit/>
          </a:bodyPr>
          <a:lstStyle/>
          <a:p>
            <a:pPr>
              <a:lnSpc>
                <a:spcPct val="90000"/>
              </a:lnSpc>
            </a:pPr>
            <a:r>
              <a:rPr lang="en-US" sz="2400" dirty="0" smtClean="0">
                <a:solidFill>
                  <a:schemeClr val="accent2">
                    <a:lumMod val="75000"/>
                  </a:schemeClr>
                </a:solidFill>
              </a:rPr>
              <a:t>T</a:t>
            </a:r>
            <a:endParaRPr lang="en-US" sz="2400" dirty="0">
              <a:solidFill>
                <a:schemeClr val="accent2">
                  <a:lumMod val="75000"/>
                </a:schemeClr>
              </a:solidFill>
            </a:endParaRPr>
          </a:p>
        </p:txBody>
      </p:sp>
      <p:sp>
        <p:nvSpPr>
          <p:cNvPr id="8" name="TextBox 7"/>
          <p:cNvSpPr txBox="1"/>
          <p:nvPr/>
        </p:nvSpPr>
        <p:spPr>
          <a:xfrm>
            <a:off x="1118057" y="3190497"/>
            <a:ext cx="381000" cy="424732"/>
          </a:xfrm>
          <a:prstGeom prst="rect">
            <a:avLst/>
          </a:prstGeom>
          <a:noFill/>
        </p:spPr>
        <p:txBody>
          <a:bodyPr wrap="square" rtlCol="0">
            <a:spAutoFit/>
          </a:bodyPr>
          <a:lstStyle/>
          <a:p>
            <a:pPr>
              <a:lnSpc>
                <a:spcPct val="90000"/>
              </a:lnSpc>
            </a:pPr>
            <a:r>
              <a:rPr lang="en-US" sz="2400" dirty="0" smtClean="0">
                <a:solidFill>
                  <a:schemeClr val="accent2">
                    <a:lumMod val="75000"/>
                  </a:schemeClr>
                </a:solidFill>
              </a:rPr>
              <a:t>F</a:t>
            </a:r>
            <a:endParaRPr lang="en-US" sz="2400" dirty="0">
              <a:solidFill>
                <a:schemeClr val="accent2">
                  <a:lumMod val="75000"/>
                </a:schemeClr>
              </a:solidFill>
            </a:endParaRPr>
          </a:p>
        </p:txBody>
      </p:sp>
      <p:sp>
        <p:nvSpPr>
          <p:cNvPr id="9" name="TextBox 8"/>
          <p:cNvSpPr txBox="1"/>
          <p:nvPr/>
        </p:nvSpPr>
        <p:spPr>
          <a:xfrm>
            <a:off x="1118057" y="3555086"/>
            <a:ext cx="381000" cy="424732"/>
          </a:xfrm>
          <a:prstGeom prst="rect">
            <a:avLst/>
          </a:prstGeom>
          <a:noFill/>
        </p:spPr>
        <p:txBody>
          <a:bodyPr wrap="square" rtlCol="0">
            <a:spAutoFit/>
          </a:bodyPr>
          <a:lstStyle/>
          <a:p>
            <a:pPr>
              <a:lnSpc>
                <a:spcPct val="90000"/>
              </a:lnSpc>
            </a:pPr>
            <a:r>
              <a:rPr lang="en-US" sz="2400" dirty="0" smtClean="0">
                <a:solidFill>
                  <a:schemeClr val="accent2">
                    <a:lumMod val="75000"/>
                  </a:schemeClr>
                </a:solidFill>
              </a:rPr>
              <a:t>T</a:t>
            </a:r>
            <a:endParaRPr lang="en-US" sz="2400" dirty="0">
              <a:solidFill>
                <a:schemeClr val="accent2">
                  <a:lumMod val="75000"/>
                </a:schemeClr>
              </a:solidFill>
            </a:endParaRPr>
          </a:p>
        </p:txBody>
      </p:sp>
      <p:sp>
        <p:nvSpPr>
          <p:cNvPr id="10" name="TextBox 9"/>
          <p:cNvSpPr txBox="1"/>
          <p:nvPr/>
        </p:nvSpPr>
        <p:spPr>
          <a:xfrm>
            <a:off x="1065212" y="3910053"/>
            <a:ext cx="486691" cy="424732"/>
          </a:xfrm>
          <a:prstGeom prst="rect">
            <a:avLst/>
          </a:prstGeom>
          <a:noFill/>
        </p:spPr>
        <p:txBody>
          <a:bodyPr wrap="square" rtlCol="0">
            <a:spAutoFit/>
          </a:bodyPr>
          <a:lstStyle/>
          <a:p>
            <a:pPr>
              <a:lnSpc>
                <a:spcPct val="90000"/>
              </a:lnSpc>
            </a:pPr>
            <a:r>
              <a:rPr lang="en-US" sz="2400" dirty="0" smtClean="0">
                <a:solidFill>
                  <a:schemeClr val="accent2">
                    <a:lumMod val="75000"/>
                  </a:schemeClr>
                </a:solidFill>
              </a:rPr>
              <a:t>F?</a:t>
            </a:r>
            <a:endParaRPr lang="en-US" sz="2400" dirty="0">
              <a:solidFill>
                <a:schemeClr val="accent2">
                  <a:lumMod val="75000"/>
                </a:schemeClr>
              </a:solidFill>
            </a:endParaRPr>
          </a:p>
        </p:txBody>
      </p:sp>
      <p:sp>
        <p:nvSpPr>
          <p:cNvPr id="11" name="TextBox 10"/>
          <p:cNvSpPr txBox="1"/>
          <p:nvPr/>
        </p:nvSpPr>
        <p:spPr>
          <a:xfrm>
            <a:off x="1118057" y="4288000"/>
            <a:ext cx="381000" cy="424732"/>
          </a:xfrm>
          <a:prstGeom prst="rect">
            <a:avLst/>
          </a:prstGeom>
          <a:noFill/>
        </p:spPr>
        <p:txBody>
          <a:bodyPr wrap="square" rtlCol="0">
            <a:spAutoFit/>
          </a:bodyPr>
          <a:lstStyle/>
          <a:p>
            <a:pPr>
              <a:lnSpc>
                <a:spcPct val="90000"/>
              </a:lnSpc>
            </a:pPr>
            <a:r>
              <a:rPr lang="en-US" sz="2400" dirty="0" smtClean="0">
                <a:solidFill>
                  <a:schemeClr val="accent2">
                    <a:lumMod val="75000"/>
                  </a:schemeClr>
                </a:solidFill>
              </a:rPr>
              <a:t>?</a:t>
            </a:r>
            <a:endParaRPr lang="en-US" sz="2400" dirty="0">
              <a:solidFill>
                <a:schemeClr val="accent2">
                  <a:lumMod val="75000"/>
                </a:schemeClr>
              </a:solidFill>
            </a:endParaRPr>
          </a:p>
        </p:txBody>
      </p:sp>
      <p:sp>
        <p:nvSpPr>
          <p:cNvPr id="12" name="Rectangle 11"/>
          <p:cNvSpPr/>
          <p:nvPr/>
        </p:nvSpPr>
        <p:spPr>
          <a:xfrm>
            <a:off x="1550314" y="2773740"/>
            <a:ext cx="9700755" cy="2133600"/>
          </a:xfrm>
          <a:prstGeom prst="rect">
            <a:avLst/>
          </a:prstGeom>
          <a:solidFill>
            <a:schemeClr val="bg1">
              <a:lumMod val="50000"/>
              <a:lumOff val="50000"/>
              <a:alpha val="98000"/>
            </a:schemeClr>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inus 12"/>
          <p:cNvSpPr/>
          <p:nvPr/>
        </p:nvSpPr>
        <p:spPr>
          <a:xfrm>
            <a:off x="455612" y="4347387"/>
            <a:ext cx="12192000" cy="304800"/>
          </a:xfrm>
          <a:prstGeom prst="mathMinus">
            <a:avLst/>
          </a:prstGeom>
          <a:solidFill>
            <a:srgbClr val="FF0000"/>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446213" y="3512471"/>
            <a:ext cx="4114800" cy="467658"/>
          </a:xfrm>
          <a:prstGeom prst="ellipse">
            <a:avLst/>
          </a:prstGeom>
          <a:solidFill>
            <a:srgbClr val="FFFF00">
              <a:alpha val="40000"/>
            </a:srgbClr>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18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par>
                                <p:cTn id="54" presetID="1" presetClass="exit" presetSubtype="0" fill="hold" grpId="1" nodeType="withEffect">
                                  <p:stCondLst>
                                    <p:cond delay="0"/>
                                  </p:stCondLst>
                                  <p:childTnLst>
                                    <p:set>
                                      <p:cBhvr>
                                        <p:cTn id="55" dur="1" fill="hold">
                                          <p:stCondLst>
                                            <p:cond delay="0"/>
                                          </p:stCondLst>
                                        </p:cTn>
                                        <p:tgtEl>
                                          <p:spTgt spid="7"/>
                                        </p:tgtEl>
                                        <p:attrNameLst>
                                          <p:attrName>style.visibility</p:attrName>
                                        </p:attrNameLst>
                                      </p:cBhvr>
                                      <p:to>
                                        <p:strVal val="hidden"/>
                                      </p:to>
                                    </p:set>
                                  </p:childTnLst>
                                </p:cTn>
                              </p:par>
                              <p:par>
                                <p:cTn id="56" presetID="1" presetClass="exit" presetSubtype="0" fill="hold" grpId="1" nodeType="withEffect">
                                  <p:stCondLst>
                                    <p:cond delay="0"/>
                                  </p:stCondLst>
                                  <p:childTnLst>
                                    <p:set>
                                      <p:cBhvr>
                                        <p:cTn id="57" dur="1" fill="hold">
                                          <p:stCondLst>
                                            <p:cond delay="0"/>
                                          </p:stCondLst>
                                        </p:cTn>
                                        <p:tgtEl>
                                          <p:spTgt spid="8"/>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9"/>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10"/>
                                        </p:tgtEl>
                                        <p:attrNameLst>
                                          <p:attrName>style.visibility</p:attrName>
                                        </p:attrNameLst>
                                      </p:cBhvr>
                                      <p:to>
                                        <p:strVal val="hidden"/>
                                      </p:to>
                                    </p:set>
                                  </p:childTnLst>
                                </p:cTn>
                              </p:par>
                              <p:par>
                                <p:cTn id="62" presetID="1" presetClass="exit" presetSubtype="0" fill="hold" grpId="1" nodeType="withEffect">
                                  <p:stCondLst>
                                    <p:cond delay="0"/>
                                  </p:stCondLst>
                                  <p:childTnLst>
                                    <p:set>
                                      <p:cBhvr>
                                        <p:cTn id="63" dur="1" fill="hold">
                                          <p:stCondLst>
                                            <p:cond delay="0"/>
                                          </p:stCondLst>
                                        </p:cTn>
                                        <p:tgtEl>
                                          <p:spTgt spid="11"/>
                                        </p:tgtEl>
                                        <p:attrNameLst>
                                          <p:attrName>style.visibility</p:attrName>
                                        </p:attrNameLst>
                                      </p:cBhvr>
                                      <p:to>
                                        <p:strVal val="hidden"/>
                                      </p:to>
                                    </p:set>
                                  </p:childTnLst>
                                </p:cTn>
                              </p:par>
                              <p:par>
                                <p:cTn id="64" presetID="1" presetClass="exit" presetSubtype="0" fill="hold" grpId="1" nodeType="withEffect">
                                  <p:stCondLst>
                                    <p:cond delay="0"/>
                                  </p:stCondLst>
                                  <p:childTnLst>
                                    <p:set>
                                      <p:cBhvr>
                                        <p:cTn id="65" dur="1" fill="hold">
                                          <p:stCondLst>
                                            <p:cond delay="0"/>
                                          </p:stCondLst>
                                        </p:cTn>
                                        <p:tgtEl>
                                          <p:spTgt spid="3"/>
                                        </p:tgtEl>
                                        <p:attrNameLst>
                                          <p:attrName>style.visibility</p:attrName>
                                        </p:attrNameLst>
                                      </p:cBhvr>
                                      <p:to>
                                        <p:strVal val="hidden"/>
                                      </p:to>
                                    </p:set>
                                  </p:childTnLst>
                                </p:cTn>
                              </p:par>
                              <p:par>
                                <p:cTn id="66" presetID="1" presetClass="exit" presetSubtype="0" fill="hold" grpId="1" nodeType="withEffect">
                                  <p:stCondLst>
                                    <p:cond delay="0"/>
                                  </p:stCondLst>
                                  <p:childTnLst>
                                    <p:set>
                                      <p:cBhvr>
                                        <p:cTn id="67" dur="1" fill="hold">
                                          <p:stCondLst>
                                            <p:cond delay="0"/>
                                          </p:stCondLst>
                                        </p:cTn>
                                        <p:tgtEl>
                                          <p:spTgt spid="6"/>
                                        </p:tgtEl>
                                        <p:attrNameLst>
                                          <p:attrName>style.visibility</p:attrName>
                                        </p:attrNameLst>
                                      </p:cBhvr>
                                      <p:to>
                                        <p:strVal val="hidden"/>
                                      </p:to>
                                    </p:set>
                                  </p:childTnLst>
                                </p:cTn>
                              </p:par>
                              <p:par>
                                <p:cTn id="68" presetID="1" presetClass="exit" presetSubtype="0" fill="hold" grpId="1" nodeType="withEffect">
                                  <p:stCondLst>
                                    <p:cond delay="0"/>
                                  </p:stCondLst>
                                  <p:childTnLst>
                                    <p:set>
                                      <p:cBhvr>
                                        <p:cTn id="69"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P spid="6" grpId="1" animBg="1"/>
      <p:bldP spid="7" grpId="0"/>
      <p:bldP spid="7" grpId="1"/>
      <p:bldP spid="8" grpId="0"/>
      <p:bldP spid="8" grpId="1"/>
      <p:bldP spid="9" grpId="0"/>
      <p:bldP spid="9" grpId="1"/>
      <p:bldP spid="10" grpId="0"/>
      <p:bldP spid="10" grpId="1"/>
      <p:bldP spid="11" grpId="0"/>
      <p:bldP spid="11" grpId="1"/>
      <p:bldP spid="12" grpId="0" animBg="1"/>
      <p:bldP spid="12" grpId="1" animBg="1"/>
      <p:bldP spid="13" grpId="0" animBg="1"/>
      <p:bldP spid="13" grpId="1"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During the Test</a:t>
            </a:r>
            <a:endParaRPr lang="en-US" dirty="0"/>
          </a:p>
        </p:txBody>
      </p:sp>
      <p:sp>
        <p:nvSpPr>
          <p:cNvPr id="5" name="Content Placeholder 4"/>
          <p:cNvSpPr>
            <a:spLocks noGrp="1"/>
          </p:cNvSpPr>
          <p:nvPr>
            <p:ph sz="half" idx="1"/>
          </p:nvPr>
        </p:nvSpPr>
        <p:spPr>
          <a:xfrm>
            <a:off x="1446212" y="2438400"/>
            <a:ext cx="9829799" cy="4267200"/>
          </a:xfrm>
        </p:spPr>
        <p:txBody>
          <a:bodyPr/>
          <a:lstStyle/>
          <a:p>
            <a:pPr marL="0" indent="0">
              <a:buNone/>
            </a:pPr>
            <a:r>
              <a:rPr lang="en-US" dirty="0" smtClean="0"/>
              <a:t>Stress Relief</a:t>
            </a:r>
          </a:p>
          <a:p>
            <a:pPr>
              <a:buFontTx/>
              <a:buChar char="-"/>
            </a:pPr>
            <a:r>
              <a:rPr lang="en-US" dirty="0" smtClean="0"/>
              <a:t>Deep breaths</a:t>
            </a:r>
          </a:p>
          <a:p>
            <a:pPr>
              <a:buFontTx/>
              <a:buChar char="-"/>
            </a:pPr>
            <a:r>
              <a:rPr lang="en-US" dirty="0" smtClean="0"/>
              <a:t>Look up some</a:t>
            </a:r>
          </a:p>
          <a:p>
            <a:pPr>
              <a:buFontTx/>
              <a:buChar char="-"/>
            </a:pPr>
            <a:r>
              <a:rPr lang="en-US" dirty="0" smtClean="0"/>
              <a:t>One question at a time</a:t>
            </a:r>
          </a:p>
        </p:txBody>
      </p:sp>
    </p:spTree>
    <p:extLst>
      <p:ext uri="{BB962C8B-B14F-4D97-AF65-F5344CB8AC3E}">
        <p14:creationId xmlns:p14="http://schemas.microsoft.com/office/powerpoint/2010/main" val="3655999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the Test</a:t>
            </a:r>
            <a:endParaRPr lang="en-US" dirty="0"/>
          </a:p>
        </p:txBody>
      </p:sp>
      <p:sp>
        <p:nvSpPr>
          <p:cNvPr id="5" name="Content Placeholder 4"/>
          <p:cNvSpPr>
            <a:spLocks noGrp="1"/>
          </p:cNvSpPr>
          <p:nvPr>
            <p:ph sz="half" idx="1"/>
          </p:nvPr>
        </p:nvSpPr>
        <p:spPr>
          <a:xfrm>
            <a:off x="1446212" y="2514600"/>
            <a:ext cx="9829799" cy="4267200"/>
          </a:xfrm>
        </p:spPr>
        <p:txBody>
          <a:bodyPr/>
          <a:lstStyle/>
          <a:p>
            <a:pPr>
              <a:buFontTx/>
              <a:buChar char="-"/>
            </a:pPr>
            <a:r>
              <a:rPr lang="en-US" dirty="0" smtClean="0"/>
              <a:t>Reward yourself</a:t>
            </a:r>
          </a:p>
          <a:p>
            <a:pPr lvl="1">
              <a:buFontTx/>
              <a:buChar char="-"/>
            </a:pPr>
            <a:r>
              <a:rPr lang="en-US" dirty="0" smtClean="0"/>
              <a:t>Ice cream, shopping, video games, go downtown, whatever makes you happy</a:t>
            </a:r>
          </a:p>
          <a:p>
            <a:pPr>
              <a:buFontTx/>
              <a:buChar char="-"/>
            </a:pPr>
            <a:r>
              <a:rPr lang="en-US" dirty="0" smtClean="0"/>
              <a:t>Don’t dwell</a:t>
            </a:r>
          </a:p>
          <a:p>
            <a:pPr lvl="1">
              <a:buFontTx/>
              <a:buChar char="-"/>
            </a:pPr>
            <a:r>
              <a:rPr lang="en-US" dirty="0" smtClean="0"/>
              <a:t>Dwelling on what you think you could have maybe possibly not answered correctly…won’t change your answer</a:t>
            </a:r>
          </a:p>
          <a:p>
            <a:pPr>
              <a:buFontTx/>
              <a:buChar char="-"/>
            </a:pPr>
            <a:r>
              <a:rPr lang="en-US" dirty="0" smtClean="0"/>
              <a:t>Don’t compare</a:t>
            </a:r>
          </a:p>
          <a:p>
            <a:pPr lvl="1">
              <a:buFontTx/>
              <a:buChar char="-"/>
            </a:pPr>
            <a:r>
              <a:rPr lang="en-US" dirty="0" smtClean="0"/>
              <a:t>*See previous description*</a:t>
            </a:r>
          </a:p>
          <a:p>
            <a:pPr marL="0" indent="0">
              <a:buNone/>
            </a:pPr>
            <a:endParaRPr lang="en-US" dirty="0" smtClean="0"/>
          </a:p>
        </p:txBody>
      </p:sp>
    </p:spTree>
    <p:extLst>
      <p:ext uri="{BB962C8B-B14F-4D97-AF65-F5344CB8AC3E}">
        <p14:creationId xmlns:p14="http://schemas.microsoft.com/office/powerpoint/2010/main" val="927070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Grades Are Released</a:t>
            </a:r>
            <a:endParaRPr lang="en-US" dirty="0"/>
          </a:p>
        </p:txBody>
      </p:sp>
      <p:sp>
        <p:nvSpPr>
          <p:cNvPr id="5" name="Content Placeholder 4"/>
          <p:cNvSpPr>
            <a:spLocks noGrp="1"/>
          </p:cNvSpPr>
          <p:nvPr>
            <p:ph sz="half" idx="1"/>
          </p:nvPr>
        </p:nvSpPr>
        <p:spPr>
          <a:xfrm>
            <a:off x="1179512" y="2362200"/>
            <a:ext cx="9829799" cy="4800600"/>
          </a:xfrm>
        </p:spPr>
        <p:txBody>
          <a:bodyPr>
            <a:normAutofit/>
          </a:bodyPr>
          <a:lstStyle/>
          <a:p>
            <a:pPr marL="0" indent="0">
              <a:buNone/>
            </a:pPr>
            <a:r>
              <a:rPr lang="en-US" b="1" dirty="0" smtClean="0"/>
              <a:t>Did awesome?</a:t>
            </a:r>
          </a:p>
          <a:p>
            <a:pPr>
              <a:buFontTx/>
              <a:buChar char="-"/>
            </a:pPr>
            <a:r>
              <a:rPr lang="en-US" dirty="0" smtClean="0"/>
              <a:t>Keep going but keep assessing</a:t>
            </a:r>
          </a:p>
          <a:p>
            <a:pPr marL="0" indent="0">
              <a:buNone/>
            </a:pPr>
            <a:endParaRPr lang="en-US" dirty="0"/>
          </a:p>
          <a:p>
            <a:pPr marL="0" indent="0">
              <a:buNone/>
            </a:pPr>
            <a:r>
              <a:rPr lang="en-US" b="1" dirty="0" smtClean="0"/>
              <a:t>Didn’t do as well as you hoped?</a:t>
            </a:r>
          </a:p>
          <a:p>
            <a:pPr>
              <a:buFontTx/>
              <a:buChar char="-"/>
            </a:pPr>
            <a:r>
              <a:rPr lang="en-US" dirty="0" smtClean="0"/>
              <a:t>Learn from the experience</a:t>
            </a:r>
          </a:p>
          <a:p>
            <a:pPr lvl="1">
              <a:buFontTx/>
              <a:buChar char="-"/>
            </a:pPr>
            <a:r>
              <a:rPr lang="en-US" dirty="0" smtClean="0"/>
              <a:t>How did you prepare? How can you make that more active? How can you tweak or change your strategies?</a:t>
            </a:r>
          </a:p>
          <a:p>
            <a:pPr lvl="1">
              <a:buFontTx/>
              <a:buChar char="-"/>
            </a:pPr>
            <a:r>
              <a:rPr lang="en-US" dirty="0" smtClean="0"/>
              <a:t>Come meet with me</a:t>
            </a:r>
          </a:p>
          <a:p>
            <a:pPr marL="0" indent="0">
              <a:buNone/>
            </a:pPr>
            <a:endParaRPr lang="en-US" dirty="0"/>
          </a:p>
          <a:p>
            <a:pPr marL="0" indent="0">
              <a:buNone/>
            </a:pPr>
            <a:r>
              <a:rPr lang="en-US" b="1" dirty="0" smtClean="0"/>
              <a:t>No matter the outcome, continue to monitor stress levels and habits</a:t>
            </a:r>
            <a:endParaRPr lang="en-US" b="1" dirty="0"/>
          </a:p>
        </p:txBody>
      </p:sp>
    </p:spTree>
    <p:extLst>
      <p:ext uri="{BB962C8B-B14F-4D97-AF65-F5344CB8AC3E}">
        <p14:creationId xmlns:p14="http://schemas.microsoft.com/office/powerpoint/2010/main" val="2780212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 Questions from Real People</a:t>
            </a:r>
            <a:endParaRPr lang="en-US" dirty="0"/>
          </a:p>
        </p:txBody>
      </p:sp>
      <p:sp>
        <p:nvSpPr>
          <p:cNvPr id="3" name="Content Placeholder 2"/>
          <p:cNvSpPr>
            <a:spLocks noGrp="1"/>
          </p:cNvSpPr>
          <p:nvPr>
            <p:ph sz="half" idx="2"/>
          </p:nvPr>
        </p:nvSpPr>
        <p:spPr>
          <a:xfrm>
            <a:off x="1522412" y="2301903"/>
            <a:ext cx="8915400" cy="4572000"/>
          </a:xfrm>
        </p:spPr>
        <p:txBody>
          <a:bodyPr>
            <a:normAutofit/>
          </a:bodyPr>
          <a:lstStyle/>
          <a:p>
            <a:pPr marL="0" indent="0">
              <a:buNone/>
            </a:pPr>
            <a:r>
              <a:rPr lang="en-US" dirty="0"/>
              <a:t>A 3-year-old male presents to the clinic with shortness of breath and his mom states that he tires easily. Mom denies any recent illness and patient is not febrile. Upon exam, the physician determines that the opening in the septum </a:t>
            </a:r>
            <a:r>
              <a:rPr lang="en-US" dirty="0" err="1"/>
              <a:t>secundum</a:t>
            </a:r>
            <a:r>
              <a:rPr lang="en-US" dirty="0"/>
              <a:t> is still patent. Which structure failed to close?</a:t>
            </a:r>
          </a:p>
          <a:p>
            <a:pPr marL="0" indent="0">
              <a:buNone/>
            </a:pPr>
            <a:r>
              <a:rPr lang="en-US" dirty="0"/>
              <a:t>A. Coronary sinus</a:t>
            </a:r>
          </a:p>
          <a:p>
            <a:pPr marL="0" indent="0">
              <a:buNone/>
            </a:pPr>
            <a:r>
              <a:rPr lang="en-US" dirty="0"/>
              <a:t>B.  Ductus arteriosus</a:t>
            </a:r>
          </a:p>
          <a:p>
            <a:pPr marL="0" indent="0">
              <a:buNone/>
            </a:pPr>
            <a:r>
              <a:rPr lang="en-US" dirty="0"/>
              <a:t>C. Ductus </a:t>
            </a:r>
            <a:r>
              <a:rPr lang="en-US" dirty="0" err="1"/>
              <a:t>venosus</a:t>
            </a:r>
            <a:endParaRPr lang="en-US" dirty="0"/>
          </a:p>
          <a:p>
            <a:pPr marL="0" indent="0">
              <a:buNone/>
            </a:pPr>
            <a:r>
              <a:rPr lang="en-US" dirty="0"/>
              <a:t>D. Foramen </a:t>
            </a:r>
            <a:r>
              <a:rPr lang="en-US" dirty="0" err="1"/>
              <a:t>ovale</a:t>
            </a:r>
            <a:endParaRPr lang="en-US" dirty="0"/>
          </a:p>
          <a:p>
            <a:pPr marL="0" indent="0">
              <a:buNone/>
            </a:pPr>
            <a:r>
              <a:rPr lang="en-US" dirty="0"/>
              <a:t>E. </a:t>
            </a:r>
            <a:r>
              <a:rPr lang="en-US" dirty="0" err="1"/>
              <a:t>Ligamentum</a:t>
            </a:r>
            <a:r>
              <a:rPr lang="en-US" dirty="0"/>
              <a:t> </a:t>
            </a:r>
            <a:r>
              <a:rPr lang="en-US" dirty="0" err="1"/>
              <a:t>arteriosum</a:t>
            </a:r>
            <a:endParaRPr lang="en-US" dirty="0"/>
          </a:p>
          <a:p>
            <a:endParaRPr lang="en-US" dirty="0"/>
          </a:p>
        </p:txBody>
      </p:sp>
    </p:spTree>
    <p:extLst>
      <p:ext uri="{BB962C8B-B14F-4D97-AF65-F5344CB8AC3E}">
        <p14:creationId xmlns:p14="http://schemas.microsoft.com/office/powerpoint/2010/main" val="198955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 Questions from Real People</a:t>
            </a:r>
            <a:endParaRPr lang="en-US" dirty="0"/>
          </a:p>
        </p:txBody>
      </p:sp>
      <p:sp>
        <p:nvSpPr>
          <p:cNvPr id="3" name="Content Placeholder 2"/>
          <p:cNvSpPr>
            <a:spLocks noGrp="1"/>
          </p:cNvSpPr>
          <p:nvPr>
            <p:ph sz="half" idx="2"/>
          </p:nvPr>
        </p:nvSpPr>
        <p:spPr>
          <a:xfrm>
            <a:off x="1446212" y="2438400"/>
            <a:ext cx="10058397" cy="4267200"/>
          </a:xfrm>
        </p:spPr>
        <p:txBody>
          <a:bodyPr>
            <a:normAutofit/>
          </a:bodyPr>
          <a:lstStyle/>
          <a:p>
            <a:pPr marL="0" indent="0">
              <a:buNone/>
            </a:pPr>
            <a:r>
              <a:rPr lang="en-US" dirty="0"/>
              <a:t>A 3-year-old male presents to the clinic with shortness of breath and his mom states that he tires easily. Mom denies any recent illness and patient is not febrile. Upon exam, the physician determines that the opening in the septum </a:t>
            </a:r>
            <a:r>
              <a:rPr lang="en-US" dirty="0" err="1"/>
              <a:t>secundum</a:t>
            </a:r>
            <a:r>
              <a:rPr lang="en-US" dirty="0"/>
              <a:t> is still patent. Which structure failed to close?</a:t>
            </a:r>
          </a:p>
          <a:p>
            <a:pPr marL="0" indent="0">
              <a:lnSpc>
                <a:spcPct val="120000"/>
              </a:lnSpc>
              <a:buNone/>
            </a:pPr>
            <a:r>
              <a:rPr lang="en-US" dirty="0"/>
              <a:t>A. Coronary sinus – venous drainage for the heart</a:t>
            </a:r>
          </a:p>
          <a:p>
            <a:pPr marL="0" indent="0">
              <a:lnSpc>
                <a:spcPct val="120000"/>
              </a:lnSpc>
              <a:buNone/>
            </a:pPr>
            <a:r>
              <a:rPr lang="en-US" dirty="0"/>
              <a:t>B.  Ductus arteriosus - </a:t>
            </a:r>
            <a:r>
              <a:rPr lang="en-US" altLang="en-US" dirty="0">
                <a:cs typeface="Arial" panose="020B0604020202020204" pitchFamily="34" charset="0"/>
              </a:rPr>
              <a:t>connects the pulmonary trunk with the arch of the aorta thus allowing fetal blood to bypass the lungs </a:t>
            </a:r>
          </a:p>
          <a:p>
            <a:pPr marL="0" indent="0">
              <a:lnSpc>
                <a:spcPct val="120000"/>
              </a:lnSpc>
              <a:buNone/>
            </a:pPr>
            <a:r>
              <a:rPr lang="en-US" dirty="0"/>
              <a:t>C. Ductus </a:t>
            </a:r>
            <a:r>
              <a:rPr lang="en-US" dirty="0" err="1"/>
              <a:t>venosus</a:t>
            </a:r>
            <a:r>
              <a:rPr lang="en-US" dirty="0"/>
              <a:t> - shunts a portion of umbilical vein blood flow directly to the inferior vena cava. Thus, it allows oxygenated blood from the placenta to bypass the liver</a:t>
            </a:r>
          </a:p>
          <a:p>
            <a:pPr marL="0" indent="0">
              <a:lnSpc>
                <a:spcPct val="120000"/>
              </a:lnSpc>
              <a:buNone/>
            </a:pPr>
            <a:r>
              <a:rPr lang="en-US" b="1" u="sng" dirty="0">
                <a:solidFill>
                  <a:srgbClr val="7030A0"/>
                </a:solidFill>
              </a:rPr>
              <a:t>D. Foramen </a:t>
            </a:r>
            <a:r>
              <a:rPr lang="en-US" b="1" u="sng" dirty="0" err="1">
                <a:solidFill>
                  <a:srgbClr val="7030A0"/>
                </a:solidFill>
              </a:rPr>
              <a:t>ovale</a:t>
            </a:r>
            <a:endParaRPr lang="en-US" b="1" u="sng" dirty="0">
              <a:solidFill>
                <a:srgbClr val="7030A0"/>
              </a:solidFill>
            </a:endParaRPr>
          </a:p>
          <a:p>
            <a:pPr marL="0" indent="0">
              <a:lnSpc>
                <a:spcPct val="120000"/>
              </a:lnSpc>
              <a:buNone/>
            </a:pPr>
            <a:r>
              <a:rPr lang="en-US" dirty="0"/>
              <a:t>E. </a:t>
            </a:r>
            <a:r>
              <a:rPr lang="en-US" dirty="0" err="1"/>
              <a:t>Ligamentum</a:t>
            </a:r>
            <a:r>
              <a:rPr lang="en-US" dirty="0"/>
              <a:t> </a:t>
            </a:r>
            <a:r>
              <a:rPr lang="en-US" dirty="0" err="1"/>
              <a:t>arteriosum</a:t>
            </a:r>
            <a:r>
              <a:rPr lang="en-US" dirty="0"/>
              <a:t>- formerly the ductus arteriosus</a:t>
            </a:r>
          </a:p>
          <a:p>
            <a:pPr marL="0" indent="0">
              <a:buNone/>
            </a:pPr>
            <a:endParaRPr lang="en-US" dirty="0"/>
          </a:p>
        </p:txBody>
      </p:sp>
    </p:spTree>
    <p:extLst>
      <p:ext uri="{BB962C8B-B14F-4D97-AF65-F5344CB8AC3E}">
        <p14:creationId xmlns:p14="http://schemas.microsoft.com/office/powerpoint/2010/main" val="117923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F5E53A4-385B-4CAC-A3E8-0D3A9479EA03}"/>
              </a:ext>
            </a:extLst>
          </p:cNvPr>
          <p:cNvSpPr txBox="1">
            <a:spLocks noChangeArrowheads="1"/>
          </p:cNvSpPr>
          <p:nvPr/>
        </p:nvSpPr>
        <p:spPr>
          <a:xfrm>
            <a:off x="2209224" y="126273"/>
            <a:ext cx="7770376" cy="1142702"/>
          </a:xfrm>
          <a:prstGeom prst="rect">
            <a:avLst/>
          </a:prstGeom>
        </p:spPr>
        <p:txBody>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S PGothic" pitchFamily="34" charset="-128"/>
                <a:cs typeface="ＭＳ Ｐゴシック" pitchFamily="-107"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7" charset="0"/>
                <a:ea typeface="MS PGothic" pitchFamily="34" charset="-128"/>
                <a:cs typeface="ＭＳ Ｐゴシック" pitchFamily="-107"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7" charset="0"/>
                <a:ea typeface="MS PGothic" pitchFamily="34" charset="-128"/>
                <a:cs typeface="ＭＳ Ｐゴシック" pitchFamily="-107"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7" charset="0"/>
                <a:ea typeface="MS PGothic" pitchFamily="34" charset="-128"/>
                <a:cs typeface="ＭＳ Ｐゴシック" pitchFamily="-107"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7" charset="0"/>
                <a:ea typeface="MS PGothic" pitchFamily="34" charset="-128"/>
                <a:cs typeface="ＭＳ Ｐゴシック" pitchFamily="-107"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07"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07"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07"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07" charset="0"/>
              </a:defRPr>
            </a:lvl9pPr>
          </a:lstStyle>
          <a:p>
            <a:pPr eaLnBrk="1" hangingPunct="1">
              <a:defRPr/>
            </a:pPr>
            <a:r>
              <a:rPr lang="en-US" sz="4799" b="0" kern="0" dirty="0">
                <a:solidFill>
                  <a:schemeClr val="tx1"/>
                </a:solidFill>
                <a:effectLst>
                  <a:outerShdw blurRad="38100" dist="38100" dir="2700000" algn="tl">
                    <a:srgbClr val="000000">
                      <a:alpha val="43137"/>
                    </a:srgbClr>
                  </a:outerShdw>
                </a:effectLst>
                <a:ea typeface="ＭＳ Ｐゴシック" charset="0"/>
                <a:cs typeface="ＭＳ Ｐゴシック" charset="0"/>
              </a:rPr>
              <a:t>Partitioning of the Atrium</a:t>
            </a:r>
          </a:p>
        </p:txBody>
      </p:sp>
      <p:pic>
        <p:nvPicPr>
          <p:cNvPr id="34818" name="Picture 2">
            <a:extLst>
              <a:ext uri="{FF2B5EF4-FFF2-40B4-BE49-F238E27FC236}">
                <a16:creationId xmlns:a16="http://schemas.microsoft.com/office/drawing/2014/main" id="{997C1FDD-45A6-8741-9CA6-F81A42F4CC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3729" y="991235"/>
            <a:ext cx="6808601" cy="5056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532" name="TextBox 2">
            <a:extLst>
              <a:ext uri="{FF2B5EF4-FFF2-40B4-BE49-F238E27FC236}">
                <a16:creationId xmlns:a16="http://schemas.microsoft.com/office/drawing/2014/main" id="{7BD184D9-2308-404F-8695-3957C578232E}"/>
              </a:ext>
            </a:extLst>
          </p:cNvPr>
          <p:cNvSpPr txBox="1">
            <a:spLocks noChangeArrowheads="1"/>
          </p:cNvSpPr>
          <p:nvPr/>
        </p:nvSpPr>
        <p:spPr bwMode="auto">
          <a:xfrm>
            <a:off x="533261" y="2514838"/>
            <a:ext cx="3809008" cy="3045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en-US" altLang="en-US" sz="3199" dirty="0">
                <a:latin typeface="+mn-lt"/>
                <a:cs typeface="Arial" panose="020B0604020202020204" pitchFamily="34" charset="0"/>
              </a:rPr>
              <a:t>The </a:t>
            </a:r>
            <a:r>
              <a:rPr lang="en-US" altLang="en-US" sz="3199" b="1" dirty="0">
                <a:latin typeface="+mn-lt"/>
                <a:cs typeface="Arial" panose="020B0604020202020204" pitchFamily="34" charset="0"/>
              </a:rPr>
              <a:t>septum </a:t>
            </a:r>
            <a:r>
              <a:rPr lang="en-US" altLang="en-US" sz="3199" b="1" dirty="0" err="1">
                <a:latin typeface="+mn-lt"/>
                <a:cs typeface="Arial" panose="020B0604020202020204" pitchFamily="34" charset="0"/>
              </a:rPr>
              <a:t>secundum</a:t>
            </a:r>
            <a:r>
              <a:rPr lang="en-US" altLang="en-US" sz="3199" b="1" dirty="0">
                <a:latin typeface="+mn-lt"/>
                <a:cs typeface="Arial" panose="020B0604020202020204" pitchFamily="34" charset="0"/>
              </a:rPr>
              <a:t> </a:t>
            </a:r>
            <a:r>
              <a:rPr lang="en-US" altLang="en-US" sz="3199" dirty="0">
                <a:latin typeface="+mn-lt"/>
                <a:cs typeface="Arial" panose="020B0604020202020204" pitchFamily="34" charset="0"/>
              </a:rPr>
              <a:t>(thick, muscular) grows inferiorly, but leaves opening – </a:t>
            </a:r>
            <a:r>
              <a:rPr lang="en-US" altLang="en-US" sz="3199" b="1" dirty="0">
                <a:latin typeface="+mn-lt"/>
                <a:cs typeface="Arial" panose="020B0604020202020204" pitchFamily="34" charset="0"/>
              </a:rPr>
              <a:t>foramen </a:t>
            </a:r>
            <a:r>
              <a:rPr lang="en-US" altLang="en-US" sz="3199" b="1" dirty="0" err="1">
                <a:latin typeface="+mn-lt"/>
                <a:cs typeface="Arial" panose="020B0604020202020204" pitchFamily="34" charset="0"/>
              </a:rPr>
              <a:t>ovale</a:t>
            </a:r>
            <a:endParaRPr lang="en-US" altLang="en-US" sz="3199" b="1" dirty="0">
              <a:latin typeface="+mn-lt"/>
              <a:cs typeface="Arial" panose="020B0604020202020204" pitchFamily="34" charset="0"/>
            </a:endParaRPr>
          </a:p>
        </p:txBody>
      </p:sp>
      <p:sp>
        <p:nvSpPr>
          <p:cNvPr id="34820" name="Slide Number Placeholder 2">
            <a:extLst>
              <a:ext uri="{FF2B5EF4-FFF2-40B4-BE49-F238E27FC236}">
                <a16:creationId xmlns:a16="http://schemas.microsoft.com/office/drawing/2014/main" id="{04AEB1FE-69BE-DA4E-B107-76380DF52F9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199">
                <a:solidFill>
                  <a:schemeClr val="tx1"/>
                </a:solidFill>
                <a:latin typeface="Calibri" panose="020F0502020204030204" pitchFamily="34" charset="0"/>
              </a:defRPr>
            </a:lvl1pPr>
            <a:lvl2pPr marL="742727" indent="-285664">
              <a:spcBef>
                <a:spcPct val="20000"/>
              </a:spcBef>
              <a:buFont typeface="Arial" panose="020B0604020202020204" pitchFamily="34" charset="0"/>
              <a:buChar char="–"/>
              <a:defRPr sz="2799">
                <a:solidFill>
                  <a:schemeClr val="tx1"/>
                </a:solidFill>
                <a:latin typeface="Calibri" panose="020F0502020204030204" pitchFamily="34" charset="0"/>
              </a:defRPr>
            </a:lvl2pPr>
            <a:lvl3pPr marL="1142657" indent="-228531">
              <a:spcBef>
                <a:spcPct val="20000"/>
              </a:spcBef>
              <a:buFont typeface="Arial" panose="020B0604020202020204" pitchFamily="34" charset="0"/>
              <a:buChar char="•"/>
              <a:defRPr sz="2399">
                <a:solidFill>
                  <a:schemeClr val="tx1"/>
                </a:solidFill>
                <a:latin typeface="Calibri" panose="020F0502020204030204" pitchFamily="34" charset="0"/>
              </a:defRPr>
            </a:lvl3pPr>
            <a:lvl4pPr marL="1599720" indent="-228531">
              <a:spcBef>
                <a:spcPct val="20000"/>
              </a:spcBef>
              <a:buFont typeface="Arial" panose="020B0604020202020204" pitchFamily="34" charset="0"/>
              <a:buChar char="–"/>
              <a:defRPr sz="1999">
                <a:solidFill>
                  <a:schemeClr val="tx1"/>
                </a:solidFill>
                <a:latin typeface="Calibri" panose="020F0502020204030204" pitchFamily="34" charset="0"/>
              </a:defRPr>
            </a:lvl4pPr>
            <a:lvl5pPr marL="2056783" indent="-228531">
              <a:spcBef>
                <a:spcPct val="20000"/>
              </a:spcBef>
              <a:buFont typeface="Arial" panose="020B0604020202020204" pitchFamily="34" charset="0"/>
              <a:buChar char="»"/>
              <a:defRPr sz="1999">
                <a:solidFill>
                  <a:schemeClr val="tx1"/>
                </a:solidFill>
                <a:latin typeface="Calibri" panose="020F0502020204030204" pitchFamily="34" charset="0"/>
              </a:defRPr>
            </a:lvl5pPr>
            <a:lvl6pPr marL="2513846" indent="-228531" eaLnBrk="0" fontAlgn="base" hangingPunct="0">
              <a:spcBef>
                <a:spcPct val="20000"/>
              </a:spcBef>
              <a:spcAft>
                <a:spcPct val="0"/>
              </a:spcAft>
              <a:buFont typeface="Arial" panose="020B0604020202020204" pitchFamily="34" charset="0"/>
              <a:buChar char="»"/>
              <a:defRPr sz="1999">
                <a:solidFill>
                  <a:schemeClr val="tx1"/>
                </a:solidFill>
                <a:latin typeface="Calibri" panose="020F0502020204030204" pitchFamily="34" charset="0"/>
              </a:defRPr>
            </a:lvl6pPr>
            <a:lvl7pPr marL="2970908" indent="-228531" eaLnBrk="0" fontAlgn="base" hangingPunct="0">
              <a:spcBef>
                <a:spcPct val="20000"/>
              </a:spcBef>
              <a:spcAft>
                <a:spcPct val="0"/>
              </a:spcAft>
              <a:buFont typeface="Arial" panose="020B0604020202020204" pitchFamily="34" charset="0"/>
              <a:buChar char="»"/>
              <a:defRPr sz="1999">
                <a:solidFill>
                  <a:schemeClr val="tx1"/>
                </a:solidFill>
                <a:latin typeface="Calibri" panose="020F0502020204030204" pitchFamily="34" charset="0"/>
              </a:defRPr>
            </a:lvl7pPr>
            <a:lvl8pPr marL="3427971" indent="-228531" eaLnBrk="0" fontAlgn="base" hangingPunct="0">
              <a:spcBef>
                <a:spcPct val="20000"/>
              </a:spcBef>
              <a:spcAft>
                <a:spcPct val="0"/>
              </a:spcAft>
              <a:buFont typeface="Arial" panose="020B0604020202020204" pitchFamily="34" charset="0"/>
              <a:buChar char="»"/>
              <a:defRPr sz="1999">
                <a:solidFill>
                  <a:schemeClr val="tx1"/>
                </a:solidFill>
                <a:latin typeface="Calibri" panose="020F0502020204030204" pitchFamily="34" charset="0"/>
              </a:defRPr>
            </a:lvl8pPr>
            <a:lvl9pPr marL="3885034" indent="-228531" eaLnBrk="0" fontAlgn="base" hangingPunct="0">
              <a:spcBef>
                <a:spcPct val="20000"/>
              </a:spcBef>
              <a:spcAft>
                <a:spcPct val="0"/>
              </a:spcAft>
              <a:buFont typeface="Arial" panose="020B0604020202020204" pitchFamily="34" charset="0"/>
              <a:buChar char="»"/>
              <a:defRPr sz="1999">
                <a:solidFill>
                  <a:schemeClr val="tx1"/>
                </a:solidFill>
                <a:latin typeface="Calibri" panose="020F0502020204030204" pitchFamily="34" charset="0"/>
              </a:defRPr>
            </a:lvl9pPr>
          </a:lstStyle>
          <a:p>
            <a:pPr>
              <a:spcBef>
                <a:spcPct val="0"/>
              </a:spcBef>
              <a:buFontTx/>
              <a:buNone/>
            </a:pPr>
            <a:fld id="{B19CF1E9-FB57-D248-8849-D16BB0A74DE6}" type="slidenum">
              <a:rPr lang="en-US" altLang="en-US" sz="1200">
                <a:solidFill>
                  <a:srgbClr val="898989"/>
                </a:solidFill>
                <a:latin typeface="Times" pitchFamily="2" charset="0"/>
              </a:rPr>
              <a:pPr>
                <a:spcBef>
                  <a:spcPct val="0"/>
                </a:spcBef>
                <a:buFontTx/>
                <a:buNone/>
              </a:pPr>
              <a:t>18</a:t>
            </a:fld>
            <a:endParaRPr lang="en-US" altLang="en-US" sz="1200">
              <a:solidFill>
                <a:srgbClr val="898989"/>
              </a:solidFill>
              <a:latin typeface="Times" pitchFamily="2" charset="0"/>
            </a:endParaRPr>
          </a:p>
        </p:txBody>
      </p:sp>
    </p:spTree>
    <p:extLst>
      <p:ext uri="{BB962C8B-B14F-4D97-AF65-F5344CB8AC3E}">
        <p14:creationId xmlns:p14="http://schemas.microsoft.com/office/powerpoint/2010/main" val="2635212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26">
            <a:extLst>
              <a:ext uri="{FF2B5EF4-FFF2-40B4-BE49-F238E27FC236}">
                <a16:creationId xmlns:a16="http://schemas.microsoft.com/office/drawing/2014/main" id="{6E16A642-A72A-4CB2-A96C-386A24D0A19D}"/>
              </a:ext>
            </a:extLst>
          </p:cNvPr>
          <p:cNvSpPr>
            <a:spLocks noGrp="1" noChangeArrowheads="1"/>
          </p:cNvSpPr>
          <p:nvPr>
            <p:ph type="title"/>
          </p:nvPr>
        </p:nvSpPr>
        <p:spPr>
          <a:xfrm>
            <a:off x="1828323" y="457974"/>
            <a:ext cx="9827240" cy="761802"/>
          </a:xfrm>
        </p:spPr>
        <p:txBody>
          <a:bodyPr rtlCol="0">
            <a:noAutofit/>
          </a:bodyPr>
          <a:lstStyle/>
          <a:p>
            <a:pPr>
              <a:defRPr/>
            </a:pPr>
            <a:r>
              <a:rPr lang="en-US" sz="3400" dirty="0">
                <a:effectLst>
                  <a:outerShdw blurRad="38100" dist="38100" dir="2700000" algn="tl">
                    <a:srgbClr val="000000">
                      <a:alpha val="43137"/>
                    </a:srgbClr>
                  </a:outerShdw>
                </a:effectLst>
              </a:rPr>
              <a:t>Septum </a:t>
            </a:r>
            <a:r>
              <a:rPr lang="en-US" sz="3400" dirty="0" err="1">
                <a:effectLst>
                  <a:outerShdw blurRad="38100" dist="38100" dir="2700000" algn="tl">
                    <a:srgbClr val="000000">
                      <a:alpha val="43137"/>
                    </a:srgbClr>
                  </a:outerShdw>
                </a:effectLst>
              </a:rPr>
              <a:t>Primum</a:t>
            </a:r>
            <a:r>
              <a:rPr lang="en-US" sz="3400" dirty="0">
                <a:effectLst>
                  <a:outerShdw blurRad="38100" dist="38100" dir="2700000" algn="tl">
                    <a:srgbClr val="000000">
                      <a:alpha val="43137"/>
                    </a:srgbClr>
                  </a:outerShdw>
                </a:effectLst>
              </a:rPr>
              <a:t> Malformation</a:t>
            </a:r>
          </a:p>
        </p:txBody>
      </p:sp>
      <p:sp>
        <p:nvSpPr>
          <p:cNvPr id="40963" name="Rectangle 1027">
            <a:extLst>
              <a:ext uri="{FF2B5EF4-FFF2-40B4-BE49-F238E27FC236}">
                <a16:creationId xmlns:a16="http://schemas.microsoft.com/office/drawing/2014/main" id="{3829A106-8350-4D0C-A34D-66802D4A7FB0}"/>
              </a:ext>
            </a:extLst>
          </p:cNvPr>
          <p:cNvSpPr>
            <a:spLocks noGrp="1" noChangeArrowheads="1"/>
          </p:cNvSpPr>
          <p:nvPr>
            <p:ph idx="1"/>
          </p:nvPr>
        </p:nvSpPr>
        <p:spPr>
          <a:xfrm>
            <a:off x="228540" y="1600676"/>
            <a:ext cx="5942052" cy="5256431"/>
          </a:xfrm>
        </p:spPr>
        <p:txBody>
          <a:bodyPr/>
          <a:lstStyle/>
          <a:p>
            <a:pPr marL="525305" indent="-457063">
              <a:defRPr/>
            </a:pPr>
            <a:r>
              <a:rPr lang="en-US" altLang="en-US" sz="3099" dirty="0">
                <a:cs typeface="Arial" panose="020B0604020202020204" pitchFamily="34" charset="0"/>
              </a:rPr>
              <a:t>Caused by failure of septum </a:t>
            </a:r>
            <a:r>
              <a:rPr lang="en-US" altLang="en-US" sz="3099" dirty="0" err="1">
                <a:cs typeface="Arial" panose="020B0604020202020204" pitchFamily="34" charset="0"/>
              </a:rPr>
              <a:t>primum</a:t>
            </a:r>
            <a:r>
              <a:rPr lang="en-US" altLang="en-US" sz="3099" dirty="0">
                <a:cs typeface="Arial" panose="020B0604020202020204" pitchFamily="34" charset="0"/>
              </a:rPr>
              <a:t> to completely fuse with endocardial cushion</a:t>
            </a:r>
          </a:p>
          <a:p>
            <a:pPr marL="525305" indent="-457063">
              <a:defRPr/>
            </a:pPr>
            <a:r>
              <a:rPr lang="en-US" altLang="en-US" sz="3099" dirty="0">
                <a:cs typeface="Arial" panose="020B0604020202020204" pitchFamily="34" charset="0"/>
              </a:rPr>
              <a:t>Leaves a variably sized hole connecting the two atria</a:t>
            </a:r>
          </a:p>
          <a:p>
            <a:pPr marL="525305" indent="-457063">
              <a:defRPr/>
            </a:pPr>
            <a:r>
              <a:rPr lang="en-US" altLang="en-US" sz="3099" dirty="0">
                <a:cs typeface="Arial" panose="020B0604020202020204" pitchFamily="34" charset="0"/>
              </a:rPr>
              <a:t>The malformation  can also cause malformations in the A-V valves</a:t>
            </a:r>
          </a:p>
          <a:p>
            <a:pPr marL="525305" indent="-457063">
              <a:defRPr/>
            </a:pPr>
            <a:r>
              <a:rPr lang="en-US" altLang="en-US" sz="3099" dirty="0">
                <a:cs typeface="Arial" panose="020B0604020202020204" pitchFamily="34" charset="0"/>
              </a:rPr>
              <a:t>This malformation is frequently found in down’s syndrome</a:t>
            </a:r>
          </a:p>
          <a:p>
            <a:pPr marL="411040">
              <a:buFont typeface="Wingdings" panose="05000000000000000000" pitchFamily="2" charset="2"/>
              <a:buChar char=""/>
              <a:defRPr/>
            </a:pPr>
            <a:endParaRPr lang="en-US" altLang="en-US" sz="3099" dirty="0">
              <a:cs typeface="Arial" panose="020B0604020202020204" pitchFamily="34" charset="0"/>
            </a:endParaRPr>
          </a:p>
          <a:p>
            <a:pPr marL="411040">
              <a:buFont typeface="Wingdings" panose="05000000000000000000" pitchFamily="2" charset="2"/>
              <a:buChar char=""/>
              <a:defRPr/>
            </a:pPr>
            <a:endParaRPr lang="en-US" altLang="en-US" sz="3099" dirty="0">
              <a:cs typeface="Arial" panose="020B0604020202020204" pitchFamily="34" charset="0"/>
            </a:endParaRPr>
          </a:p>
          <a:p>
            <a:pPr marL="411040">
              <a:buFont typeface="Wingdings" panose="05000000000000000000" pitchFamily="2" charset="2"/>
              <a:buChar char=""/>
              <a:defRPr/>
            </a:pPr>
            <a:endParaRPr lang="en-US" altLang="en-US" sz="3099" dirty="0">
              <a:cs typeface="Arial" panose="020B0604020202020204" pitchFamily="34" charset="0"/>
            </a:endParaRPr>
          </a:p>
        </p:txBody>
      </p:sp>
      <p:sp>
        <p:nvSpPr>
          <p:cNvPr id="53252" name="Slide Number Placeholder 1">
            <a:extLst>
              <a:ext uri="{FF2B5EF4-FFF2-40B4-BE49-F238E27FC236}">
                <a16:creationId xmlns:a16="http://schemas.microsoft.com/office/drawing/2014/main" id="{0EA0129F-BF56-9F44-8F84-CFAFA50CBEC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199">
                <a:solidFill>
                  <a:schemeClr val="tx1"/>
                </a:solidFill>
                <a:latin typeface="Calibri" panose="020F0502020204030204" pitchFamily="34" charset="0"/>
              </a:defRPr>
            </a:lvl1pPr>
            <a:lvl2pPr marL="742727" indent="-285664">
              <a:spcBef>
                <a:spcPct val="20000"/>
              </a:spcBef>
              <a:buFont typeface="Arial" panose="020B0604020202020204" pitchFamily="34" charset="0"/>
              <a:buChar char="–"/>
              <a:defRPr sz="2799">
                <a:solidFill>
                  <a:schemeClr val="tx1"/>
                </a:solidFill>
                <a:latin typeface="Calibri" panose="020F0502020204030204" pitchFamily="34" charset="0"/>
              </a:defRPr>
            </a:lvl2pPr>
            <a:lvl3pPr marL="1142657" indent="-228531">
              <a:spcBef>
                <a:spcPct val="20000"/>
              </a:spcBef>
              <a:buFont typeface="Arial" panose="020B0604020202020204" pitchFamily="34" charset="0"/>
              <a:buChar char="•"/>
              <a:defRPr sz="2399">
                <a:solidFill>
                  <a:schemeClr val="tx1"/>
                </a:solidFill>
                <a:latin typeface="Calibri" panose="020F0502020204030204" pitchFamily="34" charset="0"/>
              </a:defRPr>
            </a:lvl3pPr>
            <a:lvl4pPr marL="1599720" indent="-228531">
              <a:spcBef>
                <a:spcPct val="20000"/>
              </a:spcBef>
              <a:buFont typeface="Arial" panose="020B0604020202020204" pitchFamily="34" charset="0"/>
              <a:buChar char="–"/>
              <a:defRPr sz="1999">
                <a:solidFill>
                  <a:schemeClr val="tx1"/>
                </a:solidFill>
                <a:latin typeface="Calibri" panose="020F0502020204030204" pitchFamily="34" charset="0"/>
              </a:defRPr>
            </a:lvl4pPr>
            <a:lvl5pPr marL="2056783" indent="-228531">
              <a:spcBef>
                <a:spcPct val="20000"/>
              </a:spcBef>
              <a:buFont typeface="Arial" panose="020B0604020202020204" pitchFamily="34" charset="0"/>
              <a:buChar char="»"/>
              <a:defRPr sz="1999">
                <a:solidFill>
                  <a:schemeClr val="tx1"/>
                </a:solidFill>
                <a:latin typeface="Calibri" panose="020F0502020204030204" pitchFamily="34" charset="0"/>
              </a:defRPr>
            </a:lvl5pPr>
            <a:lvl6pPr marL="2513846" indent="-228531" eaLnBrk="0" fontAlgn="base" hangingPunct="0">
              <a:spcBef>
                <a:spcPct val="20000"/>
              </a:spcBef>
              <a:spcAft>
                <a:spcPct val="0"/>
              </a:spcAft>
              <a:buFont typeface="Arial" panose="020B0604020202020204" pitchFamily="34" charset="0"/>
              <a:buChar char="»"/>
              <a:defRPr sz="1999">
                <a:solidFill>
                  <a:schemeClr val="tx1"/>
                </a:solidFill>
                <a:latin typeface="Calibri" panose="020F0502020204030204" pitchFamily="34" charset="0"/>
              </a:defRPr>
            </a:lvl6pPr>
            <a:lvl7pPr marL="2970908" indent="-228531" eaLnBrk="0" fontAlgn="base" hangingPunct="0">
              <a:spcBef>
                <a:spcPct val="20000"/>
              </a:spcBef>
              <a:spcAft>
                <a:spcPct val="0"/>
              </a:spcAft>
              <a:buFont typeface="Arial" panose="020B0604020202020204" pitchFamily="34" charset="0"/>
              <a:buChar char="»"/>
              <a:defRPr sz="1999">
                <a:solidFill>
                  <a:schemeClr val="tx1"/>
                </a:solidFill>
                <a:latin typeface="Calibri" panose="020F0502020204030204" pitchFamily="34" charset="0"/>
              </a:defRPr>
            </a:lvl7pPr>
            <a:lvl8pPr marL="3427971" indent="-228531" eaLnBrk="0" fontAlgn="base" hangingPunct="0">
              <a:spcBef>
                <a:spcPct val="20000"/>
              </a:spcBef>
              <a:spcAft>
                <a:spcPct val="0"/>
              </a:spcAft>
              <a:buFont typeface="Arial" panose="020B0604020202020204" pitchFamily="34" charset="0"/>
              <a:buChar char="»"/>
              <a:defRPr sz="1999">
                <a:solidFill>
                  <a:schemeClr val="tx1"/>
                </a:solidFill>
                <a:latin typeface="Calibri" panose="020F0502020204030204" pitchFamily="34" charset="0"/>
              </a:defRPr>
            </a:lvl8pPr>
            <a:lvl9pPr marL="3885034" indent="-228531" eaLnBrk="0" fontAlgn="base" hangingPunct="0">
              <a:spcBef>
                <a:spcPct val="20000"/>
              </a:spcBef>
              <a:spcAft>
                <a:spcPct val="0"/>
              </a:spcAft>
              <a:buFont typeface="Arial" panose="020B0604020202020204" pitchFamily="34" charset="0"/>
              <a:buChar char="»"/>
              <a:defRPr sz="1999">
                <a:solidFill>
                  <a:schemeClr val="tx1"/>
                </a:solidFill>
                <a:latin typeface="Calibri" panose="020F0502020204030204" pitchFamily="34" charset="0"/>
              </a:defRPr>
            </a:lvl9pPr>
          </a:lstStyle>
          <a:p>
            <a:pPr>
              <a:spcBef>
                <a:spcPct val="0"/>
              </a:spcBef>
              <a:buFontTx/>
              <a:buNone/>
            </a:pPr>
            <a:fld id="{A07AFEF0-D33B-C748-9F98-CED2E18D4DC8}" type="slidenum">
              <a:rPr lang="en-US" altLang="en-US" sz="1200">
                <a:solidFill>
                  <a:srgbClr val="898989"/>
                </a:solidFill>
                <a:latin typeface="Times" pitchFamily="2" charset="0"/>
              </a:rPr>
              <a:pPr>
                <a:spcBef>
                  <a:spcPct val="0"/>
                </a:spcBef>
                <a:buFontTx/>
                <a:buNone/>
              </a:pPr>
              <a:t>19</a:t>
            </a:fld>
            <a:endParaRPr lang="en-US" altLang="en-US" sz="1200">
              <a:solidFill>
                <a:srgbClr val="898989"/>
              </a:solidFill>
              <a:latin typeface="Times" pitchFamily="2" charset="0"/>
            </a:endParaRPr>
          </a:p>
        </p:txBody>
      </p:sp>
      <p:pic>
        <p:nvPicPr>
          <p:cNvPr id="53251" name="Picture 4">
            <a:extLst>
              <a:ext uri="{FF2B5EF4-FFF2-40B4-BE49-F238E27FC236}">
                <a16:creationId xmlns:a16="http://schemas.microsoft.com/office/drawing/2014/main" id="{3E5EB44E-0F74-9444-BD1E-BF4501AE84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055" t="3572" r="6160" b="7144"/>
          <a:stretch>
            <a:fillRect/>
          </a:stretch>
        </p:blipFill>
        <p:spPr bwMode="auto">
          <a:xfrm>
            <a:off x="6322952" y="1981577"/>
            <a:ext cx="5332611" cy="459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20675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What’s going to happen today?</a:t>
            </a:r>
            <a:endParaRPr lang="en-US" dirty="0"/>
          </a:p>
        </p:txBody>
      </p:sp>
      <p:sp>
        <p:nvSpPr>
          <p:cNvPr id="14" name="Content Placeholder 13"/>
          <p:cNvSpPr>
            <a:spLocks noGrp="1"/>
          </p:cNvSpPr>
          <p:nvPr>
            <p:ph idx="1"/>
          </p:nvPr>
        </p:nvSpPr>
        <p:spPr/>
        <p:txBody>
          <a:bodyPr/>
          <a:lstStyle/>
          <a:p>
            <a:r>
              <a:rPr lang="en-US" dirty="0" smtClean="0"/>
              <a:t>Before the Test</a:t>
            </a:r>
          </a:p>
          <a:p>
            <a:r>
              <a:rPr lang="en-US" dirty="0" smtClean="0"/>
              <a:t>During the Test</a:t>
            </a:r>
          </a:p>
          <a:p>
            <a:r>
              <a:rPr lang="en-US" dirty="0" smtClean="0"/>
              <a:t>After the Test</a:t>
            </a:r>
          </a:p>
          <a:p>
            <a:r>
              <a:rPr lang="en-US" dirty="0" smtClean="0"/>
              <a:t>Real Examples from Real People</a:t>
            </a:r>
            <a:endParaRPr lang="en-US" dirty="0"/>
          </a:p>
        </p:txBody>
      </p:sp>
    </p:spTree>
    <p:extLst>
      <p:ext uri="{BB962C8B-B14F-4D97-AF65-F5344CB8AC3E}">
        <p14:creationId xmlns:p14="http://schemas.microsoft.com/office/powerpoint/2010/main" val="212853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Box 2">
            <a:extLst>
              <a:ext uri="{FF2B5EF4-FFF2-40B4-BE49-F238E27FC236}">
                <a16:creationId xmlns:a16="http://schemas.microsoft.com/office/drawing/2014/main" id="{02F83A4C-7ABA-1040-BEEC-99E5106B70EA}"/>
              </a:ext>
            </a:extLst>
          </p:cNvPr>
          <p:cNvSpPr txBox="1">
            <a:spLocks noChangeArrowheads="1"/>
          </p:cNvSpPr>
          <p:nvPr/>
        </p:nvSpPr>
        <p:spPr bwMode="auto">
          <a:xfrm>
            <a:off x="4570412" y="76200"/>
            <a:ext cx="3657600" cy="6368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799" b="1" dirty="0">
                <a:latin typeface="Arial" panose="020B0604020202020204" pitchFamily="34" charset="0"/>
                <a:cs typeface="Arial" panose="020B0604020202020204" pitchFamily="34" charset="0"/>
              </a:rPr>
              <a:t>   Fetal “Shortcuts</a:t>
            </a:r>
            <a:r>
              <a:rPr lang="en-US" altLang="en-US" sz="2799" b="1" dirty="0" smtClean="0">
                <a:latin typeface="Arial" panose="020B0604020202020204" pitchFamily="34" charset="0"/>
                <a:cs typeface="Arial" panose="020B0604020202020204" pitchFamily="34" charset="0"/>
              </a:rPr>
              <a:t>”</a:t>
            </a:r>
          </a:p>
          <a:p>
            <a:pPr eaLnBrk="1" hangingPunct="1">
              <a:spcBef>
                <a:spcPct val="0"/>
              </a:spcBef>
              <a:buFontTx/>
              <a:buNone/>
            </a:pPr>
            <a:r>
              <a:rPr lang="en-US" altLang="en-US" sz="2799" b="1" dirty="0" smtClean="0">
                <a:latin typeface="Arial" panose="020B0604020202020204" pitchFamily="34" charset="0"/>
                <a:cs typeface="Arial" panose="020B0604020202020204" pitchFamily="34" charset="0"/>
              </a:rPr>
              <a:t>     </a:t>
            </a:r>
            <a:endParaRPr lang="en-US" altLang="en-US" sz="2799" b="1" dirty="0">
              <a:latin typeface="Arial" panose="020B0604020202020204" pitchFamily="34" charset="0"/>
              <a:cs typeface="Arial" panose="020B0604020202020204" pitchFamily="34" charset="0"/>
            </a:endParaRPr>
          </a:p>
          <a:p>
            <a:pPr eaLnBrk="1" hangingPunct="1">
              <a:spcBef>
                <a:spcPct val="0"/>
              </a:spcBef>
              <a:buFontTx/>
              <a:buAutoNum type="arabicPeriod"/>
            </a:pPr>
            <a:r>
              <a:rPr lang="en-US" altLang="en-US" sz="2199" b="1" dirty="0">
                <a:latin typeface="Arial" panose="020B0604020202020204" pitchFamily="34" charset="0"/>
                <a:cs typeface="Arial" panose="020B0604020202020204" pitchFamily="34" charset="0"/>
              </a:rPr>
              <a:t>  Foramen </a:t>
            </a:r>
            <a:r>
              <a:rPr lang="en-US" altLang="en-US" sz="2199" b="1" dirty="0" err="1">
                <a:latin typeface="Arial" panose="020B0604020202020204" pitchFamily="34" charset="0"/>
                <a:cs typeface="Arial" panose="020B0604020202020204" pitchFamily="34" charset="0"/>
              </a:rPr>
              <a:t>Ovale</a:t>
            </a:r>
            <a:r>
              <a:rPr lang="en-US" altLang="en-US" sz="2199" b="1" dirty="0">
                <a:latin typeface="Arial" panose="020B0604020202020204" pitchFamily="34" charset="0"/>
                <a:cs typeface="Arial" panose="020B0604020202020204" pitchFamily="34" charset="0"/>
              </a:rPr>
              <a:t> – </a:t>
            </a:r>
            <a:r>
              <a:rPr lang="en-US" altLang="en-US" sz="2199" dirty="0">
                <a:latin typeface="Arial" panose="020B0604020202020204" pitchFamily="34" charset="0"/>
                <a:cs typeface="Arial" panose="020B0604020202020204" pitchFamily="34" charset="0"/>
              </a:rPr>
              <a:t>allows oxygenated blood entering the right atrium to pass directly into the left atrium to bypass the nonfunctional fetal lungs → becomes the </a:t>
            </a:r>
            <a:r>
              <a:rPr lang="en-US" altLang="en-US" sz="2199" i="1" dirty="0">
                <a:latin typeface="Arial" panose="020B0604020202020204" pitchFamily="34" charset="0"/>
                <a:cs typeface="Arial" panose="020B0604020202020204" pitchFamily="34" charset="0"/>
              </a:rPr>
              <a:t>Fossa </a:t>
            </a:r>
            <a:r>
              <a:rPr lang="en-US" altLang="en-US" sz="2199" i="1" dirty="0" err="1" smtClean="0">
                <a:latin typeface="Arial" panose="020B0604020202020204" pitchFamily="34" charset="0"/>
                <a:cs typeface="Arial" panose="020B0604020202020204" pitchFamily="34" charset="0"/>
              </a:rPr>
              <a:t>Ovalis</a:t>
            </a:r>
            <a:endParaRPr lang="en-US" altLang="en-US" sz="2199" i="1" dirty="0" smtClean="0">
              <a:latin typeface="Arial" panose="020B0604020202020204" pitchFamily="34" charset="0"/>
              <a:cs typeface="Arial" panose="020B0604020202020204" pitchFamily="34" charset="0"/>
            </a:endParaRPr>
          </a:p>
          <a:p>
            <a:pPr eaLnBrk="1" hangingPunct="1">
              <a:spcBef>
                <a:spcPct val="0"/>
              </a:spcBef>
              <a:buFontTx/>
              <a:buAutoNum type="arabicPeriod"/>
            </a:pPr>
            <a:endParaRPr lang="en-US" altLang="en-US" sz="2199" i="1" dirty="0">
              <a:latin typeface="Arial" panose="020B0604020202020204" pitchFamily="34" charset="0"/>
              <a:cs typeface="Arial" panose="020B0604020202020204" pitchFamily="34" charset="0"/>
            </a:endParaRPr>
          </a:p>
          <a:p>
            <a:pPr eaLnBrk="1" hangingPunct="1">
              <a:spcBef>
                <a:spcPct val="0"/>
              </a:spcBef>
              <a:buFontTx/>
              <a:buAutoNum type="arabicPeriod"/>
            </a:pPr>
            <a:endParaRPr lang="en-US" altLang="en-US" sz="2199" b="1" dirty="0">
              <a:latin typeface="Arial" panose="020B0604020202020204" pitchFamily="34" charset="0"/>
              <a:cs typeface="Arial" panose="020B0604020202020204" pitchFamily="34" charset="0"/>
            </a:endParaRPr>
          </a:p>
          <a:p>
            <a:pPr eaLnBrk="1" hangingPunct="1">
              <a:spcBef>
                <a:spcPct val="0"/>
              </a:spcBef>
              <a:buFontTx/>
              <a:buAutoNum type="arabicPeriod"/>
            </a:pPr>
            <a:r>
              <a:rPr lang="en-US" altLang="en-US" sz="2199" b="1" dirty="0">
                <a:latin typeface="Arial" panose="020B0604020202020204" pitchFamily="34" charset="0"/>
                <a:cs typeface="Arial" panose="020B0604020202020204" pitchFamily="34" charset="0"/>
              </a:rPr>
              <a:t>  Ductus Arteriosus – </a:t>
            </a:r>
            <a:r>
              <a:rPr lang="en-US" altLang="en-US" sz="2199" dirty="0">
                <a:latin typeface="Arial" panose="020B0604020202020204" pitchFamily="34" charset="0"/>
                <a:cs typeface="Arial" panose="020B0604020202020204" pitchFamily="34" charset="0"/>
              </a:rPr>
              <a:t>connects the pulmonary trunk with the arch of the aorta thus allowing fetal blood to bypass the lungs → becomes the </a:t>
            </a:r>
            <a:r>
              <a:rPr lang="en-US" altLang="en-US" sz="2199" b="1" i="1" dirty="0">
                <a:latin typeface="Arial" panose="020B0604020202020204" pitchFamily="34" charset="0"/>
                <a:cs typeface="Arial" panose="020B0604020202020204" pitchFamily="34" charset="0"/>
              </a:rPr>
              <a:t>Ligamentum Arteriosum</a:t>
            </a:r>
          </a:p>
        </p:txBody>
      </p:sp>
      <p:grpSp>
        <p:nvGrpSpPr>
          <p:cNvPr id="2" name="Group 1"/>
          <p:cNvGrpSpPr/>
          <p:nvPr/>
        </p:nvGrpSpPr>
        <p:grpSpPr>
          <a:xfrm>
            <a:off x="227012" y="152400"/>
            <a:ext cx="4095715" cy="3317750"/>
            <a:chOff x="1523602" y="893"/>
            <a:chExt cx="4704125" cy="3810595"/>
          </a:xfrm>
        </p:grpSpPr>
        <p:pic>
          <p:nvPicPr>
            <p:cNvPr id="48131" name="Picture 2">
              <a:extLst>
                <a:ext uri="{FF2B5EF4-FFF2-40B4-BE49-F238E27FC236}">
                  <a16:creationId xmlns:a16="http://schemas.microsoft.com/office/drawing/2014/main" id="{F5F53908-F806-A74D-B1D8-746CE86C9A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602" y="893"/>
              <a:ext cx="4704125" cy="3810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a:extLst>
                <a:ext uri="{FF2B5EF4-FFF2-40B4-BE49-F238E27FC236}">
                  <a16:creationId xmlns:a16="http://schemas.microsoft.com/office/drawing/2014/main" id="{F565E48F-74E6-4F28-998B-A441F1A78C49}"/>
                </a:ext>
              </a:extLst>
            </p:cNvPr>
            <p:cNvSpPr/>
            <p:nvPr/>
          </p:nvSpPr>
          <p:spPr>
            <a:xfrm>
              <a:off x="3186869" y="2038712"/>
              <a:ext cx="533261" cy="685621"/>
            </a:xfrm>
            <a:prstGeom prst="ellipse">
              <a:avLst/>
            </a:prstGeom>
            <a:noFill/>
            <a:ln w="57150">
              <a:solidFill>
                <a:srgbClr val="19D1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99"/>
            </a:p>
          </p:txBody>
        </p:sp>
        <p:sp>
          <p:nvSpPr>
            <p:cNvPr id="48134" name="TextBox 9">
              <a:extLst>
                <a:ext uri="{FF2B5EF4-FFF2-40B4-BE49-F238E27FC236}">
                  <a16:creationId xmlns:a16="http://schemas.microsoft.com/office/drawing/2014/main" id="{59BFBEE6-7673-B041-BF04-85059D845F6B}"/>
                </a:ext>
              </a:extLst>
            </p:cNvPr>
            <p:cNvSpPr txBox="1">
              <a:spLocks noChangeArrowheads="1"/>
            </p:cNvSpPr>
            <p:nvPr/>
          </p:nvSpPr>
          <p:spPr bwMode="auto">
            <a:xfrm>
              <a:off x="3275746" y="2210119"/>
              <a:ext cx="380901" cy="396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999" b="1">
                  <a:latin typeface="Arial" panose="020B0604020202020204" pitchFamily="34" charset="0"/>
                  <a:cs typeface="Arial" panose="020B0604020202020204" pitchFamily="34" charset="0"/>
                </a:rPr>
                <a:t>1</a:t>
              </a:r>
            </a:p>
          </p:txBody>
        </p:sp>
      </p:grpSp>
      <p:grpSp>
        <p:nvGrpSpPr>
          <p:cNvPr id="3" name="Group 2"/>
          <p:cNvGrpSpPr/>
          <p:nvPr/>
        </p:nvGrpSpPr>
        <p:grpSpPr>
          <a:xfrm>
            <a:off x="227011" y="3616160"/>
            <a:ext cx="4132463" cy="2937040"/>
            <a:chOff x="1523602" y="3554382"/>
            <a:chExt cx="4646990" cy="3302727"/>
          </a:xfrm>
        </p:grpSpPr>
        <p:pic>
          <p:nvPicPr>
            <p:cNvPr id="48129" name="Picture 2">
              <a:extLst>
                <a:ext uri="{FF2B5EF4-FFF2-40B4-BE49-F238E27FC236}">
                  <a16:creationId xmlns:a16="http://schemas.microsoft.com/office/drawing/2014/main" id="{5538230F-51DE-1E41-A7E4-3F4FE701BB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602" y="3554382"/>
              <a:ext cx="4646990" cy="330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a:extLst>
                <a:ext uri="{FF2B5EF4-FFF2-40B4-BE49-F238E27FC236}">
                  <a16:creationId xmlns:a16="http://schemas.microsoft.com/office/drawing/2014/main" id="{ADC8EE51-6386-43DD-8067-44A798386503}"/>
                </a:ext>
              </a:extLst>
            </p:cNvPr>
            <p:cNvSpPr/>
            <p:nvPr/>
          </p:nvSpPr>
          <p:spPr>
            <a:xfrm>
              <a:off x="3351926" y="4038441"/>
              <a:ext cx="533261" cy="685621"/>
            </a:xfrm>
            <a:prstGeom prst="ellipse">
              <a:avLst/>
            </a:prstGeom>
            <a:noFill/>
            <a:ln w="57150">
              <a:solidFill>
                <a:srgbClr val="19D1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99"/>
            </a:p>
          </p:txBody>
        </p:sp>
        <p:sp>
          <p:nvSpPr>
            <p:cNvPr id="48135" name="TextBox 10">
              <a:extLst>
                <a:ext uri="{FF2B5EF4-FFF2-40B4-BE49-F238E27FC236}">
                  <a16:creationId xmlns:a16="http://schemas.microsoft.com/office/drawing/2014/main" id="{BEEA671F-D4D3-9A48-BA42-E3C8AE162062}"/>
                </a:ext>
              </a:extLst>
            </p:cNvPr>
            <p:cNvSpPr txBox="1">
              <a:spLocks noChangeArrowheads="1"/>
            </p:cNvSpPr>
            <p:nvPr/>
          </p:nvSpPr>
          <p:spPr bwMode="auto">
            <a:xfrm>
              <a:off x="3428106" y="4019398"/>
              <a:ext cx="380901" cy="396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999" b="1">
                  <a:latin typeface="Arial" panose="020B0604020202020204" pitchFamily="34" charset="0"/>
                  <a:cs typeface="Arial" panose="020B0604020202020204" pitchFamily="34" charset="0"/>
                </a:rPr>
                <a:t>2</a:t>
              </a:r>
            </a:p>
          </p:txBody>
        </p:sp>
      </p:grpSp>
    </p:spTree>
    <p:extLst>
      <p:ext uri="{BB962C8B-B14F-4D97-AF65-F5344CB8AC3E}">
        <p14:creationId xmlns:p14="http://schemas.microsoft.com/office/powerpoint/2010/main" val="3236008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a:extLst>
              <a:ext uri="{FF2B5EF4-FFF2-40B4-BE49-F238E27FC236}">
                <a16:creationId xmlns:a16="http://schemas.microsoft.com/office/drawing/2014/main" id="{E3D427D9-38FA-6A49-A9C0-10ABFC7F73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2485" y="115163"/>
            <a:ext cx="6627674" cy="6665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CCD11770-F28B-4528-A015-EE6AC752568D}"/>
              </a:ext>
            </a:extLst>
          </p:cNvPr>
          <p:cNvSpPr/>
          <p:nvPr/>
        </p:nvSpPr>
        <p:spPr>
          <a:xfrm>
            <a:off x="6605455" y="2819559"/>
            <a:ext cx="1241102" cy="30472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799"/>
          </a:p>
        </p:txBody>
      </p:sp>
      <p:sp>
        <p:nvSpPr>
          <p:cNvPr id="5" name="Rectangle 4">
            <a:extLst>
              <a:ext uri="{FF2B5EF4-FFF2-40B4-BE49-F238E27FC236}">
                <a16:creationId xmlns:a16="http://schemas.microsoft.com/office/drawing/2014/main" id="{177A75E8-8EBE-4B02-A9BC-7C0F646E593E}"/>
              </a:ext>
            </a:extLst>
          </p:cNvPr>
          <p:cNvSpPr/>
          <p:nvPr/>
        </p:nvSpPr>
        <p:spPr>
          <a:xfrm>
            <a:off x="7043491" y="659535"/>
            <a:ext cx="1317282" cy="2285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799"/>
          </a:p>
        </p:txBody>
      </p:sp>
      <p:sp>
        <p:nvSpPr>
          <p:cNvPr id="6" name="Rectangle 5">
            <a:extLst>
              <a:ext uri="{FF2B5EF4-FFF2-40B4-BE49-F238E27FC236}">
                <a16:creationId xmlns:a16="http://schemas.microsoft.com/office/drawing/2014/main" id="{6678DD96-88DA-40E6-B983-9C79BCE4B3B5}"/>
              </a:ext>
            </a:extLst>
          </p:cNvPr>
          <p:cNvSpPr/>
          <p:nvPr/>
        </p:nvSpPr>
        <p:spPr>
          <a:xfrm>
            <a:off x="3199566" y="1295956"/>
            <a:ext cx="1218883" cy="2285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799"/>
          </a:p>
        </p:txBody>
      </p:sp>
      <p:sp>
        <p:nvSpPr>
          <p:cNvPr id="7" name="Rectangle 6">
            <a:extLst>
              <a:ext uri="{FF2B5EF4-FFF2-40B4-BE49-F238E27FC236}">
                <a16:creationId xmlns:a16="http://schemas.microsoft.com/office/drawing/2014/main" id="{E32D3742-EC0E-4E1C-AC06-5BF1E54B6C9C}"/>
              </a:ext>
            </a:extLst>
          </p:cNvPr>
          <p:cNvSpPr/>
          <p:nvPr/>
        </p:nvSpPr>
        <p:spPr>
          <a:xfrm>
            <a:off x="7313295" y="5866765"/>
            <a:ext cx="2133044" cy="83798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799" dirty="0">
              <a:solidFill>
                <a:srgbClr val="FF0000"/>
              </a:solidFill>
            </a:endParaRPr>
          </a:p>
        </p:txBody>
      </p:sp>
    </p:spTree>
    <p:extLst>
      <p:ext uri="{BB962C8B-B14F-4D97-AF65-F5344CB8AC3E}">
        <p14:creationId xmlns:p14="http://schemas.microsoft.com/office/powerpoint/2010/main" val="243068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212642-09D3-9742-984F-A6CA6946F00A}"/>
              </a:ext>
            </a:extLst>
          </p:cNvPr>
          <p:cNvSpPr>
            <a:spLocks noGrp="1"/>
          </p:cNvSpPr>
          <p:nvPr>
            <p:ph idx="1"/>
          </p:nvPr>
        </p:nvSpPr>
        <p:spPr>
          <a:xfrm>
            <a:off x="1141412" y="1981200"/>
            <a:ext cx="9029798" cy="4190106"/>
          </a:xfrm>
        </p:spPr>
        <p:txBody>
          <a:bodyPr>
            <a:noAutofit/>
          </a:bodyPr>
          <a:lstStyle/>
          <a:p>
            <a:pPr marL="0" indent="0">
              <a:buNone/>
            </a:pPr>
            <a:r>
              <a:rPr lang="en-US" sz="2699" dirty="0"/>
              <a:t>A 37-year-old female is admitted to the hospital </a:t>
            </a:r>
            <a:r>
              <a:rPr lang="en-US" sz="2699"/>
              <a:t>with </a:t>
            </a:r>
            <a:r>
              <a:rPr lang="en-US" sz="2699" smtClean="0"/>
              <a:t>dyspnea. </a:t>
            </a:r>
            <a:r>
              <a:rPr lang="en-US" sz="2699" dirty="0"/>
              <a:t>MRI indicates a tumor on the surface of the right lung anterior to the hilum. Which nerve is most likely compressed by the tumor?</a:t>
            </a:r>
          </a:p>
          <a:p>
            <a:pPr marL="0" indent="0">
              <a:buNone/>
            </a:pPr>
            <a:r>
              <a:rPr lang="en-US" sz="2699" dirty="0"/>
              <a:t>A. Intercostal</a:t>
            </a:r>
          </a:p>
          <a:p>
            <a:pPr marL="0" indent="0">
              <a:buNone/>
            </a:pPr>
            <a:r>
              <a:rPr lang="en-US" sz="2699" dirty="0"/>
              <a:t>B. Phrenic</a:t>
            </a:r>
          </a:p>
          <a:p>
            <a:pPr marL="0" indent="0">
              <a:buNone/>
            </a:pPr>
            <a:r>
              <a:rPr lang="en-US" sz="2699" dirty="0"/>
              <a:t>C. Right recurrent laryngeal</a:t>
            </a:r>
          </a:p>
          <a:p>
            <a:pPr marL="0" indent="0">
              <a:buNone/>
            </a:pPr>
            <a:r>
              <a:rPr lang="en-US" sz="2699" dirty="0"/>
              <a:t>D. </a:t>
            </a:r>
            <a:r>
              <a:rPr lang="en-US" sz="2699" dirty="0" err="1"/>
              <a:t>Vagus</a:t>
            </a:r>
            <a:endParaRPr lang="en-US" sz="2699" dirty="0"/>
          </a:p>
          <a:p>
            <a:endParaRPr lang="en-US" sz="2699" dirty="0"/>
          </a:p>
        </p:txBody>
      </p:sp>
    </p:spTree>
    <p:extLst>
      <p:ext uri="{BB962C8B-B14F-4D97-AF65-F5344CB8AC3E}">
        <p14:creationId xmlns:p14="http://schemas.microsoft.com/office/powerpoint/2010/main" val="4022723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212642-09D3-9742-984F-A6CA6946F00A}"/>
              </a:ext>
            </a:extLst>
          </p:cNvPr>
          <p:cNvSpPr>
            <a:spLocks noGrp="1"/>
          </p:cNvSpPr>
          <p:nvPr>
            <p:ph idx="1"/>
          </p:nvPr>
        </p:nvSpPr>
        <p:spPr>
          <a:xfrm>
            <a:off x="989012" y="1828800"/>
            <a:ext cx="10325198" cy="4495800"/>
          </a:xfrm>
        </p:spPr>
        <p:txBody>
          <a:bodyPr>
            <a:noAutofit/>
          </a:bodyPr>
          <a:lstStyle/>
          <a:p>
            <a:pPr marL="0" indent="0">
              <a:buNone/>
            </a:pPr>
            <a:r>
              <a:rPr lang="en-US" sz="2699" dirty="0"/>
              <a:t>A 37-year-old female is admitted to the hospital with </a:t>
            </a:r>
            <a:r>
              <a:rPr lang="en-US" sz="2699" dirty="0" err="1"/>
              <a:t>dypnea</a:t>
            </a:r>
            <a:r>
              <a:rPr lang="en-US" sz="2699" dirty="0"/>
              <a:t>. MRI indicates a tumor on the surface of the right lung anterior to the hilum. Which nerve is most likely compressed by the tumor?</a:t>
            </a:r>
          </a:p>
          <a:p>
            <a:pPr marL="0" indent="0">
              <a:buNone/>
            </a:pPr>
            <a:r>
              <a:rPr lang="en-US" sz="2699" dirty="0"/>
              <a:t>A. Intercostal</a:t>
            </a:r>
          </a:p>
          <a:p>
            <a:pPr marL="0" indent="0">
              <a:buNone/>
            </a:pPr>
            <a:r>
              <a:rPr lang="en-US" sz="2699" u="sng" dirty="0">
                <a:solidFill>
                  <a:srgbClr val="7030A0"/>
                </a:solidFill>
              </a:rPr>
              <a:t>B. </a:t>
            </a:r>
            <a:r>
              <a:rPr lang="en-US" sz="2699" b="1" u="sng" dirty="0">
                <a:solidFill>
                  <a:srgbClr val="7030A0"/>
                </a:solidFill>
              </a:rPr>
              <a:t>Phrenic</a:t>
            </a:r>
          </a:p>
          <a:p>
            <a:pPr marL="0" indent="0">
              <a:buNone/>
            </a:pPr>
            <a:r>
              <a:rPr lang="en-US" sz="2699" dirty="0"/>
              <a:t>C. Right recurrent laryngeal</a:t>
            </a:r>
          </a:p>
          <a:p>
            <a:pPr marL="0" indent="0">
              <a:buNone/>
            </a:pPr>
            <a:r>
              <a:rPr lang="en-US" sz="2699" dirty="0"/>
              <a:t>D. </a:t>
            </a:r>
            <a:r>
              <a:rPr lang="en-US" sz="2699" dirty="0" err="1"/>
              <a:t>Vagus</a:t>
            </a:r>
            <a:endParaRPr lang="en-US" sz="2699" dirty="0"/>
          </a:p>
          <a:p>
            <a:endParaRPr lang="en-US" sz="2699" dirty="0"/>
          </a:p>
        </p:txBody>
      </p:sp>
    </p:spTree>
    <p:extLst>
      <p:ext uri="{BB962C8B-B14F-4D97-AF65-F5344CB8AC3E}">
        <p14:creationId xmlns:p14="http://schemas.microsoft.com/office/powerpoint/2010/main" val="2134688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7" name="Picture 2" descr="FGU23_07c">
            <a:extLst>
              <a:ext uri="{FF2B5EF4-FFF2-40B4-BE49-F238E27FC236}">
                <a16:creationId xmlns:a16="http://schemas.microsoft.com/office/drawing/2014/main" id="{A47DC72F-F981-674B-AA31-A1AF394943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7673" y="534154"/>
            <a:ext cx="3789963" cy="5104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Box 3">
            <a:extLst>
              <a:ext uri="{FF2B5EF4-FFF2-40B4-BE49-F238E27FC236}">
                <a16:creationId xmlns:a16="http://schemas.microsoft.com/office/drawing/2014/main" id="{08DB4965-BFDA-47D7-A0C8-FD55D6DC97CB}"/>
              </a:ext>
            </a:extLst>
          </p:cNvPr>
          <p:cNvSpPr txBox="1">
            <a:spLocks noChangeArrowheads="1"/>
          </p:cNvSpPr>
          <p:nvPr/>
        </p:nvSpPr>
        <p:spPr bwMode="auto">
          <a:xfrm>
            <a:off x="2133044" y="305613"/>
            <a:ext cx="3809008" cy="4431146"/>
          </a:xfrm>
          <a:prstGeom prst="rect">
            <a:avLst/>
          </a:prstGeom>
          <a:noFill/>
          <a:ln w="9525">
            <a:noFill/>
            <a:miter lim="800000"/>
            <a:headEnd/>
            <a:tailEnd/>
          </a:ln>
        </p:spPr>
        <p:txBody>
          <a:bodyPr>
            <a:spAutoFit/>
          </a:bodyPr>
          <a:lstStyle/>
          <a:p>
            <a:pPr eaLnBrk="1" hangingPunct="1">
              <a:defRPr/>
            </a:pPr>
            <a:r>
              <a:rPr lang="en-US" sz="2399" b="1" dirty="0">
                <a:latin typeface="Arial" charset="0"/>
              </a:rPr>
              <a:t>Root of the lung</a:t>
            </a:r>
          </a:p>
          <a:p>
            <a:pPr eaLnBrk="1" hangingPunct="1">
              <a:buFont typeface="Arial" charset="0"/>
              <a:buChar char="•"/>
              <a:defRPr/>
            </a:pPr>
            <a:r>
              <a:rPr lang="en-US" sz="2399" b="1" dirty="0">
                <a:latin typeface="Arial" charset="0"/>
              </a:rPr>
              <a:t> Consists of structures which attach the lung to structures in the mediastinum </a:t>
            </a:r>
            <a:r>
              <a:rPr lang="en-US" sz="1799" b="1" dirty="0">
                <a:solidFill>
                  <a:srgbClr val="FF0000"/>
                </a:solidFill>
                <a:effectLst>
                  <a:outerShdw blurRad="38100" dist="38100" dir="2700000" algn="tl">
                    <a:srgbClr val="000000">
                      <a:alpha val="43137"/>
                    </a:srgbClr>
                  </a:outerShdw>
                </a:effectLst>
                <a:latin typeface="Arial" charset="0"/>
              </a:rPr>
              <a:t>(pulmonary artery, veins, bronchus…)</a:t>
            </a:r>
          </a:p>
          <a:p>
            <a:pPr eaLnBrk="1" hangingPunct="1">
              <a:buFont typeface="Arial" charset="0"/>
              <a:buChar char="•"/>
              <a:defRPr/>
            </a:pPr>
            <a:endParaRPr lang="en-US" sz="2399" b="1" dirty="0">
              <a:latin typeface="Arial" charset="0"/>
            </a:endParaRPr>
          </a:p>
          <a:p>
            <a:pPr eaLnBrk="1" hangingPunct="1">
              <a:buFont typeface="Arial" charset="0"/>
              <a:buChar char="•"/>
              <a:defRPr/>
            </a:pPr>
            <a:endParaRPr lang="en-US" sz="2399" b="1" dirty="0">
              <a:latin typeface="Arial" charset="0"/>
            </a:endParaRPr>
          </a:p>
          <a:p>
            <a:pPr eaLnBrk="1" hangingPunct="1">
              <a:defRPr/>
            </a:pPr>
            <a:r>
              <a:rPr lang="en-US" sz="2399" b="1" dirty="0" err="1">
                <a:latin typeface="Arial" charset="0"/>
              </a:rPr>
              <a:t>Hilum</a:t>
            </a:r>
            <a:r>
              <a:rPr lang="en-US" sz="2399" b="1" dirty="0">
                <a:latin typeface="Arial" charset="0"/>
              </a:rPr>
              <a:t> of a lung</a:t>
            </a:r>
          </a:p>
          <a:p>
            <a:pPr eaLnBrk="1" hangingPunct="1">
              <a:buFont typeface="Arial" charset="0"/>
              <a:buChar char="•"/>
              <a:defRPr/>
            </a:pPr>
            <a:r>
              <a:rPr lang="en-US" sz="2399" b="1" dirty="0">
                <a:latin typeface="Arial" charset="0"/>
              </a:rPr>
              <a:t> Refers to the entry &amp; exit point of the root structures</a:t>
            </a:r>
          </a:p>
        </p:txBody>
      </p:sp>
      <p:pic>
        <p:nvPicPr>
          <p:cNvPr id="142339" name="Picture 3" descr="pleural development">
            <a:extLst>
              <a:ext uri="{FF2B5EF4-FFF2-40B4-BE49-F238E27FC236}">
                <a16:creationId xmlns:a16="http://schemas.microsoft.com/office/drawing/2014/main" id="{9208A3EA-03F8-0D41-9301-25403C633C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9909" y="4419343"/>
            <a:ext cx="2239380" cy="221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1716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1" name="Picture 2">
            <a:extLst>
              <a:ext uri="{FF2B5EF4-FFF2-40B4-BE49-F238E27FC236}">
                <a16:creationId xmlns:a16="http://schemas.microsoft.com/office/drawing/2014/main" id="{6D178E4F-07DE-B848-8EF1-6A7D1BA9BB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412" y="762000"/>
            <a:ext cx="5584958" cy="4342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2" name="TextBox 2">
            <a:extLst>
              <a:ext uri="{FF2B5EF4-FFF2-40B4-BE49-F238E27FC236}">
                <a16:creationId xmlns:a16="http://schemas.microsoft.com/office/drawing/2014/main" id="{AEAB8077-BC82-F543-A5FC-DCE8F383A8C6}"/>
              </a:ext>
            </a:extLst>
          </p:cNvPr>
          <p:cNvSpPr txBox="1">
            <a:spLocks noChangeArrowheads="1"/>
          </p:cNvSpPr>
          <p:nvPr/>
        </p:nvSpPr>
        <p:spPr bwMode="auto">
          <a:xfrm>
            <a:off x="7008574" y="153253"/>
            <a:ext cx="3656648" cy="681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399" b="1" dirty="0">
                <a:latin typeface="Arial" panose="020B0604020202020204" pitchFamily="34" charset="0"/>
              </a:rPr>
              <a:t>Intercostal Nerves</a:t>
            </a:r>
          </a:p>
          <a:p>
            <a:pPr eaLnBrk="1" hangingPunct="1">
              <a:spcBef>
                <a:spcPct val="0"/>
              </a:spcBef>
            </a:pPr>
            <a:endParaRPr lang="en-US" altLang="en-US" sz="2199" b="1" dirty="0">
              <a:latin typeface="Arial" panose="020B0604020202020204" pitchFamily="34" charset="0"/>
            </a:endParaRPr>
          </a:p>
          <a:p>
            <a:pPr eaLnBrk="1" hangingPunct="1">
              <a:spcBef>
                <a:spcPct val="0"/>
              </a:spcBef>
            </a:pPr>
            <a:r>
              <a:rPr lang="en-US" altLang="en-US" sz="2199" b="1" dirty="0">
                <a:latin typeface="Arial" panose="020B0604020202020204" pitchFamily="34" charset="0"/>
              </a:rPr>
              <a:t> Innervate the full thickness of the thoracic wall </a:t>
            </a:r>
            <a:r>
              <a:rPr lang="en-US" altLang="en-US" sz="1799" b="1" dirty="0">
                <a:latin typeface="Arial" panose="020B0604020202020204" pitchFamily="34" charset="0"/>
              </a:rPr>
              <a:t>(skin, muscles, ribs &amp; parietal pleura)</a:t>
            </a:r>
          </a:p>
          <a:p>
            <a:pPr eaLnBrk="1" hangingPunct="1">
              <a:spcBef>
                <a:spcPct val="0"/>
              </a:spcBef>
              <a:buFontTx/>
              <a:buNone/>
            </a:pPr>
            <a:endParaRPr lang="en-US" altLang="en-US" sz="2199" b="1" dirty="0">
              <a:latin typeface="Arial" panose="020B0604020202020204" pitchFamily="34" charset="0"/>
            </a:endParaRPr>
          </a:p>
          <a:p>
            <a:pPr eaLnBrk="1" hangingPunct="1">
              <a:spcBef>
                <a:spcPct val="0"/>
              </a:spcBef>
            </a:pPr>
            <a:r>
              <a:rPr lang="en-US" altLang="en-US" sz="2199" b="1" dirty="0">
                <a:latin typeface="Arial" panose="020B0604020202020204" pitchFamily="34" charset="0"/>
              </a:rPr>
              <a:t> Ventral rami of T1 – T11 spinal nerves</a:t>
            </a:r>
          </a:p>
          <a:p>
            <a:pPr eaLnBrk="1" hangingPunct="1">
              <a:spcBef>
                <a:spcPct val="0"/>
              </a:spcBef>
              <a:buFontTx/>
              <a:buNone/>
            </a:pPr>
            <a:endParaRPr lang="en-US" altLang="en-US" sz="2199" b="1" dirty="0">
              <a:latin typeface="Arial" panose="020B0604020202020204" pitchFamily="34" charset="0"/>
            </a:endParaRPr>
          </a:p>
          <a:p>
            <a:pPr eaLnBrk="1" hangingPunct="1">
              <a:spcBef>
                <a:spcPct val="0"/>
              </a:spcBef>
            </a:pPr>
            <a:r>
              <a:rPr lang="en-US" altLang="en-US" sz="2199" b="1" dirty="0">
                <a:latin typeface="Arial" panose="020B0604020202020204" pitchFamily="34" charset="0"/>
              </a:rPr>
              <a:t> The ventral ramus of the T12 spinal nerve is referred to as the subcostal nerve &amp; lies inferior to the twelfth rib</a:t>
            </a:r>
          </a:p>
          <a:p>
            <a:pPr eaLnBrk="1" hangingPunct="1">
              <a:spcBef>
                <a:spcPct val="0"/>
              </a:spcBef>
            </a:pPr>
            <a:endParaRPr lang="en-US" altLang="en-US" sz="2199" b="1" dirty="0">
              <a:latin typeface="Arial" panose="020B0604020202020204" pitchFamily="34" charset="0"/>
            </a:endParaRPr>
          </a:p>
          <a:p>
            <a:pPr eaLnBrk="1" hangingPunct="1">
              <a:spcBef>
                <a:spcPct val="0"/>
              </a:spcBef>
            </a:pPr>
            <a:r>
              <a:rPr lang="en-US" altLang="en-US" sz="2199" b="1" dirty="0">
                <a:latin typeface="Arial" panose="020B0604020202020204" pitchFamily="34" charset="0"/>
              </a:rPr>
              <a:t> Give off Lateral &amp; Anterior Cutaneous Branches</a:t>
            </a:r>
          </a:p>
          <a:p>
            <a:pPr eaLnBrk="1" hangingPunct="1">
              <a:spcBef>
                <a:spcPct val="0"/>
              </a:spcBef>
              <a:buFontTx/>
              <a:buNone/>
            </a:pPr>
            <a:endParaRPr lang="en-US" altLang="en-US" sz="2199" b="1" dirty="0">
              <a:latin typeface="Arial" panose="020B0604020202020204" pitchFamily="34" charset="0"/>
            </a:endParaRPr>
          </a:p>
        </p:txBody>
      </p:sp>
    </p:spTree>
    <p:extLst>
      <p:ext uri="{BB962C8B-B14F-4D97-AF65-F5344CB8AC3E}">
        <p14:creationId xmlns:p14="http://schemas.microsoft.com/office/powerpoint/2010/main" val="2301669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a:extLst>
              <a:ext uri="{FF2B5EF4-FFF2-40B4-BE49-F238E27FC236}">
                <a16:creationId xmlns:a16="http://schemas.microsoft.com/office/drawing/2014/main" id="{7361A7A6-1782-824C-9C42-2F7AD561B3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12" y="228600"/>
            <a:ext cx="6773686" cy="6056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2" name="TextBox 2">
            <a:extLst>
              <a:ext uri="{FF2B5EF4-FFF2-40B4-BE49-F238E27FC236}">
                <a16:creationId xmlns:a16="http://schemas.microsoft.com/office/drawing/2014/main" id="{0ADFCB57-EE58-FE41-A5AF-27489989E995}"/>
              </a:ext>
            </a:extLst>
          </p:cNvPr>
          <p:cNvSpPr txBox="1">
            <a:spLocks noChangeArrowheads="1"/>
          </p:cNvSpPr>
          <p:nvPr/>
        </p:nvSpPr>
        <p:spPr bwMode="auto">
          <a:xfrm>
            <a:off x="7542212" y="457200"/>
            <a:ext cx="3809008" cy="503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399" b="1" dirty="0">
                <a:latin typeface="Arial" panose="020B0604020202020204" pitchFamily="34" charset="0"/>
              </a:rPr>
              <a:t>	</a:t>
            </a:r>
            <a:r>
              <a:rPr lang="en-US" altLang="en-US" sz="2699" b="1" dirty="0" err="1">
                <a:latin typeface="Arial" panose="020B0604020202020204" pitchFamily="34" charset="0"/>
              </a:rPr>
              <a:t>Vagus</a:t>
            </a:r>
            <a:r>
              <a:rPr lang="en-US" altLang="en-US" sz="2699" b="1" dirty="0">
                <a:latin typeface="Arial" panose="020B0604020202020204" pitchFamily="34" charset="0"/>
              </a:rPr>
              <a:t> Nerves</a:t>
            </a:r>
          </a:p>
          <a:p>
            <a:pPr eaLnBrk="1" hangingPunct="1">
              <a:spcBef>
                <a:spcPct val="0"/>
              </a:spcBef>
              <a:buFontTx/>
              <a:buNone/>
            </a:pPr>
            <a:endParaRPr lang="en-US" altLang="en-US" sz="2399" b="1" dirty="0">
              <a:latin typeface="Arial" panose="020B0604020202020204" pitchFamily="34" charset="0"/>
            </a:endParaRPr>
          </a:p>
          <a:p>
            <a:pPr eaLnBrk="1" hangingPunct="1">
              <a:spcBef>
                <a:spcPct val="0"/>
              </a:spcBef>
            </a:pPr>
            <a:r>
              <a:rPr lang="en-US" altLang="en-US" sz="2099" b="1" dirty="0">
                <a:latin typeface="Arial" panose="020B0604020202020204" pitchFamily="34" charset="0"/>
              </a:rPr>
              <a:t> Provide parasympathetic innervation to thoracic and abdominal viscera</a:t>
            </a:r>
          </a:p>
          <a:p>
            <a:pPr eaLnBrk="1" hangingPunct="1">
              <a:spcBef>
                <a:spcPct val="0"/>
              </a:spcBef>
              <a:buFontTx/>
              <a:buNone/>
            </a:pPr>
            <a:endParaRPr lang="en-US" altLang="en-US" sz="2099" b="1" dirty="0">
              <a:latin typeface="Arial" panose="020B0604020202020204" pitchFamily="34" charset="0"/>
            </a:endParaRPr>
          </a:p>
          <a:p>
            <a:pPr eaLnBrk="1" hangingPunct="1">
              <a:spcBef>
                <a:spcPct val="0"/>
              </a:spcBef>
            </a:pPr>
            <a:r>
              <a:rPr lang="en-US" altLang="en-US" sz="2099" b="1" dirty="0">
                <a:latin typeface="Arial" panose="020B0604020202020204" pitchFamily="34" charset="0"/>
              </a:rPr>
              <a:t> Pass posterior to the lung roots</a:t>
            </a:r>
          </a:p>
          <a:p>
            <a:pPr eaLnBrk="1" hangingPunct="1">
              <a:spcBef>
                <a:spcPct val="0"/>
              </a:spcBef>
              <a:buFontTx/>
              <a:buNone/>
            </a:pPr>
            <a:endParaRPr lang="en-US" altLang="en-US" sz="2099" b="1" dirty="0">
              <a:latin typeface="Arial" panose="020B0604020202020204" pitchFamily="34" charset="0"/>
            </a:endParaRPr>
          </a:p>
          <a:p>
            <a:pPr eaLnBrk="1" hangingPunct="1">
              <a:spcBef>
                <a:spcPct val="0"/>
              </a:spcBef>
            </a:pPr>
            <a:r>
              <a:rPr lang="en-US" altLang="en-US" sz="2099" b="1" dirty="0">
                <a:latin typeface="Arial" panose="020B0604020202020204" pitchFamily="34" charset="0"/>
              </a:rPr>
              <a:t> The Left Recurrent Laryngeal Nerve passes inferior to the arch of the aorta and then ascends in a groove between the trachea &amp; esophagus </a:t>
            </a:r>
          </a:p>
        </p:txBody>
      </p:sp>
      <p:cxnSp>
        <p:nvCxnSpPr>
          <p:cNvPr id="4" name="Straight Connector 3">
            <a:extLst>
              <a:ext uri="{FF2B5EF4-FFF2-40B4-BE49-F238E27FC236}">
                <a16:creationId xmlns:a16="http://schemas.microsoft.com/office/drawing/2014/main" id="{01EAAAE3-34C1-45F3-926C-C27E75AAD632}"/>
              </a:ext>
            </a:extLst>
          </p:cNvPr>
          <p:cNvCxnSpPr>
            <a:cxnSpLocks/>
          </p:cNvCxnSpPr>
          <p:nvPr/>
        </p:nvCxnSpPr>
        <p:spPr>
          <a:xfrm>
            <a:off x="8532812" y="2895600"/>
            <a:ext cx="1131593" cy="317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76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a:extLst>
              <a:ext uri="{FF2B5EF4-FFF2-40B4-BE49-F238E27FC236}">
                <a16:creationId xmlns:a16="http://schemas.microsoft.com/office/drawing/2014/main" id="{8FDA8D17-897E-B54C-84DC-E179A3E4B0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812" y="304819"/>
            <a:ext cx="5027890" cy="6026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Box 2">
            <a:extLst>
              <a:ext uri="{FF2B5EF4-FFF2-40B4-BE49-F238E27FC236}">
                <a16:creationId xmlns:a16="http://schemas.microsoft.com/office/drawing/2014/main" id="{A9965ED9-F74C-4351-AB99-9E1EAC655B18}"/>
              </a:ext>
            </a:extLst>
          </p:cNvPr>
          <p:cNvSpPr txBox="1">
            <a:spLocks noChangeArrowheads="1"/>
          </p:cNvSpPr>
          <p:nvPr/>
        </p:nvSpPr>
        <p:spPr bwMode="auto">
          <a:xfrm>
            <a:off x="6551493" y="610334"/>
            <a:ext cx="4113728" cy="5415139"/>
          </a:xfrm>
          <a:prstGeom prst="rect">
            <a:avLst/>
          </a:prstGeom>
          <a:noFill/>
          <a:ln w="9525">
            <a:noFill/>
            <a:miter lim="800000"/>
            <a:headEnd/>
            <a:tailEnd/>
          </a:ln>
        </p:spPr>
        <p:txBody>
          <a:bodyPr>
            <a:spAutoFit/>
          </a:bodyPr>
          <a:lstStyle/>
          <a:p>
            <a:pPr eaLnBrk="1" hangingPunct="1">
              <a:defRPr/>
            </a:pPr>
            <a:r>
              <a:rPr lang="en-US" sz="2399" b="1" dirty="0">
                <a:latin typeface="Arial" charset="0"/>
              </a:rPr>
              <a:t>      </a:t>
            </a:r>
            <a:r>
              <a:rPr lang="en-US" sz="2799" b="1" dirty="0" err="1">
                <a:latin typeface="Arial" charset="0"/>
              </a:rPr>
              <a:t>Phrenic</a:t>
            </a:r>
            <a:r>
              <a:rPr lang="en-US" sz="2799" b="1" dirty="0">
                <a:latin typeface="Arial" charset="0"/>
              </a:rPr>
              <a:t> Nerves</a:t>
            </a:r>
          </a:p>
          <a:p>
            <a:pPr eaLnBrk="1" hangingPunct="1">
              <a:defRPr/>
            </a:pPr>
            <a:endParaRPr lang="en-US" sz="2399" b="1" dirty="0">
              <a:latin typeface="Arial" charset="0"/>
            </a:endParaRPr>
          </a:p>
          <a:p>
            <a:pPr eaLnBrk="1" hangingPunct="1">
              <a:buFont typeface="Arial" charset="0"/>
              <a:buChar char="•"/>
              <a:defRPr/>
            </a:pPr>
            <a:r>
              <a:rPr lang="en-US" sz="2099" b="1" dirty="0">
                <a:latin typeface="Arial" charset="0"/>
              </a:rPr>
              <a:t> Pass anterior to the lung roots between the </a:t>
            </a:r>
            <a:r>
              <a:rPr lang="en-US" sz="2099" b="1" dirty="0" err="1">
                <a:latin typeface="Arial" charset="0"/>
              </a:rPr>
              <a:t>mediastinal</a:t>
            </a:r>
            <a:r>
              <a:rPr lang="en-US" sz="2099" b="1" dirty="0">
                <a:latin typeface="Arial" charset="0"/>
              </a:rPr>
              <a:t> pleura and the pericardium</a:t>
            </a:r>
          </a:p>
          <a:p>
            <a:pPr eaLnBrk="1" hangingPunct="1">
              <a:buFont typeface="Arial" charset="0"/>
              <a:buChar char="•"/>
              <a:defRPr/>
            </a:pPr>
            <a:endParaRPr lang="en-US" sz="2099" b="1" dirty="0">
              <a:latin typeface="Arial" charset="0"/>
            </a:endParaRPr>
          </a:p>
          <a:p>
            <a:pPr eaLnBrk="1" hangingPunct="1">
              <a:buFont typeface="Arial" charset="0"/>
              <a:buChar char="•"/>
              <a:defRPr/>
            </a:pPr>
            <a:r>
              <a:rPr lang="en-US" sz="2099" b="1" dirty="0">
                <a:latin typeface="Arial" charset="0"/>
              </a:rPr>
              <a:t> Provide motor &amp; sensory  </a:t>
            </a:r>
            <a:r>
              <a:rPr lang="en-US" sz="2099" b="1" dirty="0" err="1">
                <a:latin typeface="Arial" charset="0"/>
              </a:rPr>
              <a:t>innervation</a:t>
            </a:r>
            <a:r>
              <a:rPr lang="en-US" sz="2099" b="1" dirty="0">
                <a:latin typeface="Arial" charset="0"/>
              </a:rPr>
              <a:t> to diaphragm  </a:t>
            </a:r>
            <a:r>
              <a:rPr lang="en-US" sz="2099" b="1" dirty="0">
                <a:solidFill>
                  <a:srgbClr val="FF0000"/>
                </a:solidFill>
                <a:effectLst>
                  <a:outerShdw blurRad="38100" dist="38100" dir="2700000" algn="tl">
                    <a:srgbClr val="000000">
                      <a:alpha val="43137"/>
                    </a:srgbClr>
                  </a:outerShdw>
                </a:effectLst>
                <a:latin typeface="Arial" charset="0"/>
              </a:rPr>
              <a:t>(“C3, 4, &amp; 5 keep the diaphragm alive”)</a:t>
            </a:r>
          </a:p>
          <a:p>
            <a:pPr eaLnBrk="1" hangingPunct="1">
              <a:defRPr/>
            </a:pPr>
            <a:endParaRPr lang="en-US" sz="2099" b="1" dirty="0">
              <a:latin typeface="Arial" charset="0"/>
            </a:endParaRPr>
          </a:p>
          <a:p>
            <a:pPr eaLnBrk="1" hangingPunct="1">
              <a:buFont typeface="Arial" charset="0"/>
              <a:buChar char="•"/>
              <a:defRPr/>
            </a:pPr>
            <a:r>
              <a:rPr lang="en-US" sz="2099" b="1" dirty="0">
                <a:latin typeface="Arial" charset="0"/>
              </a:rPr>
              <a:t> The </a:t>
            </a:r>
            <a:r>
              <a:rPr lang="en-US" sz="2099" b="1" dirty="0" err="1">
                <a:latin typeface="Arial" charset="0"/>
              </a:rPr>
              <a:t>phrenic</a:t>
            </a:r>
            <a:r>
              <a:rPr lang="en-US" sz="2099" b="1" dirty="0">
                <a:latin typeface="Arial" charset="0"/>
              </a:rPr>
              <a:t> nerves also provide sensory </a:t>
            </a:r>
            <a:r>
              <a:rPr lang="en-US" sz="2099" b="1" dirty="0" err="1">
                <a:latin typeface="Arial" charset="0"/>
              </a:rPr>
              <a:t>innervation</a:t>
            </a:r>
            <a:r>
              <a:rPr lang="en-US" sz="2099" b="1" dirty="0">
                <a:latin typeface="Arial" charset="0"/>
              </a:rPr>
              <a:t> to the </a:t>
            </a:r>
            <a:r>
              <a:rPr lang="en-US" sz="2099" b="1" dirty="0" err="1">
                <a:latin typeface="Arial" charset="0"/>
              </a:rPr>
              <a:t>mediastinal</a:t>
            </a:r>
            <a:r>
              <a:rPr lang="en-US" sz="2099" b="1" dirty="0">
                <a:latin typeface="Arial" charset="0"/>
              </a:rPr>
              <a:t> pleura, fibrous pericardium &amp; parietal pericardium </a:t>
            </a:r>
          </a:p>
        </p:txBody>
      </p:sp>
      <p:cxnSp>
        <p:nvCxnSpPr>
          <p:cNvPr id="3" name="Straight Connector 2">
            <a:extLst>
              <a:ext uri="{FF2B5EF4-FFF2-40B4-BE49-F238E27FC236}">
                <a16:creationId xmlns:a16="http://schemas.microsoft.com/office/drawing/2014/main" id="{B4A3ADB4-FEDE-4E29-82C7-B518FD04637D}"/>
              </a:ext>
            </a:extLst>
          </p:cNvPr>
          <p:cNvCxnSpPr>
            <a:cxnSpLocks/>
          </p:cNvCxnSpPr>
          <p:nvPr/>
        </p:nvCxnSpPr>
        <p:spPr>
          <a:xfrm>
            <a:off x="7459306" y="1772081"/>
            <a:ext cx="1130006"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821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829798" cy="1020762"/>
          </a:xfrm>
        </p:spPr>
        <p:txBody>
          <a:bodyPr>
            <a:normAutofit fontScale="90000"/>
          </a:bodyPr>
          <a:lstStyle/>
          <a:p>
            <a:r>
              <a:rPr lang="en-US" dirty="0" smtClean="0"/>
              <a:t>Questions? Comments? Concerns? Conundrums? </a:t>
            </a:r>
            <a:endParaRPr lang="en-US" dirty="0"/>
          </a:p>
        </p:txBody>
      </p:sp>
      <p:sp>
        <p:nvSpPr>
          <p:cNvPr id="3" name="Content Placeholder 2"/>
          <p:cNvSpPr>
            <a:spLocks noGrp="1"/>
          </p:cNvSpPr>
          <p:nvPr>
            <p:ph sz="half" idx="2"/>
          </p:nvPr>
        </p:nvSpPr>
        <p:spPr>
          <a:xfrm>
            <a:off x="1598612" y="2163544"/>
            <a:ext cx="6172198" cy="4237255"/>
          </a:xfrm>
        </p:spPr>
        <p:txBody>
          <a:bodyPr>
            <a:normAutofit/>
          </a:bodyPr>
          <a:lstStyle/>
          <a:p>
            <a:pPr marL="0" indent="0">
              <a:buNone/>
            </a:pPr>
            <a:r>
              <a:rPr lang="en-US" sz="3200" dirty="0" smtClean="0"/>
              <a:t>Cody Harrison</a:t>
            </a:r>
            <a:br>
              <a:rPr lang="en-US" sz="3200" dirty="0" smtClean="0"/>
            </a:br>
            <a:r>
              <a:rPr lang="en-US" sz="3200" dirty="0" smtClean="0">
                <a:hlinkClick r:id="rId2"/>
              </a:rPr>
              <a:t>christopher.Harrison@lmunet.edu</a:t>
            </a:r>
            <a:r>
              <a:rPr lang="en-US" sz="3200" dirty="0"/>
              <a:t/>
            </a:r>
            <a:br>
              <a:rPr lang="en-US" sz="3200" dirty="0"/>
            </a:br>
            <a:r>
              <a:rPr lang="en-US" sz="3200" dirty="0" smtClean="0"/>
              <a:t>Room 143</a:t>
            </a:r>
          </a:p>
          <a:p>
            <a:pPr marL="0" indent="0">
              <a:buNone/>
            </a:pPr>
            <a:endParaRPr lang="en-US" sz="3200" dirty="0"/>
          </a:p>
          <a:p>
            <a:pPr marL="0" indent="0">
              <a:buNone/>
            </a:pPr>
            <a:r>
              <a:rPr lang="en-US" sz="3200" dirty="0" smtClean="0"/>
              <a:t>Stacy Chelf, PhD</a:t>
            </a:r>
            <a:br>
              <a:rPr lang="en-US" sz="3200" dirty="0" smtClean="0"/>
            </a:br>
            <a:r>
              <a:rPr lang="en-US" sz="3200" dirty="0" smtClean="0">
                <a:hlinkClick r:id="rId3"/>
              </a:rPr>
              <a:t>stacy.chelf@lmunet.edu</a:t>
            </a:r>
            <a:r>
              <a:rPr lang="en-US" sz="3200" dirty="0" smtClean="0"/>
              <a:t/>
            </a:r>
            <a:br>
              <a:rPr lang="en-US" sz="3200" dirty="0" smtClean="0"/>
            </a:br>
            <a:r>
              <a:rPr lang="en-US" sz="3200" dirty="0" smtClean="0"/>
              <a:t>Room 107</a:t>
            </a:r>
          </a:p>
        </p:txBody>
      </p:sp>
      <p:pic>
        <p:nvPicPr>
          <p:cNvPr id="1026" name="Picture 2" descr="Image result for quest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6812" y="3505200"/>
            <a:ext cx="5486400" cy="3090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40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are you on test day?</a:t>
            </a:r>
            <a:endParaRPr lang="en-US" dirty="0"/>
          </a:p>
        </p:txBody>
      </p:sp>
      <p:sp>
        <p:nvSpPr>
          <p:cNvPr id="3" name="Content Placeholder 2"/>
          <p:cNvSpPr>
            <a:spLocks noGrp="1"/>
          </p:cNvSpPr>
          <p:nvPr>
            <p:ph idx="1"/>
          </p:nvPr>
        </p:nvSpPr>
        <p:spPr/>
        <p:txBody>
          <a:bodyPr>
            <a:normAutofit/>
          </a:bodyPr>
          <a:lstStyle/>
          <a:p>
            <a:pPr marL="0" indent="0">
              <a:buNone/>
            </a:pPr>
            <a:r>
              <a:rPr lang="en-US" sz="3200" b="1" dirty="0" smtClean="0">
                <a:hlinkClick r:id="rId2"/>
              </a:rPr>
              <a:t>Number 1, 2, or 3?</a:t>
            </a:r>
            <a:endParaRPr lang="en-US" sz="3200" b="1" dirty="0"/>
          </a:p>
        </p:txBody>
      </p:sp>
    </p:spTree>
    <p:extLst>
      <p:ext uri="{BB962C8B-B14F-4D97-AF65-F5344CB8AC3E}">
        <p14:creationId xmlns:p14="http://schemas.microsoft.com/office/powerpoint/2010/main" val="3965807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the Test</a:t>
            </a:r>
            <a:endParaRPr lang="en-US" dirty="0"/>
          </a:p>
        </p:txBody>
      </p:sp>
      <p:sp>
        <p:nvSpPr>
          <p:cNvPr id="5" name="Content Placeholder 4"/>
          <p:cNvSpPr>
            <a:spLocks noGrp="1"/>
          </p:cNvSpPr>
          <p:nvPr>
            <p:ph sz="half" idx="1"/>
          </p:nvPr>
        </p:nvSpPr>
        <p:spPr>
          <a:xfrm>
            <a:off x="1293812" y="2362200"/>
            <a:ext cx="9829799" cy="3505200"/>
          </a:xfrm>
        </p:spPr>
        <p:txBody>
          <a:bodyPr>
            <a:normAutofit/>
          </a:bodyPr>
          <a:lstStyle/>
          <a:p>
            <a:pPr marL="0" indent="0">
              <a:buNone/>
            </a:pPr>
            <a:r>
              <a:rPr lang="en-US" sz="2800" u="sng" dirty="0" smtClean="0"/>
              <a:t>Preparation is Key</a:t>
            </a:r>
          </a:p>
          <a:p>
            <a:pPr>
              <a:buFontTx/>
              <a:buChar char="-"/>
            </a:pPr>
            <a:r>
              <a:rPr lang="en-US" dirty="0" smtClean="0"/>
              <a:t>Check your study habits</a:t>
            </a:r>
          </a:p>
          <a:p>
            <a:pPr lvl="1">
              <a:buFontTx/>
              <a:buChar char="-"/>
            </a:pPr>
            <a:r>
              <a:rPr lang="en-US" dirty="0" smtClean="0"/>
              <a:t>What are you doing? Where are you doing it? Who are you doing it with?</a:t>
            </a:r>
          </a:p>
          <a:p>
            <a:pPr lvl="1">
              <a:buFontTx/>
              <a:buChar char="-"/>
            </a:pPr>
            <a:r>
              <a:rPr lang="en-US" dirty="0" smtClean="0"/>
              <a:t>Ask yourself: “When I finish studying, do I feel any different than when I began?”</a:t>
            </a:r>
          </a:p>
          <a:p>
            <a:pPr marL="0" indent="0">
              <a:buNone/>
            </a:pPr>
            <a:endParaRPr lang="en-US" dirty="0" smtClean="0"/>
          </a:p>
          <a:p>
            <a:pPr>
              <a:buFontTx/>
              <a:buChar char="-"/>
            </a:pPr>
            <a:r>
              <a:rPr lang="en-US" dirty="0" smtClean="0"/>
              <a:t>Check your practice questions</a:t>
            </a:r>
          </a:p>
          <a:p>
            <a:pPr lvl="1">
              <a:buFontTx/>
              <a:buChar char="-"/>
            </a:pPr>
            <a:r>
              <a:rPr lang="en-US" dirty="0" smtClean="0"/>
              <a:t>Hint: If you’re not using practice questions, you’re doing it wrong.</a:t>
            </a:r>
          </a:p>
        </p:txBody>
      </p:sp>
    </p:spTree>
    <p:extLst>
      <p:ext uri="{BB962C8B-B14F-4D97-AF65-F5344CB8AC3E}">
        <p14:creationId xmlns:p14="http://schemas.microsoft.com/office/powerpoint/2010/main" val="22373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the Test</a:t>
            </a:r>
            <a:endParaRPr lang="en-US" dirty="0"/>
          </a:p>
        </p:txBody>
      </p:sp>
      <p:sp>
        <p:nvSpPr>
          <p:cNvPr id="5" name="Content Placeholder 4"/>
          <p:cNvSpPr>
            <a:spLocks noGrp="1"/>
          </p:cNvSpPr>
          <p:nvPr>
            <p:ph sz="half" idx="1"/>
          </p:nvPr>
        </p:nvSpPr>
        <p:spPr>
          <a:xfrm>
            <a:off x="1522413" y="2438400"/>
            <a:ext cx="9829799" cy="3352800"/>
          </a:xfrm>
        </p:spPr>
        <p:txBody>
          <a:bodyPr>
            <a:normAutofit/>
          </a:bodyPr>
          <a:lstStyle/>
          <a:p>
            <a:pPr marL="0" indent="0">
              <a:buNone/>
            </a:pPr>
            <a:r>
              <a:rPr lang="en-US" sz="2800" u="sng" dirty="0" smtClean="0"/>
              <a:t>Stress Relief</a:t>
            </a:r>
          </a:p>
          <a:p>
            <a:pPr>
              <a:buFontTx/>
              <a:buChar char="-"/>
            </a:pPr>
            <a:r>
              <a:rPr lang="en-US" sz="2400" dirty="0" smtClean="0"/>
              <a:t>Have a routine</a:t>
            </a:r>
          </a:p>
          <a:p>
            <a:pPr lvl="1">
              <a:buFontTx/>
              <a:buChar char="-"/>
            </a:pPr>
            <a:r>
              <a:rPr lang="en-US" sz="2400" dirty="0" smtClean="0"/>
              <a:t>Pre-exam playlist, 20 pushups, Frosted Flakes and Apple Juice...</a:t>
            </a:r>
          </a:p>
          <a:p>
            <a:pPr>
              <a:buFontTx/>
              <a:buChar char="-"/>
            </a:pPr>
            <a:r>
              <a:rPr lang="en-US" sz="2400" dirty="0" smtClean="0"/>
              <a:t>Eat a </a:t>
            </a:r>
            <a:r>
              <a:rPr lang="en-US" sz="2400" i="1" dirty="0" smtClean="0"/>
              <a:t>good</a:t>
            </a:r>
            <a:r>
              <a:rPr lang="en-US" sz="2400" dirty="0" smtClean="0"/>
              <a:t> dinner AND breakfast</a:t>
            </a:r>
          </a:p>
          <a:p>
            <a:pPr>
              <a:buFontTx/>
              <a:buChar char="-"/>
            </a:pPr>
            <a:r>
              <a:rPr lang="en-US" sz="2400" dirty="0" smtClean="0"/>
              <a:t>Sleep!</a:t>
            </a:r>
          </a:p>
          <a:p>
            <a:pPr>
              <a:buFontTx/>
              <a:buChar char="-"/>
            </a:pPr>
            <a:r>
              <a:rPr lang="en-US" sz="2400" dirty="0" smtClean="0"/>
              <a:t>Don’t cram</a:t>
            </a:r>
          </a:p>
        </p:txBody>
      </p:sp>
    </p:spTree>
    <p:extLst>
      <p:ext uri="{BB962C8B-B14F-4D97-AF65-F5344CB8AC3E}">
        <p14:creationId xmlns:p14="http://schemas.microsoft.com/office/powerpoint/2010/main" val="545501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8212" y="337560"/>
            <a:ext cx="7727715" cy="1188720"/>
          </a:xfrm>
        </p:spPr>
        <p:txBody>
          <a:bodyPr/>
          <a:lstStyle/>
          <a:p>
            <a:r>
              <a:rPr lang="en-US" dirty="0" smtClean="0"/>
              <a:t>Before the Test</a:t>
            </a:r>
            <a:endParaRPr lang="en-US" dirty="0"/>
          </a:p>
        </p:txBody>
      </p:sp>
      <p:sp>
        <p:nvSpPr>
          <p:cNvPr id="5" name="Content Placeholder 4"/>
          <p:cNvSpPr>
            <a:spLocks noGrp="1"/>
          </p:cNvSpPr>
          <p:nvPr>
            <p:ph sz="half" idx="1"/>
          </p:nvPr>
        </p:nvSpPr>
        <p:spPr>
          <a:xfrm>
            <a:off x="531812" y="3352800"/>
            <a:ext cx="2057399" cy="1600200"/>
          </a:xfrm>
        </p:spPr>
        <p:txBody>
          <a:bodyPr>
            <a:noAutofit/>
          </a:bodyPr>
          <a:lstStyle/>
          <a:p>
            <a:pPr marL="0" indent="0">
              <a:buNone/>
            </a:pPr>
            <a:r>
              <a:rPr lang="en-US" sz="2400" dirty="0" smtClean="0"/>
              <a:t>If you are stressed some, that’s okay (and healthy!)</a:t>
            </a:r>
          </a:p>
        </p:txBody>
      </p:sp>
      <p:pic>
        <p:nvPicPr>
          <p:cNvPr id="3" name="Picture 2"/>
          <p:cNvPicPr>
            <a:picLocks noChangeAspect="1"/>
          </p:cNvPicPr>
          <p:nvPr/>
        </p:nvPicPr>
        <p:blipFill>
          <a:blip r:embed="rId2"/>
          <a:stretch>
            <a:fillRect/>
          </a:stretch>
        </p:blipFill>
        <p:spPr>
          <a:xfrm>
            <a:off x="3808412" y="2306794"/>
            <a:ext cx="6488921" cy="4356847"/>
          </a:xfrm>
          <a:prstGeom prst="rect">
            <a:avLst/>
          </a:prstGeom>
        </p:spPr>
      </p:pic>
      <p:sp>
        <p:nvSpPr>
          <p:cNvPr id="4" name="TextBox 3"/>
          <p:cNvSpPr txBox="1"/>
          <p:nvPr/>
        </p:nvSpPr>
        <p:spPr>
          <a:xfrm>
            <a:off x="4857282" y="6351495"/>
            <a:ext cx="914400" cy="341632"/>
          </a:xfrm>
          <a:prstGeom prst="rect">
            <a:avLst/>
          </a:prstGeom>
          <a:noFill/>
        </p:spPr>
        <p:txBody>
          <a:bodyPr wrap="square" rtlCol="0">
            <a:spAutoFit/>
          </a:bodyPr>
          <a:lstStyle/>
          <a:p>
            <a:pPr>
              <a:lnSpc>
                <a:spcPct val="90000"/>
              </a:lnSpc>
            </a:pPr>
            <a:r>
              <a:rPr lang="en-US" dirty="0" smtClean="0">
                <a:solidFill>
                  <a:schemeClr val="bg1"/>
                </a:solidFill>
              </a:rPr>
              <a:t>(Stress)</a:t>
            </a:r>
            <a:endParaRPr lang="en-US" dirty="0">
              <a:solidFill>
                <a:schemeClr val="bg1"/>
              </a:solidFill>
            </a:endParaRPr>
          </a:p>
        </p:txBody>
      </p:sp>
    </p:spTree>
    <p:extLst>
      <p:ext uri="{BB962C8B-B14F-4D97-AF65-F5344CB8AC3E}">
        <p14:creationId xmlns:p14="http://schemas.microsoft.com/office/powerpoint/2010/main" val="2236765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0555" y="381000"/>
            <a:ext cx="7727715" cy="1188720"/>
          </a:xfrm>
        </p:spPr>
        <p:txBody>
          <a:bodyPr/>
          <a:lstStyle/>
          <a:p>
            <a:r>
              <a:rPr lang="en-US" dirty="0" smtClean="0"/>
              <a:t>During the Test</a:t>
            </a:r>
            <a:endParaRPr lang="en-US" dirty="0"/>
          </a:p>
        </p:txBody>
      </p:sp>
      <p:sp>
        <p:nvSpPr>
          <p:cNvPr id="5" name="Content Placeholder 4"/>
          <p:cNvSpPr>
            <a:spLocks noGrp="1"/>
          </p:cNvSpPr>
          <p:nvPr>
            <p:ph sz="half" idx="1"/>
          </p:nvPr>
        </p:nvSpPr>
        <p:spPr>
          <a:xfrm>
            <a:off x="1293812" y="1752600"/>
            <a:ext cx="10515599" cy="4724400"/>
          </a:xfrm>
        </p:spPr>
        <p:txBody>
          <a:bodyPr>
            <a:normAutofit/>
          </a:bodyPr>
          <a:lstStyle/>
          <a:p>
            <a:pPr marL="0" indent="0">
              <a:buNone/>
            </a:pPr>
            <a:r>
              <a:rPr lang="en-US" sz="2400" u="sng" dirty="0" smtClean="0"/>
              <a:t>Start at the Beginning – The Question</a:t>
            </a:r>
          </a:p>
          <a:p>
            <a:pPr>
              <a:buFontTx/>
              <a:buChar char="-"/>
            </a:pPr>
            <a:r>
              <a:rPr lang="en-US" b="1" dirty="0" smtClean="0"/>
              <a:t>Read the question first. Slowly.</a:t>
            </a:r>
          </a:p>
          <a:p>
            <a:pPr lvl="1">
              <a:buFontTx/>
              <a:buChar char="-"/>
            </a:pPr>
            <a:r>
              <a:rPr lang="en-US" dirty="0" smtClean="0"/>
              <a:t>As soon as you move to a new question, use your hand or scrap paper to cover up the answers. The question is all that matters right now.</a:t>
            </a:r>
          </a:p>
          <a:p>
            <a:pPr>
              <a:buFontTx/>
              <a:buChar char="-"/>
            </a:pPr>
            <a:r>
              <a:rPr lang="en-US" b="1" dirty="0" smtClean="0"/>
              <a:t>Parts of a question:</a:t>
            </a:r>
          </a:p>
          <a:p>
            <a:pPr lvl="1">
              <a:buFontTx/>
              <a:buChar char="-"/>
            </a:pPr>
            <a:r>
              <a:rPr lang="en-US" u="sng" dirty="0" smtClean="0"/>
              <a:t>The Stem </a:t>
            </a:r>
            <a:r>
              <a:rPr lang="en-US" dirty="0" smtClean="0"/>
              <a:t>- This is the section above the answer choices</a:t>
            </a:r>
          </a:p>
          <a:p>
            <a:pPr lvl="2">
              <a:buFontTx/>
              <a:buChar char="-"/>
            </a:pPr>
            <a:r>
              <a:rPr lang="en-US" dirty="0" smtClean="0"/>
              <a:t>Read it! Don’t skim and make assumptions.</a:t>
            </a:r>
          </a:p>
          <a:p>
            <a:pPr lvl="2">
              <a:buFontTx/>
              <a:buChar char="-"/>
            </a:pPr>
            <a:r>
              <a:rPr lang="en-US" dirty="0"/>
              <a:t>H</a:t>
            </a:r>
            <a:r>
              <a:rPr lang="en-US" dirty="0" smtClean="0"/>
              <a:t>ighlight key information</a:t>
            </a:r>
          </a:p>
          <a:p>
            <a:pPr lvl="2">
              <a:buFontTx/>
              <a:buChar char="-"/>
            </a:pPr>
            <a:r>
              <a:rPr lang="en-US" dirty="0" smtClean="0"/>
              <a:t>Confused? Rephrase the question in your words answering “what is the stem telling me?” or “what is the question asking me?”</a:t>
            </a:r>
          </a:p>
          <a:p>
            <a:pPr lvl="1">
              <a:buFontTx/>
              <a:buChar char="-"/>
            </a:pPr>
            <a:r>
              <a:rPr lang="en-US" u="sng" dirty="0" smtClean="0"/>
              <a:t>The Last Sentence </a:t>
            </a:r>
            <a:r>
              <a:rPr lang="en-US" dirty="0" smtClean="0"/>
              <a:t>- This is often where the actual question lives.</a:t>
            </a:r>
          </a:p>
          <a:p>
            <a:pPr>
              <a:buFontTx/>
              <a:buChar char="-"/>
            </a:pPr>
            <a:r>
              <a:rPr lang="en-US" b="1" dirty="0" smtClean="0"/>
              <a:t>Formulate an answer</a:t>
            </a:r>
          </a:p>
        </p:txBody>
      </p:sp>
    </p:spTree>
    <p:extLst>
      <p:ext uri="{BB962C8B-B14F-4D97-AF65-F5344CB8AC3E}">
        <p14:creationId xmlns:p14="http://schemas.microsoft.com/office/powerpoint/2010/main" val="2128374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2455" y="326315"/>
            <a:ext cx="7727715" cy="1188720"/>
          </a:xfrm>
        </p:spPr>
        <p:txBody>
          <a:bodyPr/>
          <a:lstStyle/>
          <a:p>
            <a:r>
              <a:rPr lang="en-US" dirty="0" smtClean="0"/>
              <a:t>An Example</a:t>
            </a:r>
            <a:endParaRPr lang="en-US" dirty="0"/>
          </a:p>
        </p:txBody>
      </p:sp>
      <p:sp>
        <p:nvSpPr>
          <p:cNvPr id="5" name="Content Placeholder 4"/>
          <p:cNvSpPr>
            <a:spLocks noGrp="1"/>
          </p:cNvSpPr>
          <p:nvPr>
            <p:ph sz="half" idx="1"/>
          </p:nvPr>
        </p:nvSpPr>
        <p:spPr>
          <a:xfrm>
            <a:off x="1522413" y="1905000"/>
            <a:ext cx="9829799" cy="1143000"/>
          </a:xfrm>
        </p:spPr>
        <p:txBody>
          <a:bodyPr/>
          <a:lstStyle/>
          <a:p>
            <a:pPr marL="0" indent="0">
              <a:buNone/>
            </a:pPr>
            <a:r>
              <a:rPr lang="en-US" dirty="0" smtClean="0"/>
              <a:t>Student A arrives late to lecture on Monday. As they come in, they realize they’ve missed the password to the IRAT currently in progress. As they take their seat, Student B whispers the password to Student A. </a:t>
            </a:r>
          </a:p>
        </p:txBody>
      </p:sp>
      <p:sp>
        <p:nvSpPr>
          <p:cNvPr id="4" name="Rectangle 3"/>
          <p:cNvSpPr/>
          <p:nvPr/>
        </p:nvSpPr>
        <p:spPr>
          <a:xfrm>
            <a:off x="1522413" y="3437965"/>
            <a:ext cx="9829799" cy="1569660"/>
          </a:xfrm>
          <a:prstGeom prst="rect">
            <a:avLst/>
          </a:prstGeom>
        </p:spPr>
        <p:txBody>
          <a:bodyPr wrap="square">
            <a:spAutoFit/>
          </a:bodyPr>
          <a:lstStyle/>
          <a:p>
            <a:pPr marL="457200" indent="-457200">
              <a:buAutoNum type="alphaUcPeriod"/>
            </a:pPr>
            <a:r>
              <a:rPr lang="en-US" sz="2400" dirty="0"/>
              <a:t>Adhering to High Ethical and Moral Standards</a:t>
            </a:r>
          </a:p>
          <a:p>
            <a:pPr marL="457200" indent="-457200">
              <a:buAutoNum type="alphaUcPeriod"/>
            </a:pPr>
            <a:r>
              <a:rPr lang="en-US" sz="2400" dirty="0"/>
              <a:t>Exhibiting a Commitment to Scholarship and Advancing Their Field</a:t>
            </a:r>
          </a:p>
          <a:p>
            <a:pPr marL="457200" indent="-457200">
              <a:buAutoNum type="alphaUcPeriod"/>
            </a:pPr>
            <a:r>
              <a:rPr lang="en-US" sz="2400" dirty="0"/>
              <a:t>Exercising Accountability for Themselves and Their Colleagues</a:t>
            </a:r>
          </a:p>
          <a:p>
            <a:pPr marL="457200" indent="-457200">
              <a:buAutoNum type="alphaUcPeriod"/>
            </a:pPr>
            <a:r>
              <a:rPr lang="en-US" sz="2400" dirty="0"/>
              <a:t>Demonstrating a Commitment to Excellence</a:t>
            </a:r>
          </a:p>
        </p:txBody>
      </p:sp>
      <p:sp>
        <p:nvSpPr>
          <p:cNvPr id="6" name="Rectangle 5"/>
          <p:cNvSpPr/>
          <p:nvPr/>
        </p:nvSpPr>
        <p:spPr>
          <a:xfrm>
            <a:off x="1751012" y="2462585"/>
            <a:ext cx="6857998" cy="369332"/>
          </a:xfrm>
          <a:prstGeom prst="rect">
            <a:avLst/>
          </a:prstGeom>
        </p:spPr>
        <p:txBody>
          <a:bodyPr wrap="square">
            <a:spAutoFit/>
          </a:bodyPr>
          <a:lstStyle/>
          <a:p>
            <a:r>
              <a:rPr lang="en-US" dirty="0"/>
              <a:t>What ethical </a:t>
            </a:r>
            <a:r>
              <a:rPr lang="en-US" dirty="0" smtClean="0"/>
              <a:t>principle is </a:t>
            </a:r>
            <a:r>
              <a:rPr lang="en-US" dirty="0"/>
              <a:t>the student giving the password out violating?</a:t>
            </a:r>
          </a:p>
        </p:txBody>
      </p:sp>
      <p:sp>
        <p:nvSpPr>
          <p:cNvPr id="7" name="Rectangle 6"/>
          <p:cNvSpPr/>
          <p:nvPr/>
        </p:nvSpPr>
        <p:spPr>
          <a:xfrm>
            <a:off x="1522413" y="3429000"/>
            <a:ext cx="8991600" cy="2133600"/>
          </a:xfrm>
          <a:prstGeom prst="rect">
            <a:avLst/>
          </a:prstGeom>
          <a:solidFill>
            <a:schemeClr val="bg1">
              <a:lumMod val="50000"/>
              <a:lumOff val="50000"/>
              <a:alpha val="98000"/>
            </a:schemeClr>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4375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ppt_x</p:attrName>
                                        </p:attrNameLst>
                                      </p:cBhvr>
                                      <p:tavLst>
                                        <p:tav tm="0">
                                          <p:val>
                                            <p:strVal val="#ppt_x"/>
                                          </p:val>
                                        </p:tav>
                                        <p:tav tm="100000">
                                          <p:val>
                                            <p:strVal val="#ppt_x"/>
                                          </p:val>
                                        </p:tav>
                                      </p:tavLst>
                                    </p:anim>
                                    <p:anim calcmode="lin" valueType="num">
                                      <p:cBhvr>
                                        <p:cTn id="9" dur="2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grpId="0" nodeType="clickEffect">
                                  <p:stCondLst>
                                    <p:cond delay="0"/>
                                  </p:stCondLst>
                                  <p:childTnLst>
                                    <p:animRot by="120000">
                                      <p:cBhvr>
                                        <p:cTn id="13" dur="200" fill="hold">
                                          <p:stCondLst>
                                            <p:cond delay="0"/>
                                          </p:stCondLst>
                                        </p:cTn>
                                        <p:tgtEl>
                                          <p:spTgt spid="6"/>
                                        </p:tgtEl>
                                        <p:attrNameLst>
                                          <p:attrName>r</p:attrName>
                                        </p:attrNameLst>
                                      </p:cBhvr>
                                    </p:animRot>
                                    <p:animRot by="-240000">
                                      <p:cBhvr>
                                        <p:cTn id="14" dur="400" fill="hold">
                                          <p:stCondLst>
                                            <p:cond delay="400"/>
                                          </p:stCondLst>
                                        </p:cTn>
                                        <p:tgtEl>
                                          <p:spTgt spid="6"/>
                                        </p:tgtEl>
                                        <p:attrNameLst>
                                          <p:attrName>r</p:attrName>
                                        </p:attrNameLst>
                                      </p:cBhvr>
                                    </p:animRot>
                                    <p:animRot by="240000">
                                      <p:cBhvr>
                                        <p:cTn id="15" dur="400" fill="hold">
                                          <p:stCondLst>
                                            <p:cond delay="800"/>
                                          </p:stCondLst>
                                        </p:cTn>
                                        <p:tgtEl>
                                          <p:spTgt spid="6"/>
                                        </p:tgtEl>
                                        <p:attrNameLst>
                                          <p:attrName>r</p:attrName>
                                        </p:attrNameLst>
                                      </p:cBhvr>
                                    </p:animRot>
                                    <p:animRot by="-240000">
                                      <p:cBhvr>
                                        <p:cTn id="16" dur="400" fill="hold">
                                          <p:stCondLst>
                                            <p:cond delay="1200"/>
                                          </p:stCondLst>
                                        </p:cTn>
                                        <p:tgtEl>
                                          <p:spTgt spid="6"/>
                                        </p:tgtEl>
                                        <p:attrNameLst>
                                          <p:attrName>r</p:attrName>
                                        </p:attrNameLst>
                                      </p:cBhvr>
                                    </p:animRot>
                                    <p:animRot by="120000">
                                      <p:cBhvr>
                                        <p:cTn id="17" dur="400" fill="hold">
                                          <p:stCondLst>
                                            <p:cond delay="1600"/>
                                          </p:stCondLst>
                                        </p:cTn>
                                        <p:tgtEl>
                                          <p:spTgt spid="6"/>
                                        </p:tgtEl>
                                        <p:attrNameLst>
                                          <p:attrName>r</p:attrName>
                                        </p:attrNameLst>
                                      </p:cBhvr>
                                    </p:animRot>
                                  </p:childTnLst>
                                </p:cTn>
                              </p:par>
                              <p:par>
                                <p:cTn id="18" presetID="32" presetClass="emph" presetSubtype="0" fill="hold" grpId="0" nodeType="withEffect">
                                  <p:stCondLst>
                                    <p:cond delay="0"/>
                                  </p:stCondLst>
                                  <p:childTnLst>
                                    <p:animRot by="120000">
                                      <p:cBhvr>
                                        <p:cTn id="19" dur="200" fill="hold">
                                          <p:stCondLst>
                                            <p:cond delay="0"/>
                                          </p:stCondLst>
                                        </p:cTn>
                                        <p:tgtEl>
                                          <p:spTgt spid="5">
                                            <p:txEl>
                                              <p:pRg st="0" end="0"/>
                                            </p:txEl>
                                          </p:spTgt>
                                        </p:tgtEl>
                                        <p:attrNameLst>
                                          <p:attrName>r</p:attrName>
                                        </p:attrNameLst>
                                      </p:cBhvr>
                                    </p:animRot>
                                    <p:animRot by="-240000">
                                      <p:cBhvr>
                                        <p:cTn id="20" dur="400" fill="hold">
                                          <p:stCondLst>
                                            <p:cond delay="400"/>
                                          </p:stCondLst>
                                        </p:cTn>
                                        <p:tgtEl>
                                          <p:spTgt spid="5">
                                            <p:txEl>
                                              <p:pRg st="0" end="0"/>
                                            </p:txEl>
                                          </p:spTgt>
                                        </p:tgtEl>
                                        <p:attrNameLst>
                                          <p:attrName>r</p:attrName>
                                        </p:attrNameLst>
                                      </p:cBhvr>
                                    </p:animRot>
                                    <p:animRot by="240000">
                                      <p:cBhvr>
                                        <p:cTn id="21" dur="400" fill="hold">
                                          <p:stCondLst>
                                            <p:cond delay="800"/>
                                          </p:stCondLst>
                                        </p:cTn>
                                        <p:tgtEl>
                                          <p:spTgt spid="5">
                                            <p:txEl>
                                              <p:pRg st="0" end="0"/>
                                            </p:txEl>
                                          </p:spTgt>
                                        </p:tgtEl>
                                        <p:attrNameLst>
                                          <p:attrName>r</p:attrName>
                                        </p:attrNameLst>
                                      </p:cBhvr>
                                    </p:animRot>
                                    <p:animRot by="-240000">
                                      <p:cBhvr>
                                        <p:cTn id="22" dur="400" fill="hold">
                                          <p:stCondLst>
                                            <p:cond delay="1200"/>
                                          </p:stCondLst>
                                        </p:cTn>
                                        <p:tgtEl>
                                          <p:spTgt spid="5">
                                            <p:txEl>
                                              <p:pRg st="0" end="0"/>
                                            </p:txEl>
                                          </p:spTgt>
                                        </p:tgtEl>
                                        <p:attrNameLst>
                                          <p:attrName>r</p:attrName>
                                        </p:attrNameLst>
                                      </p:cBhvr>
                                    </p:animRot>
                                    <p:animRot by="120000">
                                      <p:cBhvr>
                                        <p:cTn id="23" dur="400" fill="hold">
                                          <p:stCondLst>
                                            <p:cond delay="1600"/>
                                          </p:stCondLst>
                                        </p:cTn>
                                        <p:tgtEl>
                                          <p:spTgt spid="5">
                                            <p:txEl>
                                              <p:pRg st="0" end="0"/>
                                            </p:txEl>
                                          </p:spTgt>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par>
                                <p:cTn id="29" presetID="3" presetClass="emph" presetSubtype="1" grpId="1" nodeType="withEffect">
                                  <p:stCondLst>
                                    <p:cond delay="0"/>
                                  </p:stCondLst>
                                  <p:childTnLst>
                                    <p:set>
                                      <p:cBhvr override="childStyle">
                                        <p:cTn id="30" dur="indefinite"/>
                                        <p:tgtEl>
                                          <p:spTgt spid="5">
                                            <p:txEl>
                                              <p:pRg st="0" end="0"/>
                                            </p:txEl>
                                          </p:spTgt>
                                        </p:tgtEl>
                                        <p:attrNameLst>
                                          <p:attrName>style.color</p:attrName>
                                        </p:attrNameLst>
                                      </p:cBhvr>
                                      <p:to>
                                        <p:clrVal>
                                          <a:srgbClr val="38D0D4"/>
                                        </p:clrVal>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2" nodeType="clickEffect">
                                  <p:stCondLst>
                                    <p:cond delay="0"/>
                                  </p:stCondLst>
                                  <p:childTnLst>
                                    <p:animEffect transition="out" filter="fade">
                                      <p:cBhvr>
                                        <p:cTn id="34" dur="500"/>
                                        <p:tgtEl>
                                          <p:spTgt spid="5">
                                            <p:txEl>
                                              <p:pRg st="0" end="0"/>
                                            </p:txEl>
                                          </p:spTgt>
                                        </p:tgtEl>
                                      </p:cBhvr>
                                    </p:animEffect>
                                    <p:set>
                                      <p:cBhvr>
                                        <p:cTn id="35" dur="1" fill="hold">
                                          <p:stCondLst>
                                            <p:cond delay="499"/>
                                          </p:stCondLst>
                                        </p:cTn>
                                        <p:tgtEl>
                                          <p:spTgt spid="5">
                                            <p:txEl>
                                              <p:pRg st="0" end="0"/>
                                            </p:txEl>
                                          </p:spTgt>
                                        </p:tgtEl>
                                        <p:attrNameLst>
                                          <p:attrName>style.visibility</p:attrName>
                                        </p:attrNameLst>
                                      </p:cBhvr>
                                      <p:to>
                                        <p:strVal val="hidden"/>
                                      </p:to>
                                    </p:set>
                                  </p:childTnLst>
                                </p:cTn>
                              </p:par>
                              <p:par>
                                <p:cTn id="36" presetID="10" presetClass="entr" presetSubtype="0" fill="hold" grpId="2"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par>
                                <p:cTn id="39" presetID="3" presetClass="emph" presetSubtype="1" grpId="3" nodeType="withEffect">
                                  <p:stCondLst>
                                    <p:cond delay="0"/>
                                  </p:stCondLst>
                                  <p:childTnLst>
                                    <p:set>
                                      <p:cBhvr override="childStyle">
                                        <p:cTn id="40" dur="indefinite"/>
                                        <p:tgtEl>
                                          <p:spTgt spid="6"/>
                                        </p:tgtEl>
                                        <p:attrNameLst>
                                          <p:attrName>style.color</p:attrName>
                                        </p:attrNameLst>
                                      </p:cBhvr>
                                      <p:to>
                                        <p:clrVal>
                                          <a:srgbClr val="38D0D4"/>
                                        </p:clrVal>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4"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par>
                                <p:cTn id="46" presetID="10" presetClass="entr" presetSubtype="0" fill="hold" grpId="3" nodeType="withEffect">
                                  <p:stCondLst>
                                    <p:cond delay="0"/>
                                  </p:stCondLst>
                                  <p:childTnLst>
                                    <p:set>
                                      <p:cBhvr>
                                        <p:cTn id="47" dur="1" fill="hold">
                                          <p:stCondLst>
                                            <p:cond delay="0"/>
                                          </p:stCondLst>
                                        </p:cTn>
                                        <p:tgtEl>
                                          <p:spTgt spid="5">
                                            <p:txEl>
                                              <p:pRg st="0" end="0"/>
                                            </p:txEl>
                                          </p:spTgt>
                                        </p:tgtEl>
                                        <p:attrNameLst>
                                          <p:attrName>style.visibility</p:attrName>
                                        </p:attrNameLst>
                                      </p:cBhvr>
                                      <p:to>
                                        <p:strVal val="visible"/>
                                      </p:to>
                                    </p:set>
                                    <p:animEffect transition="in" filter="fade">
                                      <p:cBhvr>
                                        <p:cTn id="48"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build="p"/>
      <p:bldP spid="5" grpId="2" build="p"/>
      <p:bldP spid="5" grpId="3" build="p"/>
      <p:bldP spid="6" grpId="0"/>
      <p:bldP spid="6" grpId="1"/>
      <p:bldP spid="6" grpId="2"/>
      <p:bldP spid="6" grpId="3"/>
      <p:bldP spid="6" grpId="4"/>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During the Test</a:t>
            </a:r>
            <a:endParaRPr lang="en-US" dirty="0"/>
          </a:p>
        </p:txBody>
      </p:sp>
      <p:sp>
        <p:nvSpPr>
          <p:cNvPr id="5" name="Content Placeholder 4"/>
          <p:cNvSpPr>
            <a:spLocks noGrp="1"/>
          </p:cNvSpPr>
          <p:nvPr>
            <p:ph sz="half" idx="1"/>
          </p:nvPr>
        </p:nvSpPr>
        <p:spPr>
          <a:xfrm>
            <a:off x="1446212" y="2438400"/>
            <a:ext cx="9829799" cy="2667000"/>
          </a:xfrm>
        </p:spPr>
        <p:txBody>
          <a:bodyPr/>
          <a:lstStyle/>
          <a:p>
            <a:pPr marL="0" indent="0">
              <a:buNone/>
            </a:pPr>
            <a:r>
              <a:rPr lang="en-US" sz="2400" u="sng" dirty="0" smtClean="0"/>
              <a:t>Answers Are…Confusing?</a:t>
            </a:r>
          </a:p>
          <a:p>
            <a:pPr>
              <a:buFontTx/>
              <a:buChar char="-"/>
            </a:pPr>
            <a:r>
              <a:rPr lang="en-US" dirty="0" smtClean="0"/>
              <a:t>Multiple choice means you NEED to make a choice</a:t>
            </a:r>
          </a:p>
          <a:p>
            <a:pPr lvl="1">
              <a:buFontTx/>
              <a:buChar char="-"/>
            </a:pPr>
            <a:r>
              <a:rPr lang="en-US" dirty="0" smtClean="0"/>
              <a:t>There is </a:t>
            </a:r>
            <a:r>
              <a:rPr lang="en-US" u="sng" dirty="0" smtClean="0"/>
              <a:t>always</a:t>
            </a:r>
            <a:r>
              <a:rPr lang="en-US" dirty="0" smtClean="0"/>
              <a:t> a </a:t>
            </a:r>
            <a:r>
              <a:rPr lang="en-US" b="1" dirty="0" smtClean="0"/>
              <a:t>most correct </a:t>
            </a:r>
            <a:r>
              <a:rPr lang="en-US" dirty="0" smtClean="0"/>
              <a:t>answer</a:t>
            </a:r>
          </a:p>
          <a:p>
            <a:pPr lvl="1">
              <a:buFontTx/>
              <a:buChar char="-"/>
            </a:pPr>
            <a:r>
              <a:rPr lang="en-US" dirty="0" smtClean="0"/>
              <a:t>There will </a:t>
            </a:r>
            <a:r>
              <a:rPr lang="en-US" i="1" dirty="0" smtClean="0"/>
              <a:t>usually</a:t>
            </a:r>
            <a:r>
              <a:rPr lang="en-US" dirty="0"/>
              <a:t> </a:t>
            </a:r>
            <a:r>
              <a:rPr lang="en-US" dirty="0" smtClean="0"/>
              <a:t>be distractors</a:t>
            </a:r>
          </a:p>
          <a:p>
            <a:pPr lvl="2">
              <a:buFontTx/>
              <a:buChar char="-"/>
            </a:pPr>
            <a:r>
              <a:rPr lang="en-US" dirty="0" smtClean="0"/>
              <a:t>Distractors could be right given the right situation – Does it fit </a:t>
            </a:r>
            <a:r>
              <a:rPr lang="en-US" b="1" dirty="0" smtClean="0"/>
              <a:t>this</a:t>
            </a:r>
            <a:r>
              <a:rPr lang="en-US" dirty="0" smtClean="0"/>
              <a:t> situation, though?</a:t>
            </a:r>
          </a:p>
          <a:p>
            <a:pPr lvl="2">
              <a:buFontTx/>
              <a:buChar char="-"/>
            </a:pPr>
            <a:r>
              <a:rPr lang="en-US" dirty="0" smtClean="0"/>
              <a:t>Distractors sound attractive or familiar – So what? Say hello and keep moving.</a:t>
            </a:r>
          </a:p>
        </p:txBody>
      </p:sp>
    </p:spTree>
    <p:extLst>
      <p:ext uri="{BB962C8B-B14F-4D97-AF65-F5344CB8AC3E}">
        <p14:creationId xmlns:p14="http://schemas.microsoft.com/office/powerpoint/2010/main" val="2922898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TM10001115[[fn=Parcel]]</Template>
  <TotalTime>964</TotalTime>
  <Words>1371</Words>
  <Application>Microsoft Office PowerPoint</Application>
  <PresentationFormat>Custom</PresentationFormat>
  <Paragraphs>179</Paragraphs>
  <Slides>28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ＭＳ Ｐゴシック</vt:lpstr>
      <vt:lpstr>Arial</vt:lpstr>
      <vt:lpstr>Corbel</vt:lpstr>
      <vt:lpstr>Gill Sans MT</vt:lpstr>
      <vt:lpstr>Times</vt:lpstr>
      <vt:lpstr>Wingdings</vt:lpstr>
      <vt:lpstr>Parcel</vt:lpstr>
      <vt:lpstr>Terrifyingly Tactical Test Taking Techniques</vt:lpstr>
      <vt:lpstr>What’s going to happen today?</vt:lpstr>
      <vt:lpstr>Who are you on test day?</vt:lpstr>
      <vt:lpstr>Before the Test</vt:lpstr>
      <vt:lpstr>Before the Test</vt:lpstr>
      <vt:lpstr>Before the Test</vt:lpstr>
      <vt:lpstr>During the Test</vt:lpstr>
      <vt:lpstr>An Example</vt:lpstr>
      <vt:lpstr>During the Test</vt:lpstr>
      <vt:lpstr>During the Test</vt:lpstr>
      <vt:lpstr>During the Test</vt:lpstr>
      <vt:lpstr>An Example</vt:lpstr>
      <vt:lpstr>During the Test</vt:lpstr>
      <vt:lpstr>After the Test</vt:lpstr>
      <vt:lpstr>When Grades Are Released</vt:lpstr>
      <vt:lpstr>Real Questions from Real People</vt:lpstr>
      <vt:lpstr>Real Questions from Real People</vt:lpstr>
      <vt:lpstr>PowerPoint Presentation</vt:lpstr>
      <vt:lpstr>Septum Primum Malformation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Comments? Concerns? Conundrums?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Terrifyingly Tactical Test Taking Techniques</dc:title>
  <dc:creator>Harrison, Christopher</dc:creator>
  <cp:lastModifiedBy>Harrison, Christopher</cp:lastModifiedBy>
  <cp:revision>29</cp:revision>
  <cp:lastPrinted>2019-09-10T18:16:04Z</cp:lastPrinted>
  <dcterms:created xsi:type="dcterms:W3CDTF">2019-09-09T12:16:10Z</dcterms:created>
  <dcterms:modified xsi:type="dcterms:W3CDTF">2019-09-12T18:43:01Z</dcterms:modified>
</cp:coreProperties>
</file>