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ppt/ink/ink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0.xml" ContentType="application/inkml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5.xml" ContentType="application/inkml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3" r:id="rId2"/>
    <p:sldId id="292" r:id="rId3"/>
    <p:sldId id="294" r:id="rId4"/>
    <p:sldId id="295" r:id="rId5"/>
    <p:sldId id="290" r:id="rId6"/>
    <p:sldId id="284" r:id="rId7"/>
    <p:sldId id="285" r:id="rId8"/>
    <p:sldId id="286" r:id="rId9"/>
    <p:sldId id="287" r:id="rId10"/>
    <p:sldId id="288" r:id="rId11"/>
    <p:sldId id="289" r:id="rId12"/>
    <p:sldId id="291" r:id="rId13"/>
    <p:sldId id="297" r:id="rId14"/>
    <p:sldId id="298" r:id="rId15"/>
    <p:sldId id="299" r:id="rId16"/>
    <p:sldId id="30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48"/>
    <p:restoredTop sz="89189"/>
  </p:normalViewPr>
  <p:slideViewPr>
    <p:cSldViewPr snapToGrid="0" snapToObjects="1">
      <p:cViewPr varScale="1">
        <p:scale>
          <a:sx n="76" d="100"/>
          <a:sy n="76" d="100"/>
        </p:scale>
        <p:origin x="5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9T15:42:50.0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14 154,'0'21,"0"-1,0 1,0-4,0 1,0-4,0-4,0 1,0-2,0 0,0 3,0-3,0 3,0-3,0 2,0-1,0 1,0-2,0 0,0 0,0 3,-2-3,1 3,-1-3,2 0,0-3,-2 5,1-3,-1 3,2-2,-2-2,2 2,-2-3,2 3,0-2,0 2,0-5,0 5,0-5,0 3,0-2,0 0,0 1,0 2,0-3,0 5,0-3,0 2,0 0,0-2,0 1,0-3,0 1,0 0,0-2,0 4,0-4,0 2,0-1,0 0,0 1,0-1,0 0,0 1,0 0,0-2,0 3,2-2,-2 0,4 1,-4-1,2 0,0 1,-2-1,2 0,0 1,-2-2,4 2,-4-1,2 0,-2 1,2 0,-1-2,0 2,-1 0,0-2,9-2,-3-2,6-3,-4-1,-1 4,0-4,1 3,-1 0,2-1,-2 1,1-1,-3 2,1 0,0 0,-1 0,1-2,2 2,-3-2,6 2,-5 0,1 0,2 0,-3 0,3 0,0 0,0 0,0 0,0 0,0 0,-2 0,1 0,-1 0,0 0,1 0,-1 0,0 0,1 0,-3 0,3-2,-3 1,3-1,-3 2,1 0,0 0,-1 0,4 0,-5 0,2-1,1 0,-3-1,2 2,1 0,-1 0,1 0,-1 0,-2 0,2 0,-1 0,1 0,0 0,-2 0,2 0,0-2,1 2,-1-2,0 2,0-2,-1 2,3-2,-1 0,0 1,1-1,-1 2,0-2,1 2,-1-2,2 2,0 0,-2 0,1-2,-1 2,2-2,0 2,0-2,0 1,0-3,0 4,-2-2,1 2,-1-2,2 1,-2-3,1 4,-3-2,3 0,-2 2,3-2,-3 0,1 1,-1 0,-1 1,1-2,0 1,0-1,1 1,-1 0,-2-3,2 4,-1-2,1 0,0 2,-1-4,1 4,1-4,-3 3,5-3,-5 4,5-2,-5 0,2 2,2-4,-3 3,3-1,-4 2,1-2,0 2,0-4,1 4,0-4,-2 4,2-2,0 0,-2 1,2 0,2-1,-3 1,3 0,-4-1,0 1,2-2,-1 2,1-1,-1 1,0 0,1-3,-2 2,0-2,0 0,0 0,2 2,-1-2,1 2,-2-2,0 1,0 0,2 0,-2 1,2-2,-2 4,0-4,2 4,-1-4,0 4,-3-7,0 4,0-5,0 4,2 0,0-2,0 1,3-2,-3 3,5-2,-5 1,5-1,-5 2,5 1,-5-1,3 4,-3-4,1 4,0-4,1 4,0-2,-2 2,3 0,-2 0,3 0,-2 0,3 0,0 0,3 0,-3 0,3 0,-3 0,0 0,0 0,0 0,-2 0,1 0,-3 0,1 0,0 0,-2 0,2 0,0 0,-2 0,3 0,-2 0,3 0,-3 0,3 0,-3-2,3 2,-3-4,1 4,0-2,-4-2,2 0,-4-2,0 0,0 0,0 0,-2-1,0-1,-3 3,1-3,0 3,0-1,1 2,0 0,2-2,-1 1,2-1,0-2,0 3,0-5,0 3,0-4,0 1,0-4,0 2,0-3,0 0,0 0,0-2,-2 1,2-1,-5 2,2 0,-1 3,-1-3,0 6,1-1,-1 2,3 3,-2-3,3 3,-3-1,4 2,-4-3,4 3,-4-2,3-1,-1 3,1-3,0 3,-3 0,4-2,-4 0,2 2,-4 1,0 3,-3 0,0 0,-3 0,0 0,-3 0,1 0,-1 0,0 0,0 0,1 0,1 0,-1 0,5 0,-5 0,4 0,-2 0,1 0,-1 0,-1 0,2 0,-1 0,3 0,-3 0,1 0,1 0,-2 0,3 0,3 0,-3 0,4 0,-1 0,0 0,2 0,-6 0,3 0,-3 0,-2 0,3 0,-6 0,3 0,0 0,-2 0,2 0,-1 0,2 0,-1 0,3 0,-3 0,3 0,0 0,0 0,-2 0,1 0,-2 0,1 0,1 0,-4 0,2 0,-1 0,-1 0,2 0,-3 0,0 0,3 0,-2 2,2-1,-6 1,3-2,-3 0,0 2,3-1,-6 1,-1-2,2 0,-1 0,9 0,-2 0,1 0,1 0,-2 0,2 0,0 0,-2 0,1 0,-1 2,1-1,2 1,2-2,2 0,1 0,2 0,-4 0,-1 2,-5 1,2 0,-2 1,4-2,1 1,0-1,5-2,-2 0,0 2,-1-2,-1 2,-4 0,2 1,-1-1,-1 3,3-3,-3 3,3-3,2 2,1-3,2 0,18 1,-6-2,17 2,-8-2,-1 0,2 0,-1 0,-1 0,4-2,-4 1,1-1,1 2,-3 0,3 0,0 0,-3-3,0 3,-1-2,-4 2,1 0,-2 0,0 0,0 0,0 0,0 0,0-2,0 1,0-1,0 0,2 2,-1-2,4-1,-2 3,7-4,-3 3,0-1,-5 2,-2 0,0 0,0-2,0 1,3-1,-3 0,5 2,-4-4,4 3,-2-3,3 4,0-2,-1-1,-1 3,1-5,-2 5,4-4,-4 3,1-3,-4 3,-2-1,1 2,-3 0,1 0,0 0,-1 0,0 0,1 0,1 0,4 0,1 0,2-2,1 2,3-5,-3 5,3-5,-3 4,-1-3,1 1,0 1,0-3,-3 3,2-1,-5-1,5 1,-4 1,1 0,1-1,-3 3,3-4,-1 3,1-1,5 0,-2 2,1-5,-2 5,-2-4,2 3,-4-3,2 4,-4-5,-1 5,2-2,-5 2,3-2,-4 0,1-2,2 2,-2-1,4 2,-3-1,1 2,0 0,-2 0,2 0,-18 10,1-5,-16 10,5-7,1 3,-1 2,-3-1,2 2,-2-3,0 0,3-3,-14 7,8-5,-12 5,14-6,-18 3,18-6,-17 7,12-7,-2 5,0-4,5 4,2-5,1 2,4-3,-1 1,1-1,0 0,-1 1,1-1,2 0,-2 0,6 0,-3 0,4-2,1 1,-1-1,5 0,-3 1,1-4,-2 5,1-5,-2 4,4-3,-1 3,0-3,5 3,-1-4,4 2,-1 1,-1 1,0 2,-1 0,0-2,1 0,-1 1,2-1,0-2,-4 3,1-2,-4 1,2 0,0-1,-2 2,-2-1,1 1,3 0,-2-1,5 0,-3-1,7 1,16-4,-3 2,16 0,-9 1,4 0,2 2,10-1,1-1,6 0,-11-3,14 0,-15 0,15 0,-10 0,3 0,0 0,0 0,-3 0,1 0,-5 0,3 0,-4 0,0 0,0 0,-4 0,3-3,-2 3,3-3,-4 3,0 0,-4 0,0 0,1 0,-4 0,0 0,-3 0,-1 0,-1 0,-4 0,-1 0,-3 0,1 0,0 0,-2 0,4 0,-4 0,2 0,0-2,-4-2,2-2,-4 0,0-2,0 1,0-2,-2 0,-3 0,0 0,-1 0,1 0,3 3,-2-1,3 3,0-2,-1 2,-2 0,-7 2,2 2,-5 0,3 0,-1 0,-3 0,0 2,0 1,1-1,1 2,-1-1,2 2,0 0,-2-3,4 2,-4-1,4-1,-1 3,2-3,0 3,0-3,0 2,-3-1,2-1,-4 3,2-5,0 4,-3-3,2 3,0-4,0 2,4-2,2 0,-1 0,1 0,-4 0,1 0,-4 0,-1 0,-1 0,-4 0,1 0,1 0,0 0,3 0,-3 3,3-3,-3 5,-3-3,4 3,-4 0,6 0,1 0,-1 0,3-2,-3 1,6-1,-3 1,5-1,1 1,2-4,0 4,-4-2,1 2,-4-2,4 2,1-3,0 2,1-2,-6 3,4-1,-3 1,2-1,3 0,-1-2,2 2,-2-1,1 1,0-2,-4 1,-1 1,-5 2,-3 0,3 0,-3 0,6-2,0 1,5-3,1 1,2-2,0 3,2 3,2 1,2 1,2-4,0 0,2 0,1 2,2-1,3 7,1-4,2 5,-3-4,2-1,-6 0,3-3,-6 2,1-3,-2 0,0 0,0-2,0 2,2-4,-2 2,2-2,0 0,0-4,3 1,3-4,-3 3,3-1,-1 0,1 0,3 1,0-1,2-1,-1 1,5 0,-3 0,0 2,3-2,-6 5,6-3,-6 1,6 1,-6-1,3 2,-3 0,-1 0,1 0,-3 0,6 0,-7 0,4 0,-6 0,0-2,0 2,0-4,0 3,0-3,0 1,-3 1,1 0,-3 2,-17-2,4 2,-17-2,1 2,-2 2,-2 1,1 3,-1-3,-1 2,-3-2,4 3,4-3,0 2,3-4,4 1,0 0,6-1,2 1,4-2,2 0,-2 0,-2 0,1 0,-3 0,4 0,-6 0,0 2,-1-1,-1 1,5-2,-1 0,4 2,2-2,-2 2,2-2,-2 0,0 0,1 0,-4 0,2 0,-2 0,0 0,0 2,0-1,3 1,-1-2,3 0,-2 0,0 0,0 0,-2 0,4 0,-5 0,4 0,-1 0,0 0,1 0,-1 0,0 0,2 0,-3-2,2 1,-1-1,0 2,2-1,-2 0,2-3,2 0,0-2,2-3,0 1,0-4,0 2,0-4,0 5,0-6,0 3,0 0,0-2,0 4,2-1,3 2,2 1,1 0,1 3,0-2,0 3,0-1,0 3,0-2,0 3,0-3,0 4,3-2,-3 0,5 1,-4-3,4 1,-2-1,3 1,0-4,-3 4,2-4,-2 2,7-4,-6 4,5-6,-8 5,1-1,1 3,-3-1,5 2,-4-1,4 2,1-3,1 0,1 0,-2 0,-1 2,1-2,0 3,0-3,-3 0,2 0,-3 1,-1-1,0 3,-5-2,1 2,-2 0,2 0,-2 2,2-2,0 2,-2-4,4 4,2-4,-1 3,5-3,-1 1,4-2,-1-2,4 1,-4-2,1 3,-2 0,0 0,-3 1,-1-1,-4 2,-1 0,-2 2,1-3,2 1,2-4,4-2,2 1,3 1,0 2,1-1,1 4,-4-3,-2 5,1-3,-6 3,3 0,-3 0,0 0,0 0,-1 0,1 0,-2 0,2 0,-3 0,3 0,0 0,-2 0,1 0,-3 2,3-1,3 0,-3-1,4 0,-7 0,1 0,0 0,-2 0,2 0,0 0,-2 0,4 0,-4 0,2 0,-1-1,2-2,-1-3,3 1,-2-1,-1 1,1 1,-3 0,0 0,0 1,0 0,-18 2,9 0,-13 1,14 0,0 0,17 0,-7 0,17 0,-14 0,3-2,-3 1,0-1,0 2,-2 0,-1 0,-2 0,2 0,-2 0,4 0,-4 0,2 0,-1 0,0 0,1 0,-1 0,0 0,2 0,-3 0,2 0,-1 0,-1 0,4 2,-4-2,2 2,0-2,-2 0,2 0,0 0,-1 0,0 0,-21 0,6 0,-14 0,10-2,4 1,-2-1,6 0,-1 2,3-2,0-1,2-1,0-2,2-1,-3 3,0 0,-4 2,2 0,0 2,13-9,-6 8,11-8,-9 9,-1-4,3 4,-2-4,2 2,-2 0,0-2,2 2,-2 0,2-2,-2 4,0-4,2 2,-2 0,2 0,0 2,-2 0,3 0,-3 0,2 0,-1 0,0 0,1 0,-1 0,0 0,1 3,-1-2,-1 4,2-4,-1 0,0 1,0 0,-1 2,2 0,-2-2,2 1,-2 0,-1 1,1-1,0 3,-2-2,3 2,-2-3,1 1,1 0,-3 0,4 0,-2-1,0 1,0 0,0 0,-2 2,1-2,1 1,-1-1,4 0,-4 0,3 0,-2 0,0 0,-2 0,3 0,-2 0,1 0,1 0,-2 0,3 0,-2-2,0 2,0-2,0 2,0 0,0 0,-1 0,1-1,0 1,0 0,0 0,0 0,0 0,1 0,-1-2,2 1,-2-1,2 1,-2 0,1-3,1 2,-2-2,2 0,0 0,-2 0,2 2,-2 0,4 3,-3-1,6 0,-7 0,5-1,-5 0,2 0,-2-1,3 2,-3-4,3 4,-3-4,1 2,0 0,1-2,0 2,-2-2,2 2,0-2,-2 2,2 0,0-2,-1 2,0-2,1 2,-1-2,0 4,1-3,-1 0,1 1,-1-1,0 2,1-2,0 0,-1-1,3 0,-3 0,3 0,-3 0,1 0,0 0,-2 0,2 0,0 0,-2 0,4 0,-4 0,2 0,0 0,1 0,2 0,-2 0,1 0,-3 0,1 0,0 0,-2 0,2 0,0 0,-1 0,0 0,1 0,-1 0,1 0,0 0,-2 0,5 0,-5 0,5 0,-5 0,5 0,-2 0,0 0,1 0,-3 0,3 0,-1 0,0 0,1 0,-1 0,-1 0,3 0,-2 0,-1 0,3 0,-2 0,-1 0,3 0,-2 0,-1 0,3 0,-2-2,2 2,-1-2,1 2,-2 0,2-2,-3 1,1-1,2 2,-5 0,6-1,-5 0,3-1,-4 0,1 2,0-2,0 0,1 2,-2-4,2 4,-1-2,1 0,2 2,-3-4,3 4,-4-2,0 2,2-2,-1 1,1-1,0 2,-2-2,4 2,-3-2,1 2,0 0,-1 0,0 0,1 0,-1-2,0 2,1-2,1 2,-1-2,3 2,-5-2,5 2,-5 0,3-2,-2 2,0-2,2 2,-3 0,4 0,-3 0,1 0,1 0,-3 0,2 2,0-2,-20 2,9-2,-17 0,10 0,3 0,-6 0,8 0,-4 0,6 0,-1 0,0 0,1 2,-1 0,2 0,-2 0,1-2,-1 2,1-2,0 4,0-4,-1 4,-1-4,1 2,-1-2,3 2,-2-2,2 2,-2-2,0 0,0 0,-3 0,-3 0,3 0,-5 0,4 2,-4-2,4 2,-4-2,4 0,-1 2,4-1,-1 1,1-2,-2 0,0 0,0 0,-3 0,3 0,-3 0,3 0,0 0,-3 0,3 0,-3 0,3 0,0 0,0 0,2 0,-1 0,3 0,-3 0,4 0,-2 0,0-2,1 0,0 0,1-2,-2 2,1 0,0 0,0 0,-3 2,1-2,-2 0,1 2,1-2,0 2,1-2,2 2,-2-2,1 2,0 0,-1-2,-1 1,-2-3,0 2,2-1,-2-1,3 4,-1-4,0 3,3-2,-2 0,2 1,-2-2,0 2,1-2,-3-1,3 1,-4 0,5 1,-2 0,1 0,1 1,-1-2,0 2,-1 0,-2-2,3 2,-5-1,3 2,-2-1,0 1,2-3,-1 4,3-2,-3 2,1 0,-2 0,0 0,0 0,2 0,-2 0,5 0,-2 0,-2 0,3 0,-4 0,4 0,-3 0,3 0,-3 0,1 0,-2 0,2 0,-1 0,1 0,0 0,-1 0,3 0,-4 2,5-2,-5 4,5-3,-5 3,2-4,-2 4,0-1,0 1,2-1,-1 1,-1-2,2 1,-1 1,4-4,0 4,-2-4,1 4,-1-2,0 0,1 2,-1-2,2 2,-2 0,1-2,-3 2,3-1,-1 1,-1 0,3 0,-2 0,1 0,1 0,0-1,-2 0,1 0,-1 1,0 0,1 0,1 1,-2-1,5 0,-5 0,4 0,-3 2,3-1,-2 1,4-2,-4 3,3-3,-2 2,2 1,-3-3,4 5,-4-3,2 3,0-3,-1 3,2-5,0 3,-2-2,2 0,-1 1,2-1,-2 0,2 1,-2-1,2 0,0 2,0-3,0 2,0 1,0-3,0 2,0 0,0-1,0 1,0-1,0 0,0 1,2 0,2-2,0 2,0-2,2 0,-4-2,4 2,0-4,-2 2,3-2,-2 0,0 0,1 0,-1 0,1 0,-1 0,2 0,2 0,0 0,0 0,0 0,0 0,0 0,-3 0,3 0,-5 0,5 0,-5 0,3 0,-1 0,-2 0,4 0,-3 0,3 0,-3 0,3 0,-1 0,2 0,0 0,-2 0,1 0,-1-2,0 0,1-1,-1-1,0 2,1 0,-3-2,3 3,-3-2,1 2,0 0,-1-1,3 1,-1-3,0 4,1-4,-1 3,0-1,1 0,-3 2,3-2,-1 2,-1-2,3 1,-5 0,5 1,-3 0,3-2,0 1,0-1,0 2,0 0,0 0,0 0,0 0,3 0,0 0,3 0,2 0,2 0,2-2,11 1,-9-4,9 5,-11-3,0 1,1 1,-4-1,3 0,-5 1,4-1,-4 2,1 0,1 0,-3 0,6 0,-3 0,3 0,4 0,-3 0,3 0,6 0,-8 0,5 0,-10 0,-4 0,4 0,-5 0,7 0,-10 0,7 0,-5 0,3 0,0 0,0 0,-1 0,1 0,0 0,0 0,9 2,-7 1,10 0,-11-1,1 0,-5-2,0 3,-5-2,1 0,-3 1,1-2,-21 1,2 0,-20 1,8-5,-7 0,5-3,-4 3,5-2,-3 4,3-2,-1 3,4 0,-5 0,5 0,-5 0,6 0,-6 0,6 0,-3 0,4 0,-1 0,4 0,0 0,3 0,0 0,1 0,-1 0,0 0,0 0,0 0,-2 0,1 0,-8 0,8 0,-6 0,7 0,1 0,-1-2,3 2,-2-3,4 1,-4 2,4-4,-4 3,2-3,0 4,-3-3,3 3,-3-2,1 2,1-3,-1 3,2 0,0 0,-7-2,9 2,-6-2,7 0,0 1,0-3,-3 4,3-4,-3 3,3-3,0 4,0-2,2 0,-1 2,3-2,-1 2,-2 0,0-2,-2 1,-2-1,2 2,-4 0,5 0,-3 0,3 0,2 0,1 0,2 0,-2 0,-1 0,1 0,-1 0,1 0,-1 0,-2 0,2 0,-1 0,3 0,-1 0,0 0,1 2,0 2,1 0,0 2,1-2,0 0,1 0,-3 2,1-2,0 2,2-2,-2 0,2 1,0 1,-2-2,4 2,-4-2,3 2,0-1,-1 1,1 0,-1-2,2 2,-1 0,0-2,-1 2,2 0,0-2,0 4,0-4,0 2,0 0,0-2,4 2,1-4,3-1,1-1,0 0,2 0,-1 0,4 0,-2 0,1 0,1 0,-5 0,5 0,-4 0,4 0,-4 0,4 0,-5 0,3 0,-3 0,0 0,0-2,-2 2,1-2,-3 2,1-2,0 2,-2-4,2 4,0-2,-2 2,2-2,0 0,1 0,-1-2,2 3,-3 0,3-1,-3 1,1-3,1 4,-3-2,2 2,1-2,-3 1,3-1,1 0,-3 2,3-2,-2 2,-1 0,3 0,-3 0,1 0,0 0,-1 0,1 0,0 0,1 0,-1 0,0 0,-2 0,2 0,-1 0,0 0,1 0,-1 0,1 0,0-2,-2 1,5-1,-5 2,5 0,-2 0,2-2,-2 2,1-2,-4 2,5 0,-5 0,5 0,-5 0,3 0,1 0,-3 0,3 0,-4 0,0 0,2 0,-2 0,2 0,0 0,1 0,-1 0,3 0,-3 0,1 0,2 0,-3 0,1 0,2 0,-3 0,1 0,2 0,-3 0,3 0,-2 0,2 0,-3 0,1 0,2 0,-5 0,5 0,-5 2,5-2,-5 2,5-2,-1 0,2 0,1 0,-5 0,1 0,-1 0,-2 0,3 0,-1 0,-2 0,2 0,0 2,-1-2,3 2,-3-2,3 2,-3-1,3 1,-3 0,3-2,-3 2,3 0,-3-2,3 2,-3 0,3-1,-1 0,0 1,1-1,-3 0,3 1,-1-1,0 3,1-4,-3 4,3-4,-1 4,0-4,2 4,-3-1,3-1,0 2,2-1,-2-1,2 2,-4-3,1 3,-1-4,2 4,2-3,-1 3,1-4,-2 4,0-1,0-1,0 2,2-1,-2-1,0 2,-1-2,-1 0,0 0,2 0,-5 1,5-1,-3 2,1-4,1 4,-1-3,2 3,-2-2,1 1,-3 0,1-2,0 2,-1-2,3 3,-4-2,2 0,-2 2,2-2,-1 2,0-2,-1 2,2-2,-1 2,1-2,-2 2,2-4,1 4,-1-2,3 3,-2-3,2 2,2-1,-1 1,1 1,-2-1,3 1,-3-2,3 1,-5-2,1 1,-3 0,3-2,-3 0,1 1,0-1,-2 0,2 1,0-1,-1 2,0-2,1 1,-2-2,4 0,-4 1,1 0,1 1,-1-2,0 0,1 0,-1 0,1 0,-1 1,0 0,1 1,-1 1,0 0,0 0,-1 1,0-2,0 2,0 0,0 0,-2 0,2 0,-2 2,0-2,2 2,-2-1,0-1,1 2,-2 0,2-2,-2 2,0-1,1 0,-1 1,2-2,-2 2,0-2,1 2,1-2,1 2,-2-1,1 0,-2-1,3 2,-4-1,2 1,0 0,-2-2,2 2,-2 0,2-2,-2 3,2-3,-2 2,0 0,0-2,0 4,0-4,0 2,0-1,0-1,0 4,0-4,0 2,-2-1,0 0,-2 0,1-1,0 0,0 0,-1 0,0 0,0 0,-1-1,0 0,-1-3,2 4,-2-2,2 0,-2 2,2-2,0 2,-2 0,2-2,-1 2,0-2,2 0,-2 2,1-2,0 4,0-4,1 4,-2-4,3 4,-2-2,0 2,2-2,-2-1,0 1,0 2,2-1,-2-1,2 1,-2-2,0 3,1-2,0 0,0 0,-3 0,2-1,-2 0,2 0,0-1,0 2,-2 0,2-2,-2 2,2-3,0 2,-3-3,3 2,-3 0,1-2,1 2,-1-2,0 0,2 2,-5-2,5 2,-5-2,5 0,-5 0,4 2,-3-2,3 2,-3 0,1-1,0 1,-1-2,3 0,-3 0,1 2,0-2,-2 2,3-2,-1 0,-2 0,5 0,-5 0,4 0,-5 2,5-1,-5 1,5-2,-1 0,-2 0,2 0,-2 0,2 0,1 0,-3 0,1 2,0-2,-1 2,1-2,0 0,-2 0,5 2,-3-2,-1 2,3-2,-3 2,4-2,-3 2,3-2,-5 2,5-1,-5 1,5-2,-5 0,4 0,-3 0,3 0,-3 0,1 2,0-2,-1 2,1-2,-2 0,0 0,0 0,2 0,-2 0,5 0,-5 0,4 0,-3 2,3-1,-1 1,0-2,1 0,-4 2,5-2,-3 2,1 0,1-1,-1 1,0 0,1-2,-1 4,0-2,-1 0,1 2,-1-4,1 4,1-1,-3-1,3 2,-1-4,0 4,1-2,-3 1,3 0,-1-1,1 1,-1 0,0-2,-1 2,1-2,2 1,-4-1,3 0,-3 2,3-2,1 1,-4-1,3 0,-5 3,5-4,-1 2,2 0,-4 0,2 1,-2-1,4 0,0-2,-2 4,2-4,-2 4,2-2,0 2,1 1,2 0,-1 0,0-1,-3 2,1-2,2 2,-1-2,0 0,-1 0,0 2,2-1,-2 0,4-1,-4 1,0 0,1 0,-2 1,2-2,1 0,-1 1,2-1,-2 2,2 0,0-2,-1 2,-1 0,1-2,-2 2,2 0,0-2,0 2,1-1,0-1,-2 2,-1-3,-1 0,-2-5,3 3,-2-4,0 8,2-4,-2 5,2-6,0 4,-1 0,3 0,-2 1,2-1,-2 0,0-1,-1 0,1-9,0 2,2-5,2 5,0 0,0-3,0 2,0-3,0 2,0 1,0-4,0 5,0-5,0 5,0-3,0-1,2 3,-2-3,4 4,-4 0,4-2,0 1,-2-1,4 4,-4-3,2 4,0-5,0 4,0-2,0 0,0 0,0 0,-1-1,0 1,0 0,1 0,1 2,-1 0,4 2,-4 0,2 0,-1 0,-1 0,3 0,-4 5,0 0,-3 2,0-1,-2-2,0 2,-2-2,2 2,-2-2,2 0,0 2,-2-2,2 2,0-2,-2 0,2 0,-1 2,0-2,2 2,-2-2,0 2,1-2,0 2,2-1,0 0,0 2,0-3,0 2,0 0,0-2,0 3,0-2,0 0,0 1,0-2,0 3,0-2,0 0,0 1,0-1,2 1,0-2,3 1,-1 0,0 1,0-2,0 0,0 0,0 0,0-2,0 2,0-2,0 2,0 0,2 0,-2 0,2-2,-2 2,0-2,3 1,-3 0,2-1,1 3,-3-3,2 2,1-2,-3 2,3-1,-3 0,0-2,2 4,0-4,1 5,-1-4,-2 0,0 2,2-4,-2 4,2-2,-2 0,0 2,2-2,-1 0,1 2,0-4,-2 4,5-1,-2-1,-1 2,3-4,-4 4,3-4,-4 4,5-4,-4 4,1-4,0 4,-2-4,2 2,0 0,-2-2,2 2,0 0,-1 0,0 0,-1 2,3-2,-3 3,5-1,-3 0,3 1,0 1,-2-1,2 3,-3-3,3 4,-2-4,-1 1,-2-2,1 0,-1 0,0 0,0 0,0 0,0-2,0 2,1-2,0 2,1 0,-2 0,0 0,0 0,2 1,-2-1,3 0,-3 0,0-2,0 2,0 0,-2 5,4 2,-3 1,7 3,-3-6,3 5,-3-4,2 1,-2 1,0-5,2 4,-5-4,3 2,-1-2,-1 0,1-3,-1 0,-1 0,0 0,-2 0,2 2,-2-1,2 1,0-2,1 2,-1-1,0 1,0 1,0-3,2 4,-1-3,1 1,-4-2,3 0,-2 0,3 0,-2 0,0 0,0 0,0-2,0 2,0-2,0 2,2 0,-1-1,-1 0,1 0,-2-1,3 1,-1 0,0-1,2-1,-3-1,1 0,1 0,-2 0,3 2,-3-2,2 4,-1-2,-1 2,2-2,-2 2,2-2,-2 0,2 2,0-2,-2 0,2 0,0 0,-2-2,2 2,0 0,-2-2,2 2,-1-2,-1 2,4-2,-4 3,2-2,-1 2,-1-1,0 2,1 0,-2 0,3 0,-2 0,0-2,1 4,-2-4,2 2,-3 1,2-2,-2 3,2-2,-2 0,2 1,-2 0,2 0,-2 1,0-2,0 2,-1 0,2-4,-1 6,1-6,-2 4,2 0,-2-2,1 2,-1 0,0-2,2 1,-1 0,2-2,0 2,1-3,-1 0,4 0,-4 0,2-2,-1 2,0-2,1 0,0 0,-2 0,4 0,-4 0,2 0,0 0,-2 0,2 0,0 0,-2 0,3 0,-2 0,0 0,1 0,-2 0,3 0,-2 0,0 0,1 0,-2 0,3 0,-3 0,2 0,0 0,-2 0,3 0,-2 0,0 0,1 0,-2 0,4 0,-4 0,2 0,0 0,-2 0,3 0,-3 0,2 0,-1 0,-1 2,4-2,-4 4,2-4,-2 4,0-2,1 0,-1 2,2-4,-1 2,0 0,2-2,-3 4,2-4,0 2,-2-2,2 2,-1-2,0 2,-17-6,7 3,-11-4,13 4,2-3,-6 2,5-2,-5 0,5 0,0 0,-2-2,2 2,-2-2,0 2,0 2,0-4,0 3,0-2,0 2,0-2,0 2,0-2,0 1,0 0,0-2,0 2,0-2,0 2,1 0,-1 0,-2 0,3 0,-2 0,0 0,1 0,-2 0,4 0,-2 0,2-1,-2 1,0 0,-1 0,1 0,2 0,-2 0,2 0,-2 0,0-1,0 1,0 0,0 0,-1 0,1 0,0 0,0 0,0 0,0 0,0 0,2 0,-3 0,2 0,-3 0,0-1,1 1,-1 0,2 2,0-2,-1 2,-1-2,2 1,-2 0,2 0,0 1,-2-1,-1 0,2-1,0 1,2 0,-1 1,0-3,0 1,0 2,0-2,0 2,0-2,0 0,0 0,0 0,-1 0,1-1,0 1,-2 0,1 0,1 0,0-1,2 1,-2 0,0 0,0 0,-1 0,3 0,-1 0,-2-2,1 1,-2-3,1 5,3-3,-2 2,2-1,-2-1,2 2,-2 0,2 0,-2 0,-1 0,3 0,-3 0,2 0,-3 0,2 0,0 0,2 0,-3 0,2 0,-1 0,0 0,2 0,-2-1,0 1,2 0,-4 0,6 0,-6 0,4 0,-2 0,0 0,1 0,0 0,1 0,-2 0,0 0,-1 0,3-1,-1 1,0 0,-1 0,0-2,0 2,0-1,0 0,-3 2,3-3,-3 2,3 0,0-1,0 1,0 0,0 0,0 0,0 0,0 0,-1 0,1 0,0 0,0-1,0 1,0 0,0 0,0 0,-3 0,3 0,-3-1,3-1,0 1,0-1,-1 0,1 1,2-1,-2 2,2 0,-2-1,0-1,1 2,0-2,2 2,-2 0,2-2,-3 1,4-1,-4 0,4 2,-4-2,4 0,-4 1,4-1,-2 0,2 2,-2-2,0 0,0 2,-2-4,3 3,-2-1,2 2,-3-2,4 1,-2-1,0 0,2 2,-2-3,2 2,0-1,0 0,0 2,0-2,0 0,0 2,0-2,0 0,0 2,0-2,0 0,0 1,0 0,0-1,0 1,0 0,0-1,0 1,0-1,2 1,-2 0,2-1,0 1,-14 13,8-7,-10 12,10-9,-3 0,3 0,-3 1,3-1,0 0,0 0,2 0,-2 0,2 0,-3 0,-1 2,1-1,-1 1,0-2,-1 0,0 1,-1-1,1 0,-2 1,0-1,0 1,0-1,0 1,-1-3,1 0,0-2,0 0,0 0,2 0,-1 0,1 0,-2 0,2 0,-3 0,2 0,-2 0,1 0,-1 0,1 0,3 0,-3 0,2 0,-2 0,2 0,-1 0,3 0,-1 0,0 2,1-2,0 4,-1-4,3 4,-4-4,18-8,-9 3,12-7,-10 8,0 2,0-2,0 2,2-3,-1 1,-1 0,-1 0,2-2,-1 1,2-3,1 3,-2-4,3 4,-1-3,0 0,2 1,-4 1,1 2,-2 0,0 1,0 0,4 2,-3-2,3 2,-4-1,3 0,-3 2,5-2,-5 2,2-2,1 1,-3 0,2 1,0 0,-1 0,2 0,-2 0,0 0,1 0,-2 1,2 3,-4 1,1 0,-2 1,2-1,-2 0,1 1,-2-1,0 1,0-1,0 0,0 3,0-3,0 3,0-3,0 1,0 0,0-1,-2 1,0 0,-3-2,1 2,0-2,2 0,-3 0,2 0,-3 0,2 0,0 0,0 0,0 1,-1-1,3 0,-2 0,2 0,-2 0,0 0,2 1,-2 0,4 1,-2-1,2 0,0 1,0-1,0 0,0 1,0 0,0 1,2 2,2 0,3 0,3 2,2-1,-2 5,5-2,-5 2,2-3,1 3,-3-5,0 2,-2-5,-3 2,2-5,-3 3,0-3,-2 0,2 0,-19-11,9 4,-12-9,10 10,1-2,0 2,-2-1,5-1,-5 2,5 0,-5-3,2 3,-4-3,1-1,-2 0,3 0,0 1,0 1,0-1,2 1,1-1,0 1,1 2,1-2,-1 2,2-2,-3 0,0 0,1-1,-1 1,2 0,-1 0,-1 0,2-1,-3 1,3 2,0-2,-1 9,0-6,-1 6,1-5,0 0,-1 0,0 0,2 0,-2-2,0 0,1-2,1 0,0 0,4-2,-2 1,2-1,0 0,0 2,0-2,0 0,0 1,2 0,0 0,2 1,0 0,0 0,2-2,-1 1,4-3,-5 1,5 0,-2-2,2 2,0 0,0-2,0 4,-2-1,1 2,-1 1,0-1,3 2,-5 0,3-2,-2 1,1 1,0-2,1 2,-1-3,2 3,-2-2,1 1,-3 1,1-2,-2 4,2-2,-1 0,1 2,-2-4,2 1,-1 1,7-4,-6 5,6-5,-7 6,1-4,1 3,-3-1,2 1,0 0,-1-1,1 0,-1 0,0 0,0 0,1 0,-1 0,1 0,-2-2,2 3,-2-2,2 2,0-2,-2 2,2 0,0 1,-2-2,2 1,0-2,0 2,1-1,-1 1,-2 0,2-1,-2 2,2-2,0 2,-2-2,4 2,-4-2,2 2,0-2,-2 0,2 2,-1-4,0 4,1-4,-1 4,0-4,0 4,1-4,-2 4,2-4,0 2,-2 0,2-2,-3 2,1-2,2 0,-4 0,5 0,-4 2,3-2,-1 2,-2-2,4 2,-5-2,4 4,0-4,-2 2,2-2,-2 2,0-2,0 2,0-2,2 0,-1 2,0-2,0 2,-1-1,0-2,0 4,0-4,1 2,0 1,0 0,1 2,-2 0,3-1,-3 0,2-1,-1 2,0 0,2-2,-3 0,2 0,0-2,-1 4,0-2,1 0,-1 2,0-4,1 4,-1-4,0 4,1-4,-1 4,0-2,1 0,-2 2,2-2,0 0,-2 1,2-2,0 1,-2-1,2 0,0 0,-2 1,2-2,-2 2,2 0,-2-1,1 2,1-2,-2 2,2-1,0 1,-1 0,0-2,1 2,-1-2,1 2,-1-1,0 1,0 0,1-2,-2 2,2-1,-1 1,0 0,0-2,1 1,-1-1,0 2,1-1,-2 1,2 0,0-1,-2 2,3-2,-2 0,0 2,1-2,-2 0,2 1,0 0,-2 1,2-2,-1 1,0-2,0 2,1 0,-1-1,0 1,1 0,-1-1,0 1,1-2,-1 2,0-1,1 0,-1 0,1 0,-2-2,1 2,0 0,1 0,0 0,-2 2,2-4,-2 2,0 0,1-2,0 2,1 0,-2-2,1 2,0-1,0 0,1 1,-2-1,2 0,-2 1,0-2,0 0,0 0,0 0,0 0,2 0,-2 2,2-2,-2 2,0-2,2 0,-2 2,2-2,-2 0,0-1,0 1,0 1,0 0,0-1,2 0,-1 0,1 1,-2 0,0 2,2-4,-2 4,2-4,0 3,-2-1,2 0,-2 0,0-1,2 0,-1 0,1 0,0-1,-1 1,1 0,0 0,-1-1,1 1,-2 0,0 0,0 2,0-2,0 2,0-2,1-1,-3 1,1 0,0-2,-1 2,0-2,-1 2,2-2,-1 1,0-1,-2 0,0 2,0-2,0 0,0 1,0 0,0-2,0 3,0-3,0-1,-2 3,1-3,-2 4,1 0,-3 0,1-2,0 1,0 1,-2 0,1 2,-1-2,2-3,-3 2,2-1,-1 2,2 0,-2-3,1 3,-1-3,2 3,-1 0,0-2,0 2,-1-2,2 2,2 0,-2 0,2 0,-2-1,0 1,-1-2,1 1,0-1,0 0,0 1,-1-1,1 2,0 0,2 0,-2-1,-2-3,0 3,-2-6,4 7,0-2,-3 1,4 1,-3 0,4 0,-2 0,0 0,0 1,0 0,0 1,0-3,0 1,0 0,-1 0,1 0,0 0,0 0,0 0,0 0,0-1,0 1,0 0,0 0,-1 0,1-2,0 1,-3-1,3 1,-3-1,3 1,0 1,0 0,0 2,-2 0,-2 0,-1 2,-3-2,2-1,-4-2,4 0,-1 1,2-1,0 1,-3-3,3 2,-5-2,4 2,-4-2,4 2,-5-4,5 4,-1-2,4 5,3 0,0 0,-4 0,3 0,-5-2,3 1,-2 0,0 0,2 0,-1-1,3 1,-3-1,3 4,-1-4,2 4,-2-4,1 4,-3-4,3 1,-3 1,1-2,0 2,1-2,0 1,1 0,-1 0,2 1,-2 0,-1 1,1 0,0-1,2 1,-2 0,-1-3,1 4,0-2,1 0,0 1,0 0,-1-1,1 1,0 0,0 1,-1-2,1 1,-1 0,0-1,1 1,-1-1,2 0,-2 2,1-4,-1 4,2-4,-2 2,2-2,-2 1,2 0,0 0,-2-1,1 2,0-2,0 4,0-4,0 4,-1-4,0 2,2 0,-2 0,2 0,-4 0,3 0,-5-2,5 3,-1-3,2 4,0-4,-2 2,2 0,-2-2,2 2,0-2,0 0,2 0,0-2,11 4,-5-2,7 4,-7 0,0 0,2 0,0 0,0 0,-1 0,1 0,-2 0,4 0,-3 0,0 0,1 0,1 0,-1 0,1 0,-1 0,-2 0,5 0,-5 0,5 0,-5-4,3 3,-3-3,2 4,-1 0,1 0,0 0,-2 0,4 0,-4 0,1 0,1 0,-2 0,4 0,-4 0,2 0,-1 0,0 0,2 0,-3 0,2 0,-1 0,0 2,0 0,-1 2,0-1,0 0,2-1,-1 1,0 0,-1-1,0 2,0 0,0-1,0 0,2-1,-2 1,2 0,-2-1,0 1,2 0,-3-1,4 2,-4 0,2-1,-1 0,2-1,-2 1,2 0,-2-1,0 1,2 0,-2-1,2 2,-2-1,0 0,2-1,-1 1,0 0,1-1,-1 1,0 0,-1-2,1 2,0-1,0 3,1-1,-2-2,0 1,2 0,0-1,1 1,-1 0,-2-1,0 2,2-2,-2 2,2-2,-2 2,0-2,2 2,-1 0,0-2,-1 2,0-2,2 2,-1-2,1 2,-2-4,0 4,2-2,-2 2,0 0,1 0,-2-1,3 0,-2-1,0 1,0 2,0-2,0 3,0-4,0 2,0-2,0 2,0 0,0 0,0 0,0-2,1 2,0-2,0 2,1 0,-2-2,0 2,0-2,0 2,2 0,-2 0,2-2,-2 2,0-2,0 2,2 0,-1 0,0-1,-1 0,1-1,-1 2,-1 0,1 0,0 0,0 0,2 0,-2 0,2-2,-2 3,0-2,0 3,0-2,0 0,0 0,3 0,-3 1,5-1,-5 0,5 1,-5-1,3 0,-1 0,-2-2,3 2,-3-3,0 2,1-1,4 1,3 3,2-3,-2 4,0-1,-3-1,-2 2,-1-3,-2 0,0-2,0 2,2-2,-4 2,5 0,-6 0,5 0,-4 0,2 0,0 0,0 0,-2 0,2 0,-2 0,2 2,0-2,-2 2,2-2,-2 0,2 0,0 1,1-1,-1 0,-2 0,1 0,0 0,1 0,-1 1,1-1,0 2,0-2,0 0,0-1,1 1,0-1,0-2,1-1,-2 0,4 0,-4 0,2 0,-2-5,-2 2,0-4,-2 1,0 2,0-2,-2-2,-1 2,1-2,-2 4,2-2,-2 1,-1-1,3 2,-2 0,2 0,-2-1,-2 1,1 0,-1 0,2 0,-1-3,-1 2,1-1,-1 2,2-2,-1 1,1-1,0 1,0 3,0-1,0-2,0 1,0-2,-1 2,2 0,-2 0,1 2,0-4,0 3,0-3,0 2,0 2,0-1,0 0,-2-1,1 0,-1 2,2-2,0 2,-2-2,2 2,-2-2,2 2,-2-2,1 1,-1-1,2 2,-1 0,0-4,2 4,-3-2,2-2,0 3,-2-2,2 2,0 0,0 1,-2-3,2 1,-2 0,1 0,1 0,0 0,0 2,0-2,-2 2,2-1,-2 2,2-1,-2 1,2-2,15 10,-8-5,16 8,-14-6,4 0,-3 1,3-1,0 1,0-1,7 3,-6-2,6 1,-7-1,0-1,0 1,0-1,0-1,-3 0,1 0,-3-1,2 2,-2-2,3 2,-3-2,0 2,0-2,2 2,-2 0,2 0,-2-1,0 0,0 0,0 2,-2 0,2 0,-2-1,2 0,0 0,0 0,0 0,0 0,0 0,-1 0,1 0,0 0,0 0,0 0,0 0,2 0,-2-1,2 1,-2-1,0 0,1 0,0 1,1 0,-2 0,0-2,0 2,0-2,0 2,0 0,0-1,0 1,-1 0,1 0,0 0,0 0,0 0,0-1,0 1,0 0,0 0,0 0,0 0,0 0,0 0,-2 0,1 0,-2 2,1-2,-2 3,0-3,0 1,0 1,0-2,0 3,0-2,0 0,0 1,0-2,0 3,0-2,0 0,0 1,-2-2,1 2,-2-2,0 0,-1 0,0 0,2 0,-2 1,2-1,-2 1,0 0,1 1,0-2,1 0,-2 0,-1 1,3 0,-2 1,2-2,-2 0,0 2,0-2,0 2,0-2,0 0,0 0,-2 0,2-2,-1 2,0-2,2 0,-4 1,2-2,0 1,-1-1,1 0,-1 2,0-2,2 2,-2-2,2 2,-2-2,1 2,-1-2,2 2,-1-1,0 1,-1 0,0-2,1 0,-1 1,0 0,2 1,-5-2,5 1,-3-1,3 2,-4 0,3-1,-3 0,4 0,-2-2,1 4,-1-2,1 0,-1 2,1-3,-1 1,0 0,1-2,-1 4,2-2,0 0,-3 2,3-3,-3 2,1 0,1-1,-5 2,5-2,-3 1,4 0,0-2,-2 3,1-4,-1 4,1-4,-1 4,1-2,-3 1,3 0,-3 0,1 1,0 0,-1-1,3 0,-3 0,3-1,-5 4,5-5,-4 5,3-6,2 4,-3-4,3 4,-2-2,2 0,-2 2,2-4,-1 4,0-2,0 2,-1-2,2 2,0-2,-3 1,3 0,-2-1,1 1,1 0,-2-2,1 2,-1 0,2-1,0 1,-2-1,2 2,-2-2,2 2,-1-4,0 4,-1-4,0 2,2-2,-2 0,0 0,2 0,-3 0,2 0,0 0,-1 0,1 0,-1 0,20 0,-9 0,15 0,-13 0,2 0,0 0,0 0,0 0,0 0,-2 0,1-2,-1 2,0-2,-1 2,0 0,-1 0,1 0,0-2,-2 1,2-1,0 1,-1 0,0-1,1 0,1 2,-1-2,1 2,-3 0,2-2,-2 2,2-2,0 0,-2 2,2-2,-1 0,0 2,1-3,0 0,-2 1,2-2,-2 4,0-4,2 2,-2 0,2 0,-2 0,2 1,-2-2,2 2,-2-2,2 0,-2 1,2-1,-1 1,0-1,0 2,1-1,-2 1,2-2,0 0,-2 1,2 0,0 1,-2-2,2 1,0-2,-2 4,2-4,0 4,-1-4,1 4,-2-4,2 2,-2-1,2 0,-2 2,2-2,-1 2,0-1,1 0,-1 0,-2-2,3 0,-3 2,2-2,-1 2,0-1,2 0,-3 1,4-2,-4 0,2 1,-1 0,0 0,0-1,0 0,0 0,0 0,0 0,0 0,0 0,0 0,-2 0,2 0,-2 0,3-2,-1 1,-2-1,3 0,-2-1,3 1,-3-1,0 3,-1 0,2-2,-1 2,0 0,-1-2,1 3,0-3,0 1,-1 0,1-1,-2 1,1 0,-2-2,0 2,-2 0,0 0,-2 1,-1 0,-1 0,2 0,-3 0,3-1,0 3,-2-2,1 4,-4-2,5 0,-5 1,5-2,-5 2,5 0,-5-1,4 1,-3-3,3 3,-3-3,1 4,-2-4,0 1,0 1,-3-2,3 1,-5-2,1 1,1-1,-6-2,7 2,-7-4,9 4,-3-2,3 2,-3 0,3 1,-5-1,4 0,-4 0,2-2,-1 2,2-2,2 3,0-1,0-1,2 1,1-1,0 2,1 0,-1 0,2-1,-2 1,-1-2,0 1,-1-2,3 3,-4 0,5 0,-3-1,3 1,-2 0,1 0,-3 1,3 0,-7-2,4 0,-8-4,7 4,-1-2,2 3,1 0,0 1,-1-1,3 2,-1-1,2 0,-3 2,3-3,-5 2,2-2,-2-1,0 1,0-1,0 0,-2-1,2 1,0-1,3 3,0 0,1 0,-1-1,1 2,-1-2,2 1,-5-1,4 0,-3-1,1 1,-2-1,0 1,0-1,0 1,0-1,0 1,-3-3,3 2,-6-3,3 4,-3-4,1 3,-8-7,3 4,-3-4,4 4,6-1,-2 3,4 0,-2 1,3 0,2 1,-1 1,3 0,-1 2,2-2,17 16,-5-7,16 15,-11-11,2 5,0-4,2 4,1-4,-2 5,-1-6,0 3,1 0,-4-3,3 2,-3 1,1-3,2 5,-5-3,7 8,-7-5,2 2,-5-6,-1-4,-1 2,2-5,-3 5,0-5,1 5,-1-5,0 5,0-2,1-1,-1 3,0-5,0 3,1-1,-1-1,0 1,2 0,1-2,-1 2,0-1,0-1,1 0,0 0,2 3,-3-2,3 1,0-1,0-1,-2 3,2-2,-2 1,2-1,0-1,-3 0,3 3,-2-3,1 3,-1-3,3 2,-5-1,6 1,-7-2,2 0,-2 0,1 0,-1 1,0-1,0 0,0 0,0 0,0 0,0 0,0 0,0-2,0 2,0-2,2 0,-2 0,3-2,-2 0,0 0,1 0,-1 0,1 0,-1 0,2 0,-1 0,1 0,-1 0,-1 0,1 0,2 0,-3 0,3 0,-4 0,0 0,4 0,-3 0,3-2,-4 2,0-2,2 0,-1 2,0-2,-20 2,8 0,-18 0,16 0,-3 0,1 0,-2 0,-2 0,-2 0,1 0,-1 0,5 2,-3-2,6 4,-3-3,5 3,-1-4,3 2,-1 0,2-2,0 4,0-1,0 0,0 4,0-6,0 4,0-3,-2 2,2-2,-2 2,2-4,-5 4,4-3,-5 3,5-4,-3 2,3 0,-3-2,1 2,0 0,-1-2,3 2,-1 0,2-2,-2 2,1 0,-1-2,1 2,0-2,-2 0,2 0,20 0,-9 0,15 0,-12 0,-2 0,-1 0,3 0,-2 0,2 0,-3 0,3 0,-2 0,-1 0,3 0,-5-2,3 2,1-2,-3 2,3-2,-4 2,0-2,2-2,-2 3,2-4,-1 3,0-2,1 2,-2-2,0 2,0-2,0 0,0 0,0-1,0 1,0 0,2-2,-1 1,1-1,-2 2,0-3,3 3,-2-5,3 2,-3-2,3 0,-3 0,4 0,-4 0,1 0,-2 2,1-1,-1 1,0 0,-1 1,-1 2,-2-4,0 2,0-2,0 4,0 0,0-2,0 2,0-5,0 5,0-5,0 3,0-6,0 2,0-1,0 2,0 0,0 0,0 0,-2 0,1 2,-3 0,4 3,-2-2,0 1,0-1,-2 0,-1 1,1-3,0 1,1-2,-1 2,2 1,-2 0,1 1,0-1,0 1,-1-1,0 2,0-3,-1 1,1 0,0-3,0 2,-1 1,1 2,0 1,0 0,0 1,-2-3,1 3,-3-2,1 3,-5-3,0 1,0 1,-4-3,6 3,-3-1,6 0,1 2,2-2,-2 2,2-1,-2 2,-2 0,-1 0,-5 0,0 0,-1 0,3 0,-3 0,3 0,-6-2,3 2,-6-5,3 4,-7-4,3 2,-3-2,1 2,1-2,-5 2,6 0,-3-2,-6 2,7-3,-1 3,8-1,9 3,-3-1,6 0,-1 2,2-6,0 4,0-2,-2 0,-1 4,-2-4,-2 1,1-2,-2 3,3-2,0 3,0-3,0 4,0-3,-4 2,3-2,-3 1,4-1,-3 1,3 2,-5-5,6 5,-3-2,6 2,-1-2,0 1,2-1,-2 2,-2-1,2 0,-4-1,5 0,-3 2,3-2,-1 2,0 0,2 0,-6 0,5 0,-5 0,3 0,-2 0,0 0,-3 0,3 0,-5 0,4 0,-4 0,4 0,-1 0,4 0,0 0,1 0,1 0,-1 0,0 2,2-2,-2 2,-3-2,4 2,-3-2,2 2,1 0,-3-1,3 0,-3 1,3-1,-1 1,0 0,1-2,-3 2,3-2,-1 2,0-2,1 2,-3 0,-2-2,1 4,-3-3,0 3,3-1,-3-1,1 2,1-3,-2 3,3-3,0 1,0 0,0-2,-4 4,3-3,-3 1,4 0,0-2,2 2,-1-2,3 0,-3 2,3-1,-1 0,-3-1,4 0,-3 0,4 0,0 0,-2 0,1 0,0 0,-1 0,1 0,-1 0,0 0,1 0,-1 0,-1 0,3 0,-5 0,5 2,-5-1,5 1,-5 0,-2-2,3 4,-4-4,7 4,-1-4,2 2,-2 0,1-2,-1 4,1-4,0 2,-1 0,2 0,-1 2,0-2,0 0,1-1,-2 2,1-1,-1 2,2-4,0 4,-2-4,1 4,0-4,-1 4,1-4,-1 4,1-4,0 2,-2-2,3 0,-2 0,-2 2,3-2,-3 2,1-2,3 0,-3 2,-1-2,3 2,-3 0,4-2,0 2,-2 0,-1 0,1 1,-1-1,3-1,-1 0,18 2,-11-2,17 0,-15 1,2-1,-2 0,5-1,-5 0,5 0,-2 0,0 0,1 0,-1 0,2 0,-3 0,3 0,-5 0,3 0,-1 0,-2 0,4 0,-3 0,1 0,2 2,-3-1,5 1,-5-2,1 0,0 2,-1-2,0 4,1-4,-1 4,1-4,-2 4,1-4,0 4,0-2,0 0,0 0,2-2,-3 0,2 0,-1 0,0 0,2 0,-2 0,0 0,1 0,-1 0,1 0,0 0,-2 0,2 0,0 0,-2 0,2 0,0-2,-1 1,0 0,1 1,-1 0,1 0,-1 0,0 0,2 0,-2 0,0 0,1-2,-1 1,1 0,-1 1,0 0,2 0,-3 0,2 0,0 0,-2 0,4 0,-4-2,2 1,-1 0,-1 1,4 0,-4 0,1 0,1 0,-2 0,3 0,-2 0,1 0,-1 0,0 0,1 0,-1 0,0 0,2 0,-3 0,2 0,-1 0,0 0,2 0,-2 0,0 0,2 2,0-2,-1 2,3 0,-2-1,2 3,0-4,0 4,0-3,-3 2,3-2,-2 3,2-4,-3 4,3-4,-5 4,5-2,-5 1,3 1,-3-4,2 4,-2-4,2 2,0 0,-2-2,2 2,0 0,-4 0,5 0,-4 2,2-4,-15 5,7-4,-14 0,12-1,-1-2,0 2,1-2,-1 2,0-2,2 2,-2 0,0 0,1 0,-1 0,0 0,2 0,-2 0,0-2,1 2,0-2,-1 2,1 0,-1 0,0 0,2-2,-2 1,0 0,-1-1,0 1,1-1,2 2,-2-2,2 2,-2-2,0 0,2 2,-2-2,0 0,1 1,0 0,-1 1,1-2,-1 1,0-1,2 1,-2 0,0-1,2 2,-2-1,0 0,1-1,-1 2,0 0,2 0,-2-1,0 0,1-1,0 2,-1-1,1 0,-1-1,0 0,2 2,-2-2,0 2,2 0,-2-1,0 0,2-1,-2 2,0 0,1 0,0 0,-1 0,1 0,-1 0,0 0,2 0,-2 0,0 0,1 0,-1 0,1 0,0 0,-1 0,0 0,2 0,-2 0,0 0,2 0,-4 0,4 0,-2 0,0 0,2 0,-2 0,0 0,2 0,-2 0,0 0,2 0,-2 0,0 0,1 0,0 0,-1 0,2 0,-4 0,4 0,-2 0,0 0,2 0,-2 0,0 0,1 0,0 0,-1 0,1 0,-1 0,0 0,2 0,-2 0,0 0,1 0,-1 0,1 0,0 0,-1 0,0 0,2 0,-2 0,0 0,1 0,-1 0,0 0,2 0,-2 0,1 0,0 0,-2 0,3 0,-2 0,0 0,2 0,-3 0,2 0,0 0,-1 0,1 0,-1 0,1 0,0-1,-1 0,1-2,1 2,-2-2,2 0,0 1,-2-1,3 0,-4 1,4-2,-1 0,3-2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5T02:57:01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3243 0 24575,'10'5'0,"0"1"0,0-1 0,1 5 0,0-4 0,-1 0 0,1 3 0,-5-3 0,4 0 0,-9 4 0,8-9 0,-8 8 0,9-3 0,-9 5 0,8-6 0,-8 5 0,9-4 0,-9 5 0,9-1 0,-9 1 0,8-1 0,-8 1 0,4 0 0,-1-5 0,-2 3 0,7-3 0,-8 4 0,9 1 0,-9 0 0,8-1 0,-8 1 0,4-1 0,0 1 0,-4 0 0,4-1 0,-1 1 0,-2-1 0,2 1 0,-4 0 0,0-1 0,0 1 0,0 0 0,0 0 0,0-1 0,0 7 0,0-5 0,0 5 0,0-7 0,0 1 0,0 6 0,0-5 0,0 4 0,0-5 0,0 5 0,0-3 0,0 9 0,0-10 0,0 10 0,0-10 0,0 11 0,0-11 0,0 10 0,0-10 0,0 11 0,-4-11 0,2 4 0,-8 1 0,4-5 0,-1 5 0,-3-1 0,4-4 0,-1 5 0,-2-7 0,3 1 0,-5 10 0,-1-1 0,1 2 0,-1 1 0,6-11 0,-10 5 0,8-1 0,-8-3 0,4 4 0,1-1 0,0-4 0,-1 5 0,-4-1 0,3-3 0,-3 3 0,-1 1 0,-1-5 0,0 5 0,-5-5 0,5-1 0,-16 11 0,7-7 0,-14 8 0,15-11 0,-5 0 0,8 0 0,-1 0 0,0 0 0,0 0 0,0-6 0,-7 5 0,6-4 0,-6 0 0,7 4 0,0-5 0,0 1 0,0 3 0,0-3 0,0 5 0,1-5 0,-12 8 0,8-12 0,-1 12 0,5-8 0,5-1 0,-6 4 0,0-3 0,6 4 0,-4-4 0,4 3 0,-6-3 0,0-1 0,0 5 0,0-10 0,-7 10 0,6-10 0,-13 11 0,13-10 0,-13 9 0,6-9 0,-18 9 0,8-10 0,-8 4 0,11-5 0,7 5 0,-6-3 0,13 3 0,-6-5 0,0 6 0,5-5 0,-4 5 0,6-6 0,-7 6 0,6-5 0,-6 10 0,7-9 0,0 8 0,0-8 0,0 8 0,0-9 0,0 10 0,0-4 0,-10 4 0,7-4 0,-7 4 0,10-10 0,0 9 0,0-8 0,0 3 0,6 0 0,-4-4 0,3 4 0,1 0 0,-4-4 0,4 9 0,-6-9 0,0 10 0,0-10 0,6 9 0,-5-9 0,-5 9 0,7-8 0,-12 8 0,21-9 0,-11 5 0,11-1 0,-5-4 0,0 3 0,-1-4 0,0 0 0,-4 6 0,4-5 0,-1 4 0,-3-5 0,10 0 0,-11 0 0,11 0 0,-5 0 0,6 0 0,-5 0 0,-2 5 0,1-4 0,-5 4 0,10-5 0,-5 5 0,6-4 0,0 4 0,0-5 0,0 5 0,1-4 0,-1 4 0,0-1 0,1-2 0,-1 7 0,1-8 0,-1 3 0,0-4 0,1 5 0,0-4 0,-1 3 0,1-4 0,0 0 0,-1 0 0,0 0 0,0 0 0,1 0 0,-1 0 0,0 0 0,1 0 0,0 0 0,0 0 0,-1 0 0,1 0 0,-1 0 0,0 0 0,0 0 0,1 0 0,-1 5 0,0-4 0,0 4 0,0-5 0,0 0 0,1 0 0,-1 0 0,1 0 0,0 0 0,8 0 0,-1-5 0,12 4 0,-3-4 0,4 5 0,-4-5 0,3 4 0,-4-8 0,5 3 0,-4-4 0,3 5 0,-8-4 0,9 7 0,-9-7 0,8 8 0,-7-8 0,7 8 0,-8-9 0,4 4 0,-1 0 0,-3-3 0,9 8 0,-9-8 0,3 4 0,1-1 0,-4-3 0,3 12 0,-4-1 0,0 8 0,0 1 0,0-1 0,0 0 0,-4 1 0,2-1 0,-7-4 0,7 3 0,-7-3 0,3 5 0,-5-1 0,1 1 0,-1-6 0,5 5 0,-3-4 0,3 0 0,-1 3 0,-2-8 0,8 9 0,-9-9 0,4 4 0,0 0 0,-3-4 0,4 4 0,-1-1 0,-3-3 0,3 4 0,-5-5 0,1 4 0,0-3 0,-1 4 0,1-5 0,9 0 0,7 0 0,4-5 0,5 4 0,-5-4 0,1 5 0,-1 0 0,1 0 0,-1 0 0,1 0 0,-1 0 0,0 0 0,0 0 0,0 0 0,0 0 0,0 0 0,0 0 0,1 0 0,-1 0 0,1 0 0,-1 0 0,0 0 0,1 0 0,-1 0 0,0 0 0,0 0 0,0 0 0,0 0 0,0 0 0,-1 0 0,-3 5 0,-2 0 0,-4 6 0,0-1 0,5-4 0,-4 3 0,8-8 0,-8 9 0,3-13 0,-8 7 0,3-14 0,-4 5 0,0-1 0,4-4 0,-8 5 0,8-6 0,-8 5 0,7-4 0,-2 4 0,-1-5 0,4 1 0,-9 4 0,9-4 0,-4 5 0,0-1 0,4-4 0,-4 5 0,0-1 0,4-3 0,-3 3 0,4 1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6T03:20:31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0 527 24575,'5'-6'0,"1"-3"0,4 8 0,-4-8 0,3 3 0,-3-5 0,5 1 0,-5-1 0,3 0 0,-3 0 0,5 0 0,0-6 0,0 5 0,1-11 0,-1 11 0,0-10 0,6 9 0,-4-10 0,10 10 0,-10-10 0,9 10 0,-3-4 0,-1 5 0,4 0 0,-4 1 0,6-1 0,-1 0 0,1 0 0,7-1 0,-6 1 0,12-1 0,-4 6 0,-1-4 0,5 4 0,-4 0 0,-1-4 0,5 9 0,-11-8 0,4 8 0,-6-3 0,0-1 0,-1 5 0,1-4 0,-6 5 0,9 0 0,-8 0 0,10 0 0,-11 0 0,4 0 0,-10 0 0,10 0 0,-9 0 0,9 0 0,-10 0 0,10 0 0,-9 0 0,3 0 0,-5 0 0,0 0 0,-1 0 0,1 0 0,-1 4 0,1 2 0,-2 4 0,1-1 0,1 2 0,-1-6 0,-5 4 0,5-7 0,-4 7 0,4-8 0,1 3 0,-1 1 0,0-4 0,1 9 0,-1-4 0,1 4 0,-1-4 0,-4 3 0,3-8 0,-8 9 0,9-9 0,-9 8 0,9-8 0,-9 9 0,8-9 0,-7 8 0,-2-8 0,-1-1 0,-3-6 0,-1-5 0,-1 0 0,-5 0 0,-1-5 0,1 3 0,0-3 0,5 5 0,-4-6 0,3 10 0,1-9 0,-4 10 0,9-5 0,-9 5 0,9-4 0,-8 5 0,8-6 0,-9 5 0,9-2 0,-8 6 0,7-7 0,-2 4 0,-1-1 0,4 6 0,-3 6 0,8 4 0,-3 1 0,8-1 0,-7 1 0,7-1 0,-3 1 0,0 0 0,3-6 0,-8 5 0,9-4 0,-4 0 0,0 3 0,3-3 0,-3 0 0,0 4 0,4-4 0,-4 4 0,4-4 0,1 4 0,0-4 0,-1 0 0,-4 3 0,3-8 0,-7 9 0,7-9 0,-12 3 0,2-4 0,-9 5 0,-1-4 0,0 9 0,0-9 0,1 9 0,-1-9 0,0 8 0,0-7 0,0 2 0,0 1 0,0-4 0,6 9 0,-5-9 0,4 4 0,0-1 0,2-7 0,4 2 0,0-9 0,0-1 0,0 1 0,0-1 0,0 1 0,0-1 0,0 0 0,0 1 0,0-1 0,0 0 0,0 1 0,0 0 0,0 0 0,0 0 0,0-6 0,0 4 0,0-5 0,0 7 0,0-1 0,0 1 0,0 0 0,0 0 0,0 0 0,0 4 0,0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6T03:20:39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 1 24575,'5'10'0,"1"0"0,0 1 0,-1 0 0,0-1 0,-4 1 0,8-1 0,-8 1 0,8-1 0,-8-1 0,3 1 0,-4 0 0,5 1 0,1-1 0,5 1 0,-5 0 0,3 0 0,-7-1 0,7-4 0,-8 4 0,8-9 0,-12 4 0,2-5 0,-9 0 0,0 0 0,-1 0 0,1 0 0,-1 0 0,0 0 0,0 0 0,0 0 0,1 0 0,-1 0 0,1 0 0,-1 0 0,6 4 0,-4-3 0,2 4 0,-3 0 0,-1-4 0,5 8 0,-4-7 0,4 2 0,-5-4 0,5 5 0,1-8 0,5 2 0,5-4 0,-4-4 0,4 2 0,0-3 0,-4-1 0,8 0 0,-7 1 0,2-1 0,1 0 0,-4 0 0,4 0 0,0 0 0,-4 1 0,3-1 0,-4 0 0,0 0 0,0 1 0,0 0 0,5 4 0,-4 6 0,4 6 0,-5 4 0,0 1 0,0 0 0,0-1 0,0 1 0,0-1 0,0 1 0,0-1 0,0 1 0,0-1 0,0 0 0,0 0 0,0 0 0,0 1 0,0 5 0,0-3 0,0 9 0,0-10 0,0 5 0,0-1 0,0-4 0,0 5 0,0-7 0,0-8 0,0-8 0,0-5 0,0-4 0,0 5 0,4 0 0,-3-1 0,8 1 0,-3-1 0,5 5 0,0-3 0,-6 3 0,5-5 0,-4 5 0,0-4 0,3 9 0,-8-8 0,8 7 0,-8-2 0,3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2:00:46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 92 24575,'-9'0'0,"0"0"0,0 5 0,-1 0 0,1 4 0,-6 1 0,9-1 0,-8 1 0,9-1 0,-4-3 0,-1 2 0,5-3 0,-4 0 0,4 4 0,-4-4 0,-1 4 0,2 0 0,-2 0 0,1 0 0,4 0 0,-3-4 0,7 3 0,-8-2 0,4 3 0,-4 0 0,0-1 0,0 1 0,4 0 0,1-1 0,0-3 0,3 3 0,-3-3 0,4 4 0,0 1 0,0-1 0,0 0 0,0 0 0,0 0 0,0 0 0,0 0 0,0 0 0,0 0 0,0 1 0,0-2 0,0 2 0,0-1 0,0 0 0,0 0 0,0 0 0,0 1 0,0-1 0,0 0 0,0 1 0,0-1 0,0 0 0,4 0 0,-3 1 0,7-1 0,-6 0 0,6-4 0,-7 3 0,3-2 0,0-1 0,-3 3 0,8-7 0,-8 7 0,7-2 0,-3 3 0,0 0 0,4-4 0,-4 4 0,0-4 0,3 0 0,-2 3 0,-1-2 0,3-1 0,-3-1 0,0 0 0,4 1 0,-4 1 0,0 2 0,3-7 0,-2 7 0,3-7 0,-4 8 0,4-8 0,-4 3 0,4 0 0,0-3 0,1 3 0,-1 0 0,0-3 0,1 8 0,-1-8 0,0 7 0,0-7 0,1 3 0,-1-4 0,0 0 0,1 0 0,-1 4 0,0-3 0,0 3 0,1-4 0,-1 0 0,0 0 0,0 0 0,0 4 0,1-3 0,-1 3 0,0 0 0,1-3 0,-1 3 0,0-4 0,0 4 0,1-3 0,-1 4 0,0-5 0,1 0 0,-1 0 0,0 3 0,1-2 0,-1 3 0,0-4 0,0 0 0,1 0 0,-1 0 0,0 0 0,0 0 0,1 4 0,-1-2 0,0 2 0,0-4 0,0 0 0,1 0 0,-1 0 0,0 0 0,1 0 0,-1 0 0,1 0 0,-1 0 0,0 0 0,1 0 0,-1 0 0,0 0 0,1 0 0,-1 0 0,0 0 0,1 0 0,4 0 0,-3 0 0,3 0 0,-4 0 0,4 0 0,-3 0 0,3 0 0,-5 0 0,6 0 0,-5 0 0,5 0 0,-1 0 0,6 0 0,-3 0 0,6 0 0,-12 0 0,3 0 0,1 0 0,-5 0 0,5 0 0,-6 0 0,5 0 0,-3 0 0,3 0 0,-4 0 0,-1 0 0,0 0 0,1 0 0,-1 0 0,6 0 0,-5 0 0,5 0 0,-2 0 0,-3 0 0,4 0 0,-5 0 0,1 0 0,-1 0 0,0 0 0,1-5 0,-1 4 0,0-3 0,1 4 0,-1 0 0,0 0 0,1-4 0,-1 3 0,1-3 0,-1-1 0,5 4 0,-3-3 0,3 0 0,0-1 0,-4-1 0,4 2 0,-5 0 0,0 3 0,1-3 0,-1-1 0,1 4 0,-1-3 0,0 0 0,1 3 0,-1-8 0,0 8 0,1-3 0,-1 0 0,0 3 0,1-3 0,-1-1 0,0 0 0,1 0 0,-1-4 0,0 4 0,1-4 0,-1-1 0,0 1 0,0 0 0,0 4 0,-4-3 0,4 2 0,-4-3 0,4 0 0,-1 0 0,-3 0 0,3 4 0,-7-3 0,8 7 0,-8-8 0,7 4 0,-7-4 0,3 0 0,-4 0 0,0 0 0,4 1 0,-3-1 0,2-1 0,-3 1 0,5 0 0,-4 0 0,7 0 0,-7 0 0,3 0 0,-4 0 0,4 4 0,-3-4 0,3 4 0,-4-4 0,0 0 0,0 0 0,0 0 0,0 0 0,4 4 0,-3-4 0,3 4 0,-4-4 0,0 0 0,0 0 0,0 1 0,0-1 0,0 0 0,0 0 0,0 0 0,0 0 0,0 0 0,0 0 0,0 0 0,-4 4 0,3-3 0,-7 3 0,3-4 0,-4 0 0,4-1 0,-3 5 0,7-3 0,-8 7 0,4-7 0,-4 2 0,-1-3 0,1 4 0,4-3 0,-3 7 0,3-3 0,-5 0 0,1 3 0,0-2 0,4-2 0,-4 4 0,4-3 0,-4 0 0,-1 3 0,1-7 0,0 7 0,-1-3 0,1 0 0,0 3 0,0-3 0,0 4 0,4-5 0,-4 4 0,4-3 0,-4 4 0,0 0 0,3-4 0,-2 3 0,3-3 0,-5 4 0,1-5 0,0 4 0,-1-3 0,1 4 0,0-4 0,0 3 0,0-3 0,0 4 0,3-5 0,-2 4 0,3-3 0,-4 4 0,0 0 0,0 0 0,-1 0 0,1 0 0,0 0 0,0 0 0,0-4 0,0 3 0,-1-3 0,1 4 0,-1 0 0,1 0 0,-1 0 0,1 0 0,0 0 0,-1 0 0,1 0 0,0-4 0,0 3 0,-1-3 0,1 4 0,-1 0 0,1 0 0,-1 0 0,1 0 0,0 0 0,-1 0 0,1 0 0,-6 0 0,5 0 0,-5 0 0,6 0 0,-1-4 0,1 2 0,-1-2 0,1 4 0,-1 0 0,-4 0 0,-1 0 0,-1-4 0,3 3 0,3-3 0,1 4 0,-1 0 0,1-4 0,-1 2 0,1-2 0,-1 4 0,1 0 0,-1-4 0,1 3 0,0-3 0,-1 4 0,1 0 0,0 0 0,-1 0 0,1 0 0,0 0 0,-1 0 0,1 0 0,-1 0 0,-3 0 0,2 0 0,-2 0 0,3 0 0,1 0 0,0 0 0,-1 0 0,1 0 0,0 0 0,0 0 0,-1 0 0,1 0 0,0 0 0,0 0 0,0 0 0,4-4 0,-4 3 0,4-3 0,-4 4 0,0 0 0,0 0 0,0 0 0,1 0 0,-1 0 0,0 0 0,0 0 0,0 0 0,0 0 0,1 0 0,-1 0 0,0 0 0,0 0 0,0 0 0,1 0 0,-1 0 0,0 0 0,0 0 0,1 0 0,-1 0 0,0 0 0,0 0 0,1 0 0,3 4 0,1 0 0,4 5 0,-8-5 0,6 4 0,-11-7 0,12 8 0,-7-8 0,3 7 0,-3-7 0,3 7 0,-3-7 0,7 6 0,-7-6 0,3 3 0,-1 0 0,-1-3 0,6 7 0,-8-7 0,5 3 0,-5-4 0,8 0 0,-2 0 0,6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02:04:19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36 24575,'-6'3'0,"2"-1"0,2 1 0,-1-1 0,1 1 0,-2 1 0,1-1 0,-1 1 0,1-1 0,-1 0 0,3 1 0,-3-1 0,3 1 0,-3-1 0,2 0 0,-1 1 0,1-1 0,-1 1 0,-1-1 0,1 0 0,0 0 0,-1 1 0,1-1 0,0-1 0,1 1 0,-1-3 0,2 3 0,-2-1 0,3 1 0,-3 0 0,3 1 0,-3-1 0,2 1 0,0-1 0,-1-1 0,2 1 0,-3-1 0,2 1 0,-2-1 0,3 1 0,-3-1 0,3 1 0,-2 0 0,1 1 0,0-1 0,0 0 0,1 1 0,0-1 0,0 0 0,0 1 0,0-1 0,0 1 0,0 1 0,0-1 0,0 1 0,0-2 0,0 1 0,0-1 0,0 1 0,0-1 0,0 1 0,0-1 0,0 2 0,0-1 0,0 1 0,0-1 0,0-1 0,0 2 0,0-1 0,0 2 0,0-3 0,0 0 0,0 1 0,0-1 0,0 1 0,0-1 0,0 0 0,0 1 0,0-1 0,0 1 0,0-1 0,0 1 0,1-3 0,1 2 0,0-1 0,1 0 0,-1 1 0,2-1 0,-1 2 0,0-3 0,1 2 0,-1-1 0,1 2 0,2-1 0,-1 1 0,3-1 0,-2-1 0,0 2 0,1-2 0,-1 0 0,-1 1 0,2-3 0,-1 3 0,2-2 0,-1 2 0,-1-2 0,1 0 0,-1-1 0,1 2 0,3-2 0,-3 2 0,3 0 0,-3-2 0,1 2 0,-1-2 0,1 1 0,-1 0 0,1 1 0,-2-2 0,1 0 0,-1 0 0,1 0 0,1 0 0,-1 0 0,1 0 0,-1 0 0,1 0 0,-1 0 0,1 0 0,3 0 0,0 0 0,0 0 0,-1 0 0,-3 0 0,1 0 0,-1 0 0,1 0 0,0 0 0,-1 0 0,3 0 0,-2 0 0,2-2 0,-3 0 0,1 0 0,-1-2 0,3 4 0,-2-4 0,2 4 0,-3-3 0,1 2 0,-1-1 0,1 2 0,2 0 0,1 0 0,0-1 0,0 0 0,-4 0 0,1 1 0,-1 0 0,1 0 0,-1 0 0,1 0 0,0-2 0,-1 1 0,1 0 0,1-1 0,-1 2 0,4-2 0,-4 0 0,2 2 0,0-2 0,-2 2 0,2 0 0,1 0 0,-3 0 0,3 0 0,-3 0 0,-3 0 0,2 0 0,-1 0 0,2 0 0,-1 0 0,-1 0 0,1 0 0,1 0 0,-2 0 0,6 0 0,-6 0 0,4 0 0,-3 0 0,1 0 0,3 0 0,-3-2 0,3 2 0,-3-2 0,-1 0 0,3 2 0,-2-4 0,2 4 0,-3-2 0,1 2 0,-1-1 0,-1 0 0,1-2 0,-3 2 0,3 0 0,-3-1 0,3 2 0,-3-3 0,1 2 0,-1-2 0,1 3 0,-2-3 0,2 2 0,-1-2 0,-1 3 0,1-3 0,-1 1 0,0-2 0,1 2 0,-1-1 0,1 1 0,-1-1 0,-1-1 0,1 1 0,-1 0 0,0-1 0,1 1 0,-3-1 0,3 1 0,-2-1 0,2-1 0,-3 1 0,2-2 0,-1 2 0,-1-4 0,2 5 0,-2-5 0,0 3 0,0-3 0,0-2 0,0 2 0,0-2 0,0 3 0,0-3 0,0 2 0,0-2 0,0 2 0,0 1 0,0-1 0,-2 2 0,-1-1 0,-1 1 0,-5-3 0,3 1 0,-4-1 0,5 3 0,-3 1 0,4 1 0,-3 1 0,3-1 0,-3 0 0,3 2 0,-3-1 0,1 1 0,-1 0 0,-1-2 0,1 4 0,-3-4 0,-1 4 0,1-4 0,-2 4 0,2-4 0,-3 4 0,1-2 0,-6 0 0,4 1 0,-2 0 0,4 1 0,4 0 0,-2 0 0,3 0 0,-1 0 0,0 0 0,3 0 0,-3 0 0,5 0 0,-5 0 0,3 0 0,-1 0 0,-1 0 0,1 0 0,-2 0 0,-3 0 0,1 0 0,-2 0 0,0 0 0,2 0 0,-2 0 0,-1 0 0,1 0 0,-1 0 0,1 0 0,1 0 0,-1 0 0,2-2 0,0 1 0,0-1 0,2 2 0,1 0 0,-1 0 0,1 0 0,1 0 0,-1 0 0,1-1 0,-5 0 0,2-1 0,-1 1 0,2 0 0,0 0 0,1 1 0,1-2 0,-1 2 0,1-2 0,-2 2 0,1 0 0,-1-1 0,0 0 0,3-1 0,-2 2 0,1-1 0,-3 0 0,1 0 0,0 1 0,3 0 0,2 0 0,-1 0 0,1 0 0,-1 0 0,1 0 0,-1 0 0,1 0 0,-1 0 0,1 0 0,-3 0 0,3 0 0,-3 0 0,3 0 0,-1 0 0,1 0 0,-1 0 0,-1 0 0,2 0 0,-2 0 0,1 0 0,-1 0 0,1 0 0,-2 0 0,3 0 0,0 0 0,-1 0 0,1 0 0,-1 0 0,1 0 0,-1 0 0,-1 0 0,1 0 0,-1 0 0,1 0 0,1 0 0,-1 1 0,1-1 0,1 4 0,-3-4 0,3 3 0,-3-3 0,2 2 0,-1-1 0,1 0 0,0 0 0,1 1 0,-1-2 0,3 3 0,-3-3 0,1 3 0,0-1 0,-1 0 0,3 1 0,-2-2 0,1 3 0,0-1 0,-2 0 0,3 0 0,-3-1 0,3-1 0,-2-1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0T15:24:29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1 361 24575,'24'0'0,"-6"0"0,13 0 0,-3 0 0,1 0 0,7 0 0,0 0 0,-7 0 0,5 0 0,-11 0 0,11 0 0,-11 0 0,5 0 0,-6 0 0,-6 0 0,4 0 0,-9 0 0,10 0 0,-5 0 0,0 0 0,5-5 0,-10-1 0,9-4 0,-9 0 0,10-6 0,-10 5 0,4-4 0,-6 5 0,6-5 0,-5 4 0,4-3 0,-4 4 0,-4 0 0,2 5 0,-7-4 0,4 4 0,-5-5 0,0 1 0,0-1 0,0 1 0,0 0 0,0-1 0,0 1 0,0 0 0,0 0 0,0 0 0,0 0 0,0 0 0,0 0 0,0 0 0,0 0 0,-4 4 0,-1 1 0,-4 4 0,-1 0 0,1 0 0,-1 0 0,1 0 0,0 0 0,3 4 0,2 1 0,0 0 0,3 3 0,-4-2 0,5 3 0,0 1 0,0-1 0,-4-4 0,3 4 0,-8-8 0,4 7 0,0-11 0,1 10 0,-4-10 0,6 11 0,-7-11 0,9 1 0,5-3 0,-4-3 0,7 3 0,-7-5 0,7 5 0,-6-4 0,6 4 0,-7-4 0,7 4 0,-7-3 0,7 7 0,-3-3 0,0-1 0,3 4 0,-3-8 0,4 8 0,0-3 0,0 4 0,-4-4 0,-1-1 0,-4-4 0,0 0 0,0 0 0,4 4 0,-3 5 0,3 6 0,0 3 0,-2 1 0,2-1 0,-4 1 0,0 0 0,0-1 0,4 1 0,-3-1 0,4 1 0,-5-1 0,4-4 0,-3 3 0,3-3 0,-4 4 0,5-4 0,-4 3 0,3-3 0,0 0 0,-3 3 0,7-7 0,-7 7 0,3-3 0,1-1 0,-4-4 0,3-5 0,-4-3 0,0 3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9T15:43:06.277"/>
    </inkml:context>
    <inkml:brush xml:id="br0">
      <inkml:brushProperty name="width" value="0.1" units="cm"/>
      <inkml:brushProperty name="height" value="0.2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0 138,'30'0,"-6"0,-16 0,1 0,-5 0,5 0,-5 0,2 0,0 0,-2 0,2 0,0 0,-2 0,2 0,0 0,1 0,-1-2,0 2,-1-2,0 0,0 1,1 0,0-1,-2 1,2-1,0 2,-2 0,3 0,-2 0,0 0,1 0,-2-1,3 0,-2-1,0 2,1 0,-2 0,2-2,0 2,-2-2,2 2,0 0,-1 0,3 0,-4 0,5 0,-5 0,2 0,3 0,-4 0,3 0,-4 0,0-2,1 2,0-2,1 2,0 0,-2 0,2-2,-1 2,-1-2,4 0,-4 2,2-2,2 0,-3 2,5-2,-5 2,1 0,2-2,-3 1,3-1,-4 2,2 0,-1 0,1 0,0 0,-1 0,0 0,1-2,-1 2,1-2,0 2,-1 0,1 0,2 0,-3 0,3 0,-4 0,0 0,2 0,-1 0,1 0,0 0,-2 0,2 0,1-2,-3 1,5-1,-5 2,2 0,2 0,-3 0,4 0,-5 0,2 0,-2 0,3 0,-2 0,0-1,1 0,0-1,-2 2,2 0,0-1,-2 0,2-1,0 2,-2-2,2 2,0-2,-1 2,1 0,-1 0,0 0,1 0,0-2,-2 2,2-2,0 2,-1-2,1 2,0-2,-2 0,2 2,0-2,-1 2,0-2,1 1,-1 0,1-1,0 1,-2-1,2 1,0 0,-2-3,2 4,0-2,-2 0,2 2,0-4,-1 4,0-2,1 2,-1-2,1 2,-1-2,0 0,1 2,0-2,-2 2,2 0,2-2,-3 1,3 0,-4 1,0 0,2 0,-2 0,2 0,0-2,-1 1,0 0,1 1,1 0,-1-2,3 1,-5-1,3 2,1-1,-3 0,3-1,-4 2,0 0,2 0,-2 0,2 0,0 0,-2 0,4 0,-4 0,2 0,0 0,-2 0,2 0,0 0,-1 0,0 0,1-2,-1 2,1-2,0 2,-2 0,3 0,-2 0,0-2,1 2,0-2,-2 2,2 0,0 0,-2 0,2 0,0 0,-2 0,2 0,0 0,-2 0,2 0,0 0,-1 0,0-2,1 2,1-2,-1 2,1 0,-3 0,2 0,-2 0,2 0,0 0,-2 0,2 0,0 0,-2 0,4 0,-4 0,2 0,-1 0,0 0,2 0,-3 0,2 0,0 0,-2 0,4 0,-4 0,2 0,0 0,-2 0,2 0,0 0,-2 0,4 0,-4 0,2 0,-1 0,-1 0,4 0,-4 0,1 0,1 0,-2 0,1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9T15:43:24.070"/>
    </inkml:context>
    <inkml:brush xml:id="br0">
      <inkml:brushProperty name="width" value="0.1" units="cm"/>
      <inkml:brushProperty name="height" value="0.2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1,'15'0,"-2"0,-9 0,0 0,2 2,-2-2,2 4,0-4,-3 4,4-2,-4 0,3 2,-1-2,0 0,0 2,1-4,-2 4,2-4,-2 4,0-2,1 0,0 2,0-4,1 2,-2 0,2-2,0 4,-2-4,2 4,-1-2,0 0,1 0,-1 0,0 0,1 0,-1 1,0-2,0 1,1 1,-1-2,0 2,1-1,-2 1,2-1,0 1,-2-2,2 2,0 0,-2-1,2 1,0-2,-2 2,2-2,-2 2,1-2,0 2,1-2,-2 2,1 0,0-1,1 0,-1 0,0-2,1 4,0-2,-2 0,2 0,-2 0,2-2,-2 4,2-4,0 4,-2-4,2 2,0 2,-2-3,2 4,-2-3,0 0,2 2,-2-2,2 2,-2-2,0 2,0-2,0 2,2 0,-2-2,2 2,0-4,-2 4,2-4,-2 4,2-2,-2 0,2 1,-1-2,0 2,1-2,-3 2,3-1,-2 0,2 0,0 0,-1-2,0 2,1 0,-1-1,1 2,-1-2,0 2,1-2,-2 2,2-2,-2 2,2-2,0 2,-2-2,2 0,0 1,-2-1,2 0,0 1,-1 1,0-1,1 0,-2-1,2 0,0 2,-2-2,2 2,0-2,-2 2,2-2,0 2,-2-2,2 2,0-3,-2 4,2-4,-2 4,0-2,1 2,0-2,0 1,1 0,-2-1,2 2,-2-2,0 2,2 0,-2-2,2 1,-3 0,1 0,0 1,2 0,-1 0,0 0,-1-2,0 2,1-2,0 2,0-1,1 0,-1-1,0 0,0 2,-1-2,2 0,-2 2,2-2,-2 0,0 2,2-2,-2 0,2 0,0 2,-2-4,2 6,-2-4,0 0,1 2,0-2,0 0,-1 1,0 0,0 1,2-2,-2 1,2 0,-2-1,0 1,1 0,0 1,1 0,-2 0,0-2,0 2,2-2,-2 0,2 2,0-4,-2 2,2 2,-2-3,0 4,-1-1,1-2,0 3,0-1,0-1,0 4,0-6,0 6,0-4,-1 2,0-1,-1 0,2 0,0 0,0 0,-1 0,0 0,1 0,1 0,-1 0,-1 0,-1 0,4 0,-3 0,2-2,-3 4,3-4,-2 4,1-2,0 0,0 0,0 0,0 0,-2 0,2 0,-2 0,2 0,-2 2,2-2,-2 1,0-1,2 2,-4-2,4 2,-2 0,0-2,2 2,-4-2,4 0,-4 2,4-2,-4 2,3-2,0 2,-1-2,0 2,-1 0,0-2,2 2,0-2,-1 0,1 2,-2-2,2 2,-2-1,2 0,-3 0,4-1,-2 0,2 2,-1-2,0 2,-1-2,2 1,0-1,-2 2,1-2,-1 0,1 2,-2-2,1 2,0-2,0 1,0 0,0 0,-2 1,2-2,0 3,-2-2,2 0,-2 1,0-2,0 3,0-3,0 2,0 0,0-2,0 3,0-3,0 2,0-1,0-1,0 4,0-4,0 2,0-1,0-1,-2 3,2-3,-2 2,2-1,0 0,-2 2,2-3,-4 2,4-1,-2-1,0 3,2-3,-2 2,2-1,-2-1,2 3,-4-2,4 0,-2 1,1-2,0 3,-2-3,2 1,-4-1,3 0,-4 0,2 0,0 0,0-2,0 1,0 0,-2 1,2-1,-2 1,2-1,0 0,-2 1,2-1,0 2,-1-3,4 2,-6 0,4 0,-3 0,2 0,2-1,-3 1,2 0,-1 0,-1 1,4 0,-5-1,4 1,-2-4,2 6,-1-5,0 4,-1-2,2 0,-3 2,4-2,-4 2,3-2,-1 0,-2 0,4 0,-4 0,1 1,1-1,-2 0,3 1,-2-4,0 6,2-4,-2 3,0-3,1 1,-2 0,3 0,-2 0,0 0,0 0,0-1,0 1,0 0,-2-2,2 2,-2-4,0 2,2-1,-2 0,0 2,2-2,-2 1,0-1,4 2,-6-1,6 2,-4-4,0 4,1-4,-1 2,0 0,2-2,-2 4,-2-4,2 4,-2-4,2 2,1 0,-3-2,1 2,0 0,-1-2,1 4,0-3,-2 1,5-2,-2 1,-1 0,3 1,-3-1,3 0,-4 1,3 0,-3-2,1 2,3 0,-3-2,1 2,1 0,-1-2,0 2,-1-2,1 0,0 0,2 2,-2-2,1 2,-1 0,1-2,0 4,0-4,1 3,-2-1,2 1,-2-2,0 1,2 0,-2 0,2 2,-2-3,2 2,-2-2,0 2,2-2,-2 1,0-2,1 0,-1 0,1 1,0 0,-1 1,0-2,1 1,0 0,-1 2,1-2,-1 1,0-1,2 0,-2 1,0-1,2 0,-2 2,0-2,1 2,0-2,-1 1,1-1,-1 0,0 3,2-4,-2 4,0-4,3 4,-4-4,4 4,-3-4,0 2,2 0,-2 0,0 2,2-2,-2 2,2-2,0 0,-2 2,2-4,-2 3,0-2,2 3,-2-2,2 0,-2 1,1-2,-1 1,0 0,2 0,-2 0,0 2,1-4,0 2,-1 0,3 0,-4 0,2 2,-1-4,0 2,2 0,-2-2,2 4,-2-4,1 3,0-2,-1 2,1-2,0 2,-1-2,0 2,2-2,-2 1,0-2,1 1,-1 0,0 3,2-4,-2 2,0 0,2-2,-2 3,0-2,3 2,-4-2,4 2,-3-2,1 2,0-2,-1 2,0-2,4 2,-5 0,4-1,-3 1,0 0,2-1,-2 0,1-1,0 0,-2 0,3-1,-2 2,1 0,0 0,0 0,-1 0,3 0,-4 1,5 0,-4-2,1 2,0-1,2 3,1 1,2 0,-2-1,2 1,-2-2,2 3,0-3,0 1,2 1,0-2,3 0,0-1,0-2,1 2,-4-1,5 2,-4 0,3-2,-3 4,1-5,0 4,2-1,-2-2,0 3,1-4,-2 2,3 0,-2 1,0-2,1 1,0 0,0 1,-1-2,0 1,2-1,-2 2,2-1,-2 0,1-1,0 1,1 0,-1-1,0 1,0 0,-1-1,0 0,2 2,-1-2,0 2,0 0,-1 0,0-1,0 0,0-1,0 3,0-1,-2 0,2 0,-2 0,2 0,0 0,0-2,0 2,0 0,0 0,0 0,0 2,0-5,0 4,0-3,0 2,0 2,0-2,0 0,-2 2,3-4,-2 4,1-2,-1 0,0 0,1 0,0 0,0 2,0-4,0 4,0-2,-2 0,3 2,-2-2,1 0,0 0,-2 0,2 0,0 0,0 0,0 2,0-2,0 2,0-2,-1 0,1 1,0-2,-1 2,2-2,-2 3,3-4,-2 4,-2-4,3 4,-2-4,1 4,1-2,-2-2,3 5,-2-6,-2 5,3-4,-2 2,1 0,1-2,-2 2,3-2,-2 2,0-2,0 4,0-6,0 6,0-4,0 2,0 0,0 0,0-1,0 2,0-4,0 4,0-3,0 4,0-1,0-1,1 0,-1 0,0 0,0 0,0 0,0 0,0 0,0 2,-2-2,1 0,0 0,1 0,-2 2,1-2,0 1,1 0,-2-2,2 2,-2-1,0 0,3 2,-4-1,3 0,-3-1,2 0,1 2,-2-1,1 1,-2-2,2 0,1 1,-1 0,2 0,-4-1,2 0,-1 2,2-2,-2 2,0-1,0 0,-2 0,2 1,0-2,-2 2,2-1,-2 0,2 1,-2 0,2-2,-2 2,0 0,2-2,-2 2,2 0,-2-2,2 2,-2 0,2-1,-2 1,2-1,-2 0,2 1,-2 0,2-2,-2 2,2 0,-2-2,0 2,0 0,2-2,-2 3,2-2,-2 0,0 1,2-2,-2 4,2-2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9T15:43:28.343"/>
    </inkml:context>
    <inkml:brush xml:id="br0">
      <inkml:brushProperty name="width" value="0.1" units="cm"/>
      <inkml:brushProperty name="height" value="0.2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80,'17'0,"-3"0,-8 0,0 0,-1 0,1 0,0 0,-1 0,3 0,-3 0,3 0,-1 0,0 0,-1 0,-2 0,2 0,-1 0,1 0,0 0,-1 0,3 0,-4 0,2 0,0 0,-1 0,1 0,0 0,-2 0,2 0,0 0,-2 0,2 0,0 0,-2 0,2 0,0 0,-2 0,2 0,0-1,-1 0,0-1,1 2,-1 0,1 0,-1 0,0 0,1 0,0 0,-2 0,3-1,-3 0,2-1,-1 1,0 0,2-2,-3 2,2-1,-1 2,0 0,2-1,-3 0,2-1,0 2,-2 0,3 0,-2 0,0 0,1 0,-2-1,1-2,1 1,-2 0,3 2,-2 0,0-2,1 2,-2-2,2 0,-1 2,0-2,2 0,-2 2,0-2,1 0,-2 2,2-4,-1 1,-1-2,2 2,-2 1,0 0,2-2,-2 1,2-2,-2 5,0-4,1 3,0 0,0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9T15:43:44.998"/>
    </inkml:context>
    <inkml:brush xml:id="br0">
      <inkml:brushProperty name="width" value="0.1" units="cm"/>
      <inkml:brushProperty name="height" value="0.2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22,'19'0,"1"0,-10 0,4 0,-5 0,3 0,-3 0,0 0,0 0,0 0,-2 0,-1 0,0 0,-1 0,1 0,0 0,-2 0,2 0,0 0,-2 0,2 0,0 0,-1 0,1 0,-1 0,0 0,1 0,0 0,-2 0,2 0,0 0,-2 0,2 0,0 0,-2 0,2 0,0 0,-2 0,2 0,0 0,-1 0,1 0,2 0,-1-2,4 1,-2-1,0 2,-1 0,-1 0,2 0,-2 0,2 0,0 0,-3 0,1 0,-1 0,-2-1,3 0,-1-1,0 2,1 0,-1 0,0 0,-1 0,1 0,0 0,-2 0,2 0,0 0,-1 0,0 0,1 0,-1 0,2 0,-2 0,0 0,1 0,-1 0,1 0,0 0,-1 0,1 0,2 0,-3 0,5 0,-5 0,3 0,-3 0,1 0,0-2,-1 2,3-2,-3 2,3 0,-3 0,4 0,-5 0,5-2,-3 1,1-1,2 2,-5 0,5 0,-5 0,2 0,0 0,-1 0,1 0,0 0,-2 0,2 0,0 0,-2 0,2 0,0 0,-2 0,2 0,0 0,-1 0,0-2,1 2,-1-2,3 2,-4 0,3 0,-1 0,-2 0,4 0,-3 0,3 0,-3 0,3 0,-1 0,0 0,1 0,-3 0,3 0,-3 0,1 0,0 0,-1 0,4 0,-5 0,2 0,1 0,-3 0,2 0,0 0,-1 0,3 0,-3 0,1 0,0 0,-2 0,4 0,-3 0,1 0,0 0,-2 0,5 0,-5 0,2 0,0 0,-1 0,1 0,0 0,-2 0,2 2,0-2,-2 2,2 0,0-2,-2 2,2-2,0 2,1-2,-1 2,0-2,1 0,-3 0,2 0,1 2,-3-1,3 1,1-2,-3 0,3 0,-4 0,0 0,2 1,-2 0,2 1,0-1,-2 0,2 2,0-2,-2 2,2-2,-1 2,0-3,0 2,1 0,-2-2,2 2,0 0,-2 0,2 0,0 0,-1 0,0-1,-1 2,2-2,-1 0,1 1,-1-1,0 0,1 1,0-1,-2 0,2 1,0-1,-2 2,2-2,0 0,-1-1,1 0,0 2,-2-1,2 1,0-2,-1 0,1 0,-1 1,0 0,1 1,-1-2,0 1,2 0,-3 0,2 1,0-1,-2 2,2-3,-1 4,-1-2,2 2,-2-2,0 1,-1 1,-1 0,0 3,-2-2,0 0,0 1,0-2,-2 4,2-4,-4 1,2-1,-2 0,1 0,-2 0,1-2,0 2,0-2,-2 2,2-1,-1 0,0-2,2 2,-5-2,4 2,-2-2,0 0,2 1,-2-1,0 0,2-1,-4 0,4 0,-2 0,0 0,2 0,-2 0,0 0,1 0,0 0,-1 0,2 0,-4 0,4 0,-2 0,1 0,0 0,-1 0,-2 0,3 0,-3 0,4 0,0 0,-2 0,2 0,-2 0,0 0,1 0,-1 0,1 0,0 0,-1 0,0 0,2 0,-2 0,0 0,1 0,-1 0,0 0,2 0,-2 0,-1 0,3 0,-3 0,1 0,2 0,-2 0,0 0,1 0,-1 0,0 0,1 0,-1 0,0 0,1 0,-3 0,3 0,-3 0,1 0,0 0,-2 0,5 0,-5 0,2 0,0 0,-1 0,1 0,0 0,-1 0,3 0,-3 0,3 0,-3 0,3 0,-1 0,-1 0,3 0,-5 0,4 0,-3 0,3 0,-1 0,0 0,1 0,-1 0,0 2,2-1,-2 0,0 1,2-1,-2 0,0 1,2 1,-2-1,0 0,1-1,-1 0,1 2,-2-2,0 2,-1-2,3 1,-3 0,3-2,-3 4,3-3,-4 1,5-1,-3 0,1 3,-1-4,0 4,-1-3,1 2,-2 0,0-1,0 2,2-1,-1 1,1-2,-2 2,0-1,-2 1,3-1,0 1,2-4,1 4,-1-4,2 2,-2 0,-1 0,1 2,-1-2,3 2,0-4,-2 4,2-2,-2 2,1-2,1 2,-2-3,2 2,-2-2,2 2,0-1,-2 2,1-1,-1 0,2-2,0 2,-1-1,0 2,-1-2,2 2,-2-2,2 1,-2 0,2-3,-1 4,0-2,0 1,-1 0,2-2,0 2,-2 0,2-1,-2 1,2-2,-1 2,0-2,0 2,-1-2,2 3,0-2,-2 2,1-2,-1 2,2-2,0 2,0 0,0-2,0 2,0-2,0 2,0 0,0-2,0 2,0 0,0 0,-1 2,2-2,0 0,0 2,0-2,1 2,-3-2,4 0,-5 0,4 1,0-1,-2 1,2 0,-2 1,1-2,0 0,2 1,0 0,1 2,-2-2,1 0,-1 1,2-2,0 2,-1 0,0-2,-1 2,2 0,0-2,0 2,0 0,0-2,0 2,-1 0,0-2,-1 2,2 0,0-2,0 4,0-4,0 2,-1-1,0-1,0 3,1-2,0 0,0 1,0-2,0 4,-2-4,1 2,0 0,1-2,-2 2,1 0,0-22,1 13,0-17,0 16,0 0,1-2,0 2,3-2,-4 0,4 1,-4-1,2 1,-2 0,0-1,0 1,0 0,2-1,-2 0,2 2,-2-2,0 0,0 2,0-2,0 0,0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9T15:44:08.151"/>
    </inkml:context>
    <inkml:brush xml:id="br0">
      <inkml:brushProperty name="width" value="0.1" units="cm"/>
      <inkml:brushProperty name="height" value="0.2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1,'12'4,"-1"2,-7-4,0 2,2 0,-1-2,-1 2,1-2,-2 2,2 0,-1 0,0-2,0 3,0-2,0 1,0 0,-2-1,2 2,-2 0,2-1,0 0,0 0,0 0,0 0,-1 0,2 1,-2 0,0 1,0-3,-1 3,2-2,0 2,-2-2,2-1,0 1,-2 0,4 0,-4 0,2 0,0 2,0-2,0 2,-2-2,2 0,-2 0,2 0,0 0,0 0,0 0,0 0,0-1,0 1,2 0,-2 0,2 1,-2-1,0 0,0 0,0 0,-2 0,2 0,0 0,0 0,2-1,-2 0,0 0,2-1,-4 2,5-1,-4 0,3-1,-1 2,0 0,0-2,0 0,0 2,0-3,0 4,1-3,-1 0,0 1,1-2,-2 2,2-2,-2 2,2 0,-2-1,2 1,0 0,-2-1,2 1,-1 0,0-1,0-1,1 3,-2-3,2 4,-2-2,1-1,0 1,0 0,1-1,-3 1,1-1,0 2,2 0,-1-1,1 0,-2 0,0-1,1 1,0-1,0 1,-1 0,2-1,-2 1,2 0,-2 0,0-1,2 1,-2-2,2 2,-1-2,0 2,0-2,-1 2,2 0,-1-1,0 2,-1-4,1 4,0-2,0 0,1 2,-2-2,0 0,2 4,-2-5,2 4,-2-3,0 0,2 2,-3-2,4 0,-4 2,2-2,1 2,-1 0,0-2,-1 2,2-2,-1 2,1-1,-2 0,0-1,2 2,-2-1,2 0,-2-2,0 4,2-2,-2 2,2-2,-2 0,0-1,0 4,0-3,-1 2,2-2,-2 1,2-2,0 2,-1-2,0 2,0 0,1 0,0-2,1 2,-2-4,0 4,2-2,-2 2,2-2,-2 2,0-2,2 2,-2-2,2 2,0-4,-2 4,2-2,-2 0,4 2,-3-3,3 2,-4-2,0 1,2 0,-1-2,1 2,0 0,-1-2,1 2,-1-2,0 2,1-2,0 2,-2-2,2 2,-1-2,0 2,1 0,-1-2,0 2,1 0,0 0,-2 0,2 0,0 0,-2 0,2 0,-2 2,0-2,0 2,0 0,0-2,0 2,1-2,0 2,-2 0,1 0,-2 0,2 0,0-1,0 1,-1 2,-1-2,0 2,0-1,0 0,0 1,2-2,-4 1,4 0,-4 1,2-1,-2 0,2 2,-2-3,2 2,0-1,-2 0,3 0,-2 1,2-2,-2 2,2-2,-1 1,2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9T15:44:16.506"/>
    </inkml:context>
    <inkml:brush xml:id="br0">
      <inkml:brushProperty name="width" value="0.1" units="cm"/>
      <inkml:brushProperty name="height" value="0.2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1638 27,'-21'0,"-1"0,6 0,-5 0,3 0,-4 0,3 0,-1 0,4 0,-2 0,0 0,3 0,-1 0,2 0,2 0,0 0,0 0,0 0,3 0,-5 0,1 0,-2 0,1 0,-1 0,0 0,3 0,-3-2,3 1,0-1,0 2,3 0,0 0,-3 0,-1 0,-3-2,3 1,-1-1,4 2,-2 0,3 0,0-2,0 2,0-2,0 2,2 0,-1 0,3 0,-4 0,2 0,1 0,-3 0,4 0,-3-2,1 1,-2-1,0 2,0 0,2 0,-1 0,3 0,-4 0,5 0,-3 0,2 0,0 0,-2-2,-2 2,-3-2,-6 2,0 0,-4 0,1 0,-1 0,1 0,-1 0,3 0,2 0,2 0,3 0,0 0,0 0,3 0,-3 0,3 0,2 0,1 0,2 0,-2 0,1-2,-1 2,-4-2,0 2,-7 0,-1 0,3 0,-6 0,2 0,1 0,-3 0,5 0,1 0,3 0,3 0,-2 0,3 0,-3 0,4 0,-2 0,0 0,2 0,-1 0,1 0,-2 0,0 0,0 0,0 0,0 0,0 0,2 0,-2 0,5 0,-3 0,1 2,2-2,-2 2,-2-2,1 2,-6-1,-3 1,1-2,-6 2,5-1,1 1,4-2,1 0,4 0,-1 0,3 0,-1 0,-2 0,1 0,0 0,2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9T15:44:23.5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2584 5,'-37'0,"3"0,9 0,3 0,-6 0,2 0,-3 0,3 0,1 0,0 0,3 0,-3 0,6 0,-2 0,3 0,-4 0,1 0,-1 0,0 0,1 0,-4 0,3 0,-7 0,7 0,-3 0,3 0,1 0,-1 0,4 0,0 0,3 0,0-2,0 1,3-1,-9 2,7 0,-5 0,5 0,2 0,-6 0,2 0,-1 0,-1 0,2 0,-5 0,6 0,-6 0,5 0,-5 0,6 0,-6 0,5 0,-1 0,-1 0,-4 0,5 0,-4 0,9 0,-1 0,2 0,2 0,0 0,-1 0,-1 0,1 0,-1 0,1 0,1 0,0 0,0 0,0 0,-2 0,3 0,-3 0,0 0,1 0,-3 0,1 0,3 0,-3 0,3 0,0 0,0 0,-3 0,5 0,-4 0,4 0,-2 0,0 0,2 0,-2 0,2 0,-2 0,0 0,-2 0,2 0,-2 0,4 0,-1 0,1 0,0 0,-2 0,2 0,1 0,-3 0,4 0,-3 0,3 0,-3 0,3 0,-3 0,1 0,-2 0,2 0,-6 0,5 0,-5 0,4 0,0 0,0 0,0 0,0 0,0 0,2 0,-1 0,1 0,-2 0,0 0,-1 0,1 0,0 0,0 0,0 0,0 0,-2 0,2 0,0 0,3 0,-1 0,3 0,-5 0,5 0,-5 0,2 0,0 0,-1 0,3 0,-1 0,0 0,1 0,-1 0,1 0,-2 0,1 0,-3 0,0 0,-1 0,-4 0,2 0,-3 0,3 0,0 0,3 0,0 0,0 0,2 0,1 0,2 0,-2 0,0 0,-5 0,1 0,-4 0,5 0,-3 0,3 0,0 0,2 0,1 0,2 0,-2 0,0 0,-3 0,1 0,-2 0,1 0,-2 0,1 0,-2 0,6 0,-1 0,3 0,-2 0,2 0,-4 0,2 0,-3 0,0 0,-3 0,0 0,0 0,0 0,3 0,0 0,2 0,1 0,2 0,-2 0,-2 0,1 0,-3 0,3 0,-2 0,2 0,-4 0,6 0,-6 0,6 0,-4 0,5 0,-3 0,4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9T16:03:0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976 0 24575,'-14'0'0,"4"4"0,-5-3 0,6 4 0,0-1 0,-1-3 0,5 7 0,-3-7 0,3 7 0,-5-7 0,1 3 0,0-4 0,4 4 0,-3-3 0,3 3 0,-4-4 0,0 0 0,0 0 0,-4 0 0,3 0 0,-3 0 0,4 0 0,0 0 0,-1 0 0,1 0 0,0 0 0,0 0 0,-5 0 0,4 0 0,-4 0 0,4 0 0,1 0 0,0 0 0,0 0 0,-1 0 0,1 0 0,-5 0 0,4 0 0,-4 0 0,4 0 0,1 0 0,0 0 0,0 0 0,0 0 0,-1 0 0,1 0 0,0 0 0,0 0 0,0 0 0,0 0 0,0 0 0,0 0 0,0 0 0,0 0 0,0 0 0,-1 0 0,1 4 0,-1-3 0,1 8 0,0-8 0,-1 3 0,1-4 0,-1 0 0,5 4 0,-3 1 0,3 4 0,0 0 0,-3 0 0,3 1 0,-5-1 0,0 5 0,1-3 0,-2 8 0,2-8 0,-1 3 0,5-5 0,1 1 0,-1-1 0,4 0 0,-7-4 0,7 3 0,-2-3 0,-2 4 0,0 0 0,0 6 0,-3-5 0,7 5 0,-4-6 0,1 0 0,3 1 0,-3 4 0,0-4 0,3 5 0,-4-6 0,5 0 0,-4-4 0,3 3 0,-2-3 0,3 5 0,0-1 0,0 0 0,-5 1 0,4-1 0,-3 0 0,4 0 0,0 1 0,0-1 0,0 0 0,0 0 0,0 6 0,0-5 0,0 5 0,0-6 0,0 0 0,0 0 0,0 1 0,0-1 0,-4 0 0,3 1 0,-3-1 0,4 0 0,0 1 0,0-1 0,0 5 0,0-3 0,-5 3 0,4-5 0,-3 6 0,4-5 0,-4 5 0,3-6 0,-3 0 0,4 1 0,-5-1 0,4 5 0,-3-3 0,0 3 0,3-4 0,-3-1 0,4 5 0,-5-3 0,4 3 0,-3-5 0,4 1 0,0-2 0,0 1 0,-4-4 0,3 3 0,-3-2 0,-1 3 0,4 0 0,-7 0 0,7 1 0,-3-1 0,0 0 0,3 1 0,-4-1 0,5 0 0,-4-4 0,3 4 0,-3-12 0,4 2 0,0-8 0,0 0 0,0 0 0,0-1 0,0-4 0,0 3 0,0-4 0,-4 6 0,3 0 0,-4-1 0,5 1 0,-4 3 0,3-2 0,-6 4 0,2-1 0,0-3 0,-3 7 0,3-4 0,-4 1 0,0-1 0,0 0 0,4-3 0,1 11 0,4-2 0,0 8 0,0 5 0,5-3 0,0 8 0,4-9 0,1 4 0,-5 1 0,-1-5 0,1 5 0,-4-6 0,3 0 0,0-4 0,-3 2 0,2-2 0,-3 4 0,4 1 0,-2-1 0,6 0 0,-7 0 0,2 0 0,1-4 0,-3 3 0,3-3 0,0 0 0,1 3 0,-1-3 0,4-1 0,-3 0 0,4-4 0,-1 0 0,-3-4 0,3 3 0,-7-7 0,3 3 0,0-4 0,-3-1 0,8 1 0,-4-1 0,0 1 0,3 0 0,-7-1 0,3 1 0,-4 0 0,4 3 0,-3-2 0,4 3 0,-2-4 0,-2 0 0,3 0 0,-4-1 0,0 1 0,0 0 0,4 4 0,-3-3 0,-1 7 0,-4-3 0,-5 4 0,-1 0 0,1 0 0,0 0 0,0 0 0,-1 0 0,1 0 0,0 0 0,1 0 0,-1 0 0,-3 0 0,6-9 0,-6 7 0,7-6 0,0 4 0,1 3 0,4-3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DCF0E-F925-FE4C-B3E1-A270BEA8974D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23630-DBD2-254B-8451-0D234D619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6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25-6: Vision I-II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87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32-3: Neuro-</a:t>
            </a:r>
            <a:r>
              <a:rPr lang="en-US" dirty="0" err="1"/>
              <a:t>Opthalmology</a:t>
            </a:r>
            <a:r>
              <a:rPr lang="en-US" dirty="0"/>
              <a:t> (</a:t>
            </a:r>
            <a:r>
              <a:rPr lang="en-US" dirty="0" err="1"/>
              <a:t>con’t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87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34: Hypothalamus</a:t>
            </a:r>
          </a:p>
          <a:p>
            <a:endParaRPr lang="en-US" dirty="0"/>
          </a:p>
          <a:p>
            <a:r>
              <a:rPr lang="en-US" dirty="0"/>
              <a:t>Note: not the best lecture– so I majorly summarized for this one (usually don’t) and used mnemonics– I don’t think the questions he asked were terrible  </a:t>
            </a:r>
          </a:p>
          <a:p>
            <a:r>
              <a:rPr lang="en-US" dirty="0"/>
              <a:t>I stole the Mnemonics from First Aid –mostly</a:t>
            </a:r>
          </a:p>
          <a:p>
            <a:r>
              <a:rPr lang="en-US" dirty="0"/>
              <a:t>The paths aren’t on here but they are named from where they come from and where they 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23630-DBD2-254B-8451-0D234D6192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51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35: Limbic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5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Lecture 35: Limbic System (</a:t>
            </a:r>
            <a:r>
              <a:rPr lang="en-US" dirty="0" err="1"/>
              <a:t>con’t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8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36: Chemical Neuroanatomy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54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37: Learning and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07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38: Neuroradiology</a:t>
            </a:r>
          </a:p>
          <a:p>
            <a:endParaRPr lang="en-US" dirty="0"/>
          </a:p>
          <a:p>
            <a:r>
              <a:rPr lang="en-US" dirty="0"/>
              <a:t>Know the advantages</a:t>
            </a:r>
            <a:r>
              <a:rPr lang="en-US"/>
              <a:t>/disadvantages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2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25-6: Vision I-II (</a:t>
            </a:r>
            <a:r>
              <a:rPr lang="en-US" dirty="0" err="1"/>
              <a:t>con’t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05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25-6: Vision I-II (</a:t>
            </a:r>
            <a:r>
              <a:rPr lang="en-US" dirty="0" err="1"/>
              <a:t>con’t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27: Vision III</a:t>
            </a:r>
          </a:p>
          <a:p>
            <a:endParaRPr lang="en-US" dirty="0"/>
          </a:p>
          <a:p>
            <a:r>
              <a:rPr lang="en-US" dirty="0"/>
              <a:t>MC = most common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58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28: Eye Exam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29: Ocular Emergencies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0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30: Anterior Segment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4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31: Posterior Segment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27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Lecture 32-3: Neuro-</a:t>
            </a:r>
            <a:r>
              <a:rPr lang="en-US" dirty="0" err="1"/>
              <a:t>Opthalmology</a:t>
            </a:r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B7FBE-C55A-BC4E-A14C-C40D9FADE7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0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AF89-E570-944D-9FC8-724D1A820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76D0C-8034-7F47-A32C-684F6E697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9CDBD-133E-FF45-805B-44CEC6D6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8FF69-D507-B442-858B-467A0D54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E0C47-CD71-F245-AB9D-FCBE1310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8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059D-A5FC-064C-AECA-A1A816D7B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5994D-0DCF-4241-8788-F7003CA5D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D704-79B3-C848-8A2B-3B8DC11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E7ABC-EA42-D84F-9EBE-D2EF7912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74063-A2DA-5746-89AA-FABBC9DA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7E659E-97B9-2143-A6A1-309AE7905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D99C4-2429-4049-B8EE-0FDC9E776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01F21-16BF-FC4D-BBF1-1DA56D3A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D9186-798F-094D-9381-C9F776C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95AE8-F2C8-6E44-8DF6-8661FD09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3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1B69-4795-C847-84F2-A5E219DEB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A9CF7-9804-5248-8D2A-72105E4BD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1B0C-766E-A14E-9CE5-F939CD9AD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2761C-799C-774C-AFF2-3F31666AD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3BA68-4D6B-8048-9148-C63E04D3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4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8156C-25F7-F846-AACB-4E9A3222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1C19A-8166-AF4C-93BA-A37753921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AD72-A56A-EC4D-A2C8-3415C913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0B5EF-15DE-1F4E-8543-DC2687979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F5800-CF1E-6945-9987-6ABDB198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8C90-1377-6549-AFD3-E89DD829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62963-1924-3541-8987-465F9B8FD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B121C-4847-604D-8CA7-474EE1A16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07554-A9E5-FA4A-A31A-9B40B684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A6268-ACD4-9146-A190-2907A54B6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56E53-C0E0-0448-9EA7-7E508C5BA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44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8BAE2-7D5C-FD40-8EE4-494804C6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59ABF-8600-8243-9E05-B6CC983A3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F37BA-0D98-4246-BAB9-55B52E21D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6B08D-1C60-BD47-8779-E0EE7D043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02C8F1-A668-2D4F-A373-B6B67227C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FA6749-866A-A842-8664-5B767116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FDB63-025F-AC47-9164-4D7F2D21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48EFD-F805-5841-806D-B68905A1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4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5775A-B914-B948-A5A2-0B33BB2C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76C8F3-466C-3940-AA84-EC8A319B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07FEB-5F23-394D-A98C-30ECAFFA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152ED-E43E-094B-AC10-42C08A3D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6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54910-91B7-DF49-BD30-B9C81B5BD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4B538-84CA-7E44-9E84-ED6969724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B4A47-FEB6-3E48-9FE5-AED70F55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0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736E-37B5-7945-A34C-DB5BAB9ED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AE3E7-93BC-C141-8B90-4DDB3F28C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06106-52D5-0945-9C5C-34F6C5650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28355-8FB9-2C4A-9088-05309CC3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E66F1-E269-A34D-99A5-4D9700E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5F640-9FBC-234B-BB8D-FDE9FA2FE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2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F801-5F3F-834A-B182-A14675AB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33027-5699-8847-A886-CCF1887ED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243A6-2D1E-9E4A-A174-781F468CE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CD2E6-BEA2-9545-9242-B7540259F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0C842-CB0C-3948-9181-F1A53EB6A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DD4FE-D765-FC43-8710-CCF4F30A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3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D8EB59-04A5-4948-835E-D777C5FA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BC1D8-E4DB-1F44-A2BE-E887A05D2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AD71D-5582-7840-B7B4-38396004F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4E541-46A1-7B4C-8680-7C3ACB01A8C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DDC60-FAB5-764C-AC18-7E0BF8CBD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AED47-EBB7-4E4E-900E-D8138709E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1784-B70C-0540-8050-56995D5EE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3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6.png"/><Relationship Id="rId5" Type="http://schemas.openxmlformats.org/officeDocument/2006/relationships/customXml" Target="../ink/ink13.xml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customXml" Target="../ink/ink15.xml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1.png"/><Relationship Id="rId18" Type="http://schemas.openxmlformats.org/officeDocument/2006/relationships/customXml" Target="../ink/ink8.xml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12" Type="http://schemas.openxmlformats.org/officeDocument/2006/relationships/customXml" Target="../ink/ink5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7.xml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customXml" Target="../ink/ink4.xml"/><Relationship Id="rId19" Type="http://schemas.openxmlformats.org/officeDocument/2006/relationships/image" Target="../media/image14.png"/><Relationship Id="rId4" Type="http://schemas.openxmlformats.org/officeDocument/2006/relationships/customXml" Target="../ink/ink1.xml"/><Relationship Id="rId9" Type="http://schemas.openxmlformats.org/officeDocument/2006/relationships/image" Target="../media/image9.png"/><Relationship Id="rId14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9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jswO_U5PDhAhWXq54KHeXADzoQjRx6BAgBEAU&amp;url=https://www.glaucoma.org/glaucoma/optic-nerve-cupping.php&amp;psig=AOvVaw0u62QT2-fg5_I0ysSNpdy9&amp;ust=1556472026378916" TargetMode="External"/><Relationship Id="rId3" Type="http://schemas.openxmlformats.org/officeDocument/2006/relationships/hyperlink" Target="https://www.google.com/url?sa=i&amp;rct=j&amp;q=&amp;esrc=s&amp;source=images&amp;cd=&amp;cad=rja&amp;uact=8&amp;ved=2ahUKEwiH3cGS_N_hAhXCJDQIHRKTBVoQjRx6BAgBEAU&amp;url=https://www.rebuildyourvision.com/blog/vision-training/myopia-hyperopia-astigmatism-explained/&amp;psig=AOvVaw1NecZay3Y_rMmRyLma3EfX&amp;ust=1555894311545688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iblr-Q3_DhAhUXsZ4KHRt9ASkQjRx6BAgBEAU&amp;url=https://www.semanticscholar.org/paper/Automatic-Segmentation-of-Optic-Disc-in-Eye-Fundus-Allam-Youssif/9d622c37d70e7e8999d396a7fdeb34ff52e27613/figure/0&amp;psig=AOvVaw0ZRScHZwpqPgaOOb_xZ4FJ&amp;ust=1556470585674364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0" Type="http://schemas.openxmlformats.org/officeDocument/2006/relationships/hyperlink" Target="https://www.google.com/url?sa=i&amp;rct=j&amp;q=&amp;esrc=s&amp;source=images&amp;cd=&amp;cad=rja&amp;uact=8&amp;ved=2ahUKEwiJrL-35PDhAhXNvJ4KHV8BCbkQjRx6BAgBEAU&amp;url=https://waverleyeyecare.typepad.com/waverley_eye_care/2012/02/cup-to-disc-ratio.html&amp;psig=AOvVaw0u62QT2-fg5_I0ysSNpdy9&amp;ust=1556472026378916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customXml" Target="../ink/ink12.xml"/><Relationship Id="rId5" Type="http://schemas.openxmlformats.org/officeDocument/2006/relationships/image" Target="../media/image31.jpeg"/><Relationship Id="rId10" Type="http://schemas.openxmlformats.org/officeDocument/2006/relationships/image" Target="../media/image200.png"/><Relationship Id="rId4" Type="http://schemas.openxmlformats.org/officeDocument/2006/relationships/image" Target="../media/image30.jpeg"/><Relationship Id="rId9" Type="http://schemas.openxmlformats.org/officeDocument/2006/relationships/customXml" Target="../ink/ink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CB1A-484D-F846-9941-BCD2A970C1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Neuroanatomy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C05E7-BBCD-D94E-9B6A-D84D7F2703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78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CN II: Optic Nerve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738343" y="740003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CN VI: Abducens's Nerve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4071660" y="3235076"/>
            <a:ext cx="327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CN VII: Facial Nerve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8120340" y="513043"/>
            <a:ext cx="3836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Anisocoria </a:t>
            </a:r>
            <a:r>
              <a:rPr lang="en-US" sz="1200" dirty="0"/>
              <a:t>in light– unequal pupils </a:t>
            </a: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99276" y="3778888"/>
            <a:ext cx="3672898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Right lateral rectus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Temporal arteritis: new case of diplopia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 </a:t>
            </a:r>
            <a:r>
              <a:rPr lang="en-US" altLang="en-US" sz="1200" dirty="0" err="1"/>
              <a:t>Sxs</a:t>
            </a:r>
            <a:r>
              <a:rPr lang="en-US" altLang="en-US" sz="1200" dirty="0"/>
              <a:t>: </a:t>
            </a:r>
            <a:r>
              <a:rPr lang="en-US" altLang="en-US" sz="1200" dirty="0">
                <a:solidFill>
                  <a:srgbClr val="FF0000"/>
                </a:solidFill>
              </a:rPr>
              <a:t>generalized weakness, unintentional weight loss, new onset diffuse H/A </a:t>
            </a:r>
            <a:r>
              <a:rPr lang="en-US" altLang="en-US" sz="1200" dirty="0"/>
              <a:t>(usually unilateral)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Hx: well controlled HTN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CBC: mild </a:t>
            </a:r>
            <a:r>
              <a:rPr lang="en-US" altLang="en-US" sz="1200" dirty="0">
                <a:solidFill>
                  <a:srgbClr val="FF0000"/>
                </a:solidFill>
              </a:rPr>
              <a:t>anemia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Sed Rate (ESR) &gt;20 (</a:t>
            </a:r>
            <a:r>
              <a:rPr lang="en-US" altLang="en-US" sz="1200" dirty="0">
                <a:solidFill>
                  <a:srgbClr val="FF0000"/>
                </a:solidFill>
              </a:rPr>
              <a:t>elevated</a:t>
            </a:r>
            <a:r>
              <a:rPr lang="en-US" altLang="en-US" sz="1200" dirty="0"/>
              <a:t>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CRP (inflammatory marker): </a:t>
            </a:r>
            <a:r>
              <a:rPr lang="en-US" altLang="en-US" sz="1200" dirty="0">
                <a:solidFill>
                  <a:srgbClr val="FF0000"/>
                </a:solidFill>
              </a:rPr>
              <a:t>positive</a:t>
            </a:r>
            <a:r>
              <a:rPr lang="en-US" altLang="en-US" sz="120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Temporal artery biopsy: positive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Important to rule out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262227" y="97446"/>
            <a:ext cx="3702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CN V: Trigeminal Nerve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CN III: Oculomotor Nerve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8A673D-59AC-0E46-A32D-D662377AA8BA}"/>
              </a:ext>
            </a:extLst>
          </p:cNvPr>
          <p:cNvSpPr txBox="1"/>
          <p:nvPr/>
        </p:nvSpPr>
        <p:spPr>
          <a:xfrm>
            <a:off x="3934262" y="3632947"/>
            <a:ext cx="367289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Bell’s Palsy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Low motor neuron lesion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Affects one entire side of face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Ipsilateral to lesion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Stroke– look for UMN signs and other signs besides only unilateral face LMN sign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428AE-14C4-5545-8C2B-DF2F3374348F}"/>
              </a:ext>
            </a:extLst>
          </p:cNvPr>
          <p:cNvSpPr txBox="1"/>
          <p:nvPr/>
        </p:nvSpPr>
        <p:spPr>
          <a:xfrm>
            <a:off x="3989414" y="500551"/>
            <a:ext cx="383687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Somatic motor control: </a:t>
            </a:r>
            <a:r>
              <a:rPr lang="en-US" sz="1200" dirty="0">
                <a:solidFill>
                  <a:srgbClr val="FF0000"/>
                </a:solidFill>
              </a:rPr>
              <a:t>SR, IR, MR, IO </a:t>
            </a:r>
            <a:r>
              <a:rPr lang="en-US" sz="1200" dirty="0"/>
              <a:t>muscles and </a:t>
            </a:r>
            <a:r>
              <a:rPr lang="en-US" sz="1200" dirty="0" err="1">
                <a:solidFill>
                  <a:srgbClr val="FF0000"/>
                </a:solidFill>
              </a:rPr>
              <a:t>levator</a:t>
            </a:r>
            <a:r>
              <a:rPr lang="en-US" sz="1200" dirty="0">
                <a:solidFill>
                  <a:srgbClr val="FF0000"/>
                </a:solidFill>
              </a:rPr>
              <a:t> palpebrae superioris </a:t>
            </a:r>
            <a:r>
              <a:rPr lang="en-US" sz="1200" dirty="0"/>
              <a:t>muscle (ptosis)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PNS: </a:t>
            </a:r>
            <a:r>
              <a:rPr lang="en-US" altLang="en-US" sz="1200" dirty="0">
                <a:solidFill>
                  <a:srgbClr val="FF0000"/>
                </a:solidFill>
              </a:rPr>
              <a:t>ciliary body and iris sphincter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not working? </a:t>
            </a:r>
            <a:r>
              <a:rPr lang="en-US" altLang="en-US" sz="1200" dirty="0">
                <a:solidFill>
                  <a:srgbClr val="FF0000"/>
                </a:solidFill>
              </a:rPr>
              <a:t>Mydriasis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Results: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 err="1">
                <a:solidFill>
                  <a:srgbClr val="FF0000"/>
                </a:solidFill>
              </a:rPr>
              <a:t>Hypodeviated</a:t>
            </a:r>
            <a:r>
              <a:rPr lang="en-US" altLang="en-US" sz="1200" dirty="0">
                <a:solidFill>
                  <a:srgbClr val="FF0000"/>
                </a:solidFill>
              </a:rPr>
              <a:t>, </a:t>
            </a:r>
            <a:r>
              <a:rPr lang="en-US" altLang="en-US" sz="1200" dirty="0" err="1">
                <a:solidFill>
                  <a:srgbClr val="FF0000"/>
                </a:solidFill>
              </a:rPr>
              <a:t>exotropic</a:t>
            </a:r>
            <a:r>
              <a:rPr lang="en-US" altLang="en-US" sz="1200" dirty="0">
                <a:solidFill>
                  <a:srgbClr val="FF0000"/>
                </a:solidFill>
              </a:rPr>
              <a:t> eye– down and out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Ptosis, difficulty accommodating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Pupil dilation = </a:t>
            </a:r>
            <a:r>
              <a:rPr lang="en-US" altLang="en-US" sz="1200" dirty="0">
                <a:solidFill>
                  <a:srgbClr val="FF0000"/>
                </a:solidFill>
              </a:rPr>
              <a:t>emergency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Benign ischemic infarction– </a:t>
            </a:r>
            <a:r>
              <a:rPr lang="en-US" altLang="en-US" sz="1200" dirty="0"/>
              <a:t>compression from enlarging</a:t>
            </a:r>
            <a:r>
              <a:rPr lang="en-US" altLang="en-US" sz="1200" dirty="0">
                <a:solidFill>
                  <a:srgbClr val="FF0000"/>
                </a:solidFill>
              </a:rPr>
              <a:t> aneurism </a:t>
            </a:r>
            <a:r>
              <a:rPr lang="en-US" altLang="en-US" sz="1200" dirty="0"/>
              <a:t>at the junction of the</a:t>
            </a:r>
            <a:r>
              <a:rPr lang="en-US" altLang="en-US" sz="1200" dirty="0">
                <a:solidFill>
                  <a:srgbClr val="FF0000"/>
                </a:solidFill>
              </a:rPr>
              <a:t> carotid </a:t>
            </a:r>
            <a:r>
              <a:rPr lang="en-US" altLang="en-US" sz="1200" dirty="0"/>
              <a:t>and</a:t>
            </a:r>
            <a:r>
              <a:rPr lang="en-US" altLang="en-US" sz="1200" dirty="0">
                <a:solidFill>
                  <a:srgbClr val="FF0000"/>
                </a:solidFill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</a:rPr>
              <a:t>Pcom</a:t>
            </a:r>
            <a:r>
              <a:rPr lang="en-US" altLang="en-US" sz="1200" dirty="0">
                <a:solidFill>
                  <a:srgbClr val="FF0000"/>
                </a:solidFill>
              </a:rPr>
              <a:t> arteries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Temporal arteritis: new case of diplopia (associated </a:t>
            </a:r>
            <a:r>
              <a:rPr lang="en-US" altLang="en-US" sz="1200" dirty="0" err="1"/>
              <a:t>sxs</a:t>
            </a:r>
            <a:r>
              <a:rPr lang="en-US" altLang="en-US" sz="1200" dirty="0"/>
              <a:t>: unilateral headache) – do temporal artery biopsy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Important to rule out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75F1C9-CB11-0941-ACB5-E8E41A2685D6}"/>
              </a:ext>
            </a:extLst>
          </p:cNvPr>
          <p:cNvSpPr txBox="1"/>
          <p:nvPr/>
        </p:nvSpPr>
        <p:spPr>
          <a:xfrm>
            <a:off x="234784" y="487612"/>
            <a:ext cx="3629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Pupil testing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Marcus Gunn Pupil: swing light in good eye– both pupils constrict to light, swing light in bad eye and both pupils dilate – problem with CN II</a:t>
            </a:r>
            <a:endParaRPr lang="en-US" altLang="en-US" sz="120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Absolute </a:t>
            </a:r>
            <a:r>
              <a:rPr lang="en-US" altLang="en-US" sz="1200" dirty="0" err="1"/>
              <a:t>infranasal</a:t>
            </a:r>
            <a:r>
              <a:rPr lang="en-US" altLang="en-US" sz="1200" dirty="0"/>
              <a:t> altitudinal defect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 err="1"/>
              <a:t>Sxs</a:t>
            </a:r>
            <a:r>
              <a:rPr lang="en-US" altLang="en-US" sz="1200" dirty="0"/>
              <a:t>: </a:t>
            </a:r>
            <a:r>
              <a:rPr lang="en-US" altLang="en-US" sz="1200" dirty="0">
                <a:solidFill>
                  <a:srgbClr val="FF0000"/>
                </a:solidFill>
              </a:rPr>
              <a:t>blurred vision, grey inferior visual problem, high BP, superior sectoral edema, superior nerve fiber swelling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NAION– Non-</a:t>
            </a:r>
            <a:r>
              <a:rPr lang="en-US" altLang="en-US" sz="1200" dirty="0" err="1"/>
              <a:t>arteriteric</a:t>
            </a:r>
            <a:r>
              <a:rPr lang="en-US" altLang="en-US" sz="1200" dirty="0"/>
              <a:t> ischemic optic neuropathy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Acute, unilateral painless vision loss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Risks: </a:t>
            </a:r>
            <a:r>
              <a:rPr lang="en-US" altLang="en-US" sz="1200" dirty="0">
                <a:solidFill>
                  <a:srgbClr val="FF0000"/>
                </a:solidFill>
              </a:rPr>
              <a:t>HTN, </a:t>
            </a:r>
            <a:r>
              <a:rPr lang="en-US" altLang="en-US" sz="1200" dirty="0"/>
              <a:t>nocturnal hypotension, hyperlipidemia, DM, sleep apnea, smoking, PDE-5 use</a:t>
            </a: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8095523" y="529021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4" descr="Bells #2">
            <a:extLst>
              <a:ext uri="{FF2B5EF4-FFF2-40B4-BE49-F238E27FC236}">
                <a16:creationId xmlns:a16="http://schemas.microsoft.com/office/drawing/2014/main" id="{371DDD08-6A95-494F-AE2B-5753C4CD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97" y="4916775"/>
            <a:ext cx="2622739" cy="182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 descr="D:\IMG_6494.JPG">
            <a:extLst>
              <a:ext uri="{FF2B5EF4-FFF2-40B4-BE49-F238E27FC236}">
                <a16:creationId xmlns:a16="http://schemas.microsoft.com/office/drawing/2014/main" id="{5C9E9D03-6E08-8345-AD67-65C4646D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04" y="5824731"/>
            <a:ext cx="1503443" cy="10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 descr="D:\IMG_6493.JPG">
            <a:extLst>
              <a:ext uri="{FF2B5EF4-FFF2-40B4-BE49-F238E27FC236}">
                <a16:creationId xmlns:a16="http://schemas.microsoft.com/office/drawing/2014/main" id="{4073CF18-057F-D842-88C8-843E13599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0" b="53265"/>
          <a:stretch>
            <a:fillRect/>
          </a:stretch>
        </p:blipFill>
        <p:spPr bwMode="auto">
          <a:xfrm>
            <a:off x="8826391" y="974708"/>
            <a:ext cx="2322499" cy="16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2ABBA5-9F30-DE47-AD1A-C2DF5A9D7256}"/>
              </a:ext>
            </a:extLst>
          </p:cNvPr>
          <p:cNvSpPr/>
          <p:nvPr/>
        </p:nvSpPr>
        <p:spPr>
          <a:xfrm>
            <a:off x="10780776" y="1522476"/>
            <a:ext cx="131064" cy="16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D09B7CC-E42E-8C4D-BDAE-C1316C5EF21F}"/>
              </a:ext>
            </a:extLst>
          </p:cNvPr>
          <p:cNvSpPr/>
          <p:nvPr/>
        </p:nvSpPr>
        <p:spPr>
          <a:xfrm>
            <a:off x="9108948" y="1673846"/>
            <a:ext cx="131064" cy="121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>
            <a:extLst>
              <a:ext uri="{FF2B5EF4-FFF2-40B4-BE49-F238E27FC236}">
                <a16:creationId xmlns:a16="http://schemas.microsoft.com/office/drawing/2014/main" id="{6BE772CB-8464-BB48-AF30-7AE25A942E26}"/>
              </a:ext>
            </a:extLst>
          </p:cNvPr>
          <p:cNvSpPr/>
          <p:nvPr/>
        </p:nvSpPr>
        <p:spPr>
          <a:xfrm>
            <a:off x="109325" y="3981968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7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5967046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Myasthenia Gravis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-525365" y="2589995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Pseudotumor Cerebri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6224955" y="3294042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Charles Bonnet Syndrome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6125669" y="3911224"/>
            <a:ext cx="591658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Older age</a:t>
            </a:r>
            <a:r>
              <a:rPr lang="en-US" sz="1200" dirty="0"/>
              <a:t>: 75-80yo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Impaired vision </a:t>
            </a:r>
            <a:r>
              <a:rPr lang="en-US" altLang="en-US" sz="1200" dirty="0"/>
              <a:t>20/60 or worse in better eye – usually macular degeneration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”Fictions in vision”– images </a:t>
            </a:r>
            <a:r>
              <a:rPr lang="en-US" altLang="en-US" sz="1200" dirty="0">
                <a:solidFill>
                  <a:srgbClr val="FF0000"/>
                </a:solidFill>
              </a:rPr>
              <a:t>recurrent and complex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Episodes: days to years and variable in frequency– </a:t>
            </a:r>
            <a:r>
              <a:rPr lang="en-US" altLang="en-US" sz="1200" dirty="0">
                <a:solidFill>
                  <a:srgbClr val="FF0000"/>
                </a:solidFill>
              </a:rPr>
              <a:t>non-frightening, pleasant images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Non-psychiatric related episodes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Pt has reluctance to disclose they are </a:t>
            </a:r>
            <a:r>
              <a:rPr lang="en-US" altLang="en-US" sz="1200" dirty="0">
                <a:solidFill>
                  <a:srgbClr val="FF0000"/>
                </a:solidFill>
              </a:rPr>
              <a:t>“seeing things”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Usually enjoys their visions– gives them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044101-EB2D-444C-ABF2-4E17E6A4B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9" y="453969"/>
            <a:ext cx="5838453" cy="22539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 err="1"/>
              <a:t>Sxs</a:t>
            </a:r>
            <a:r>
              <a:rPr lang="en-US" altLang="en-US" sz="1200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Bilateral, asymmetric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Ptosis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Diplopia– no pupil involvement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Worse at end of the day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Tests to order: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Ice test</a:t>
            </a:r>
            <a:r>
              <a:rPr lang="en-US" altLang="en-US" sz="1200" dirty="0"/>
              <a:t>– relieves ptosis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Fatigue test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Edrophonium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Serum—</a:t>
            </a:r>
            <a:r>
              <a:rPr lang="en-US" altLang="en-US" sz="1200" dirty="0">
                <a:solidFill>
                  <a:srgbClr val="FF0000"/>
                </a:solidFill>
              </a:rPr>
              <a:t>Ach receptor AB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6424241" y="41379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Optic Neuritis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8A3F2D-B61A-294A-97ED-49696A72D284}"/>
              </a:ext>
            </a:extLst>
          </p:cNvPr>
          <p:cNvSpPr txBox="1">
            <a:spLocks/>
          </p:cNvSpPr>
          <p:nvPr/>
        </p:nvSpPr>
        <p:spPr>
          <a:xfrm>
            <a:off x="6300273" y="500552"/>
            <a:ext cx="5741986" cy="220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 err="1"/>
              <a:t>Sxs</a:t>
            </a:r>
            <a:r>
              <a:rPr lang="en-US" altLang="en-US" sz="1200" dirty="0"/>
              <a:t>: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Acute vision loss that peaks at 1-2 weeks (usually monocular)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Eye pain with movement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Afferent pupillary defect with visual field defect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altLang="en-US" sz="12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Associated with: </a:t>
            </a:r>
            <a:r>
              <a:rPr lang="en-US" altLang="en-US" sz="1200" dirty="0">
                <a:solidFill>
                  <a:srgbClr val="FF0000"/>
                </a:solidFill>
              </a:rPr>
              <a:t>MS</a:t>
            </a:r>
            <a:endParaRPr lang="en-US" altLang="en-US" sz="1200" dirty="0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-333843" y="3755707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8D3B13F-DDB5-F841-B59B-12E518897CBC}"/>
              </a:ext>
            </a:extLst>
          </p:cNvPr>
          <p:cNvSpPr txBox="1">
            <a:spLocks/>
          </p:cNvSpPr>
          <p:nvPr/>
        </p:nvSpPr>
        <p:spPr>
          <a:xfrm>
            <a:off x="115587" y="3755707"/>
            <a:ext cx="5838453" cy="2253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i="1" dirty="0"/>
              <a:t>Usually in </a:t>
            </a:r>
            <a:r>
              <a:rPr lang="en-US" altLang="en-US" sz="1200" i="1" dirty="0">
                <a:solidFill>
                  <a:srgbClr val="FF0000"/>
                </a:solidFill>
              </a:rPr>
              <a:t>young, obese females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 err="1"/>
              <a:t>Sxs</a:t>
            </a:r>
            <a:r>
              <a:rPr lang="en-US" altLang="en-US" sz="1200" dirty="0"/>
              <a:t>: </a:t>
            </a:r>
            <a:r>
              <a:rPr lang="en-US" altLang="en-US" sz="1200" dirty="0">
                <a:solidFill>
                  <a:srgbClr val="FF0000"/>
                </a:solidFill>
              </a:rPr>
              <a:t>HA, transient visual obscurations, diplopia (CN VI palsy), papilledema, elevated ICP, tinnitus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Dx: </a:t>
            </a:r>
            <a:r>
              <a:rPr lang="en-US" altLang="en-US" sz="1200" dirty="0">
                <a:solidFill>
                  <a:srgbClr val="FF0000"/>
                </a:solidFill>
              </a:rPr>
              <a:t>MRI with contrast, LP– elevated ICP</a:t>
            </a:r>
            <a:r>
              <a:rPr lang="en-US" altLang="en-US" sz="1200" dirty="0"/>
              <a:t> (above 200) with </a:t>
            </a:r>
            <a:r>
              <a:rPr lang="en-US" altLang="en-US" sz="1200" dirty="0">
                <a:solidFill>
                  <a:srgbClr val="FF0000"/>
                </a:solidFill>
              </a:rPr>
              <a:t>normal CSF composition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 </a:t>
            </a:r>
          </a:p>
        </p:txBody>
      </p:sp>
      <p:pic>
        <p:nvPicPr>
          <p:cNvPr id="26" name="Picture 6" descr="Lscan15">
            <a:extLst>
              <a:ext uri="{FF2B5EF4-FFF2-40B4-BE49-F238E27FC236}">
                <a16:creationId xmlns:a16="http://schemas.microsoft.com/office/drawing/2014/main" id="{ED1CF968-28F7-B44E-B397-1DF95DAB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7332" y="1365740"/>
            <a:ext cx="1721550" cy="1713021"/>
          </a:xfrm>
          <a:prstGeom prst="rect">
            <a:avLst/>
          </a:prstGeom>
        </p:spPr>
      </p:pic>
      <p:pic>
        <p:nvPicPr>
          <p:cNvPr id="27" name="Content Placeholder 5">
            <a:extLst>
              <a:ext uri="{FF2B5EF4-FFF2-40B4-BE49-F238E27FC236}">
                <a16:creationId xmlns:a16="http://schemas.microsoft.com/office/drawing/2014/main" id="{D7866E75-BE6F-5D45-8BAD-178365350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 b="61847"/>
          <a:stretch/>
        </p:blipFill>
        <p:spPr>
          <a:xfrm>
            <a:off x="2717647" y="1888960"/>
            <a:ext cx="3082786" cy="1174250"/>
          </a:xfrm>
          <a:prstGeom prst="rect">
            <a:avLst/>
          </a:prstGeom>
        </p:spPr>
      </p:pic>
      <p:grpSp>
        <p:nvGrpSpPr>
          <p:cNvPr id="30" name="Group 3">
            <a:extLst>
              <a:ext uri="{FF2B5EF4-FFF2-40B4-BE49-F238E27FC236}">
                <a16:creationId xmlns:a16="http://schemas.microsoft.com/office/drawing/2014/main" id="{3B238F03-5AFD-7A44-A1AD-F6D7576168A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27575" y="4882659"/>
            <a:ext cx="2240342" cy="1917991"/>
            <a:chOff x="2720732" y="-1"/>
            <a:chExt cx="2743200" cy="2348693"/>
          </a:xfrm>
        </p:grpSpPr>
        <p:pic>
          <p:nvPicPr>
            <p:cNvPr id="31" name="Picture 3" descr="C:\Users\John\Desktop\Ophtho\IIH\Patient images\Kane_Trishawna\10-2-13\SymphonyWeb256305_9.JPG">
              <a:extLst>
                <a:ext uri="{FF2B5EF4-FFF2-40B4-BE49-F238E27FC236}">
                  <a16:creationId xmlns:a16="http://schemas.microsoft.com/office/drawing/2014/main" id="{8BAD1D80-9704-7F40-ABD4-9892B1EE8F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732" y="-1"/>
              <a:ext cx="2743200" cy="234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57B5AC-130C-9F4D-9D68-D48C3BADA907}"/>
                </a:ext>
              </a:extLst>
            </p:cNvPr>
            <p:cNvSpPr/>
            <p:nvPr/>
          </p:nvSpPr>
          <p:spPr>
            <a:xfrm>
              <a:off x="2720732" y="2196601"/>
              <a:ext cx="282098" cy="152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731FF50-55A4-B845-87BF-EF6473693A63}"/>
                </a:ext>
              </a:extLst>
            </p:cNvPr>
            <p:cNvSpPr/>
            <p:nvPr/>
          </p:nvSpPr>
          <p:spPr>
            <a:xfrm>
              <a:off x="5181834" y="-1"/>
              <a:ext cx="282098" cy="152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A639D4D-9086-4A47-86FA-C94ED3FC5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80" y="4900743"/>
            <a:ext cx="2195067" cy="1815673"/>
          </a:xfrm>
          <a:prstGeom prst="rect">
            <a:avLst/>
          </a:prstGeom>
        </p:spPr>
      </p:pic>
      <p:pic>
        <p:nvPicPr>
          <p:cNvPr id="34" name="Picture 4" descr="Figure 1- Charles Bonnet">
            <a:extLst>
              <a:ext uri="{FF2B5EF4-FFF2-40B4-BE49-F238E27FC236}">
                <a16:creationId xmlns:a16="http://schemas.microsoft.com/office/drawing/2014/main" id="{010C102B-E519-0746-82F1-E392E4A43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515" y="5229362"/>
            <a:ext cx="1184308" cy="158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2612C7-240F-F049-9B31-E416894A71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</a:blip>
          <a:srcRect l="3386" t="1880" r="2814" b="698"/>
          <a:stretch/>
        </p:blipFill>
        <p:spPr>
          <a:xfrm>
            <a:off x="8272575" y="5398957"/>
            <a:ext cx="1504863" cy="14016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7FC067-8396-E74C-8384-977D190D70B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9870041" y="5006860"/>
            <a:ext cx="2546938" cy="1812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85259E-65A3-234D-98D0-AD73518A3F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35000"/>
          </a:blip>
          <a:srcRect r="38358"/>
          <a:stretch/>
        </p:blipFill>
        <p:spPr>
          <a:xfrm>
            <a:off x="7927426" y="5307845"/>
            <a:ext cx="672095" cy="36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15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759F63-89F8-B543-812B-577BEA0F8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230318"/>
              </p:ext>
            </p:extLst>
          </p:nvPr>
        </p:nvGraphicFramePr>
        <p:xfrm>
          <a:off x="316526" y="117947"/>
          <a:ext cx="11708423" cy="6622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1803">
                  <a:extLst>
                    <a:ext uri="{9D8B030D-6E8A-4147-A177-3AD203B41FA5}">
                      <a16:colId xmlns:a16="http://schemas.microsoft.com/office/drawing/2014/main" val="2394488376"/>
                    </a:ext>
                  </a:extLst>
                </a:gridCol>
                <a:gridCol w="2739918">
                  <a:extLst>
                    <a:ext uri="{9D8B030D-6E8A-4147-A177-3AD203B41FA5}">
                      <a16:colId xmlns:a16="http://schemas.microsoft.com/office/drawing/2014/main" val="1811680644"/>
                    </a:ext>
                  </a:extLst>
                </a:gridCol>
                <a:gridCol w="2739918">
                  <a:extLst>
                    <a:ext uri="{9D8B030D-6E8A-4147-A177-3AD203B41FA5}">
                      <a16:colId xmlns:a16="http://schemas.microsoft.com/office/drawing/2014/main" val="4053073183"/>
                    </a:ext>
                  </a:extLst>
                </a:gridCol>
                <a:gridCol w="3356784">
                  <a:extLst>
                    <a:ext uri="{9D8B030D-6E8A-4147-A177-3AD203B41FA5}">
                      <a16:colId xmlns:a16="http://schemas.microsoft.com/office/drawing/2014/main" val="3257905894"/>
                    </a:ext>
                  </a:extLst>
                </a:gridCol>
              </a:tblGrid>
              <a:tr h="339207">
                <a:tc>
                  <a:txBody>
                    <a:bodyPr/>
                    <a:lstStyle/>
                    <a:p>
                      <a:r>
                        <a:rPr lang="en-US" dirty="0"/>
                        <a:t>Nucleus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Symptom/Function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Destruction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Mnemonic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68019"/>
                  </a:ext>
                </a:extLst>
              </a:tr>
              <a:tr h="423187">
                <a:tc>
                  <a:txBody>
                    <a:bodyPr/>
                    <a:lstStyle/>
                    <a:p>
                      <a:r>
                        <a:rPr lang="en-US" dirty="0"/>
                        <a:t>Preoptic nucleus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Thermoregulation and </a:t>
                      </a:r>
                      <a:r>
                        <a:rPr lang="en-US" b="1" dirty="0"/>
                        <a:t>sexual behavior</a:t>
                      </a:r>
                      <a:r>
                        <a:rPr lang="en-US" dirty="0"/>
                        <a:t>, releases GnRH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Shallow people only </a:t>
                      </a:r>
                      <a:r>
                        <a:rPr lang="en-US" b="1" dirty="0"/>
                        <a:t>see</a:t>
                      </a:r>
                      <a:r>
                        <a:rPr lang="en-US" dirty="0"/>
                        <a:t> (optic) </a:t>
                      </a:r>
                      <a:r>
                        <a:rPr lang="en-US" b="1" dirty="0"/>
                        <a:t>sex</a:t>
                      </a:r>
                      <a:r>
                        <a:rPr lang="en-US" dirty="0"/>
                        <a:t>ual characteristics </a:t>
                      </a:r>
                      <a:r>
                        <a:rPr lang="en-US" b="1" dirty="0"/>
                        <a:t>first</a:t>
                      </a:r>
                      <a:r>
                        <a:rPr lang="en-US" dirty="0"/>
                        <a:t> (pre)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83742"/>
                  </a:ext>
                </a:extLst>
              </a:tr>
              <a:tr h="423187">
                <a:tc>
                  <a:txBody>
                    <a:bodyPr/>
                    <a:lstStyle/>
                    <a:p>
                      <a:r>
                        <a:rPr lang="en-US" dirty="0"/>
                        <a:t>Lateral Nucleus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Hunger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Anorexia, fails to thrive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</a:t>
                      </a:r>
                      <a:r>
                        <a:rPr lang="en-US" dirty="0"/>
                        <a:t>ateral makes you </a:t>
                      </a:r>
                      <a:r>
                        <a:rPr lang="en-US" b="1" dirty="0"/>
                        <a:t>L</a:t>
                      </a:r>
                      <a:r>
                        <a:rPr lang="en-US" dirty="0"/>
                        <a:t>ean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66623"/>
                  </a:ext>
                </a:extLst>
              </a:tr>
              <a:tr h="593611">
                <a:tc>
                  <a:txBody>
                    <a:bodyPr/>
                    <a:lstStyle/>
                    <a:p>
                      <a:r>
                        <a:rPr lang="en-US" dirty="0"/>
                        <a:t>Supraoptic and paraventricular nuclei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Synthesize </a:t>
                      </a:r>
                      <a:r>
                        <a:rPr lang="en-US" b="1" dirty="0"/>
                        <a:t>ADH</a:t>
                      </a:r>
                      <a:r>
                        <a:rPr lang="en-US" dirty="0"/>
                        <a:t> and oxytocin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Pee</a:t>
                      </a:r>
                      <a:r>
                        <a:rPr lang="en-US" dirty="0"/>
                        <a:t> </a:t>
                      </a:r>
                      <a:r>
                        <a:rPr lang="en-US" b="1" dirty="0"/>
                        <a:t>up</a:t>
                      </a:r>
                      <a:r>
                        <a:rPr lang="en-US" dirty="0"/>
                        <a:t> (supra) to your </a:t>
                      </a:r>
                      <a:r>
                        <a:rPr lang="en-US" b="1" dirty="0"/>
                        <a:t>eyeballs</a:t>
                      </a:r>
                      <a:r>
                        <a:rPr lang="en-US" dirty="0"/>
                        <a:t> (optic)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58376"/>
                  </a:ext>
                </a:extLst>
              </a:tr>
              <a:tr h="423187">
                <a:tc>
                  <a:txBody>
                    <a:bodyPr/>
                    <a:lstStyle/>
                    <a:p>
                      <a:r>
                        <a:rPr lang="en-US" b="1" dirty="0"/>
                        <a:t>A</a:t>
                      </a:r>
                      <a:r>
                        <a:rPr lang="en-US" dirty="0"/>
                        <a:t>nterior Nucleus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</a:t>
                      </a:r>
                      <a:r>
                        <a:rPr lang="en-US" dirty="0"/>
                        <a:t>ooling, PNS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</a:t>
                      </a:r>
                      <a:r>
                        <a:rPr lang="en-US" dirty="0"/>
                        <a:t>/</a:t>
                      </a:r>
                      <a:r>
                        <a:rPr lang="en-US" b="1" dirty="0"/>
                        <a:t>C</a:t>
                      </a:r>
                      <a:r>
                        <a:rPr lang="en-US" dirty="0"/>
                        <a:t>= </a:t>
                      </a:r>
                      <a:r>
                        <a:rPr lang="en-US" b="1" dirty="0"/>
                        <a:t>A</a:t>
                      </a:r>
                      <a:r>
                        <a:rPr lang="en-US" dirty="0"/>
                        <a:t>nterior </a:t>
                      </a:r>
                      <a:r>
                        <a:rPr lang="en-US" b="1" dirty="0"/>
                        <a:t>C</a:t>
                      </a:r>
                      <a:r>
                        <a:rPr lang="en-US" dirty="0"/>
                        <a:t>ooling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466610"/>
                  </a:ext>
                </a:extLst>
              </a:tr>
              <a:tr h="423187">
                <a:tc>
                  <a:txBody>
                    <a:bodyPr/>
                    <a:lstStyle/>
                    <a:p>
                      <a:r>
                        <a:rPr lang="en-US" b="1" dirty="0"/>
                        <a:t>S</a:t>
                      </a:r>
                      <a:r>
                        <a:rPr lang="en-US" dirty="0"/>
                        <a:t>upra</a:t>
                      </a:r>
                      <a:r>
                        <a:rPr lang="en-US" b="1" dirty="0"/>
                        <a:t>c</a:t>
                      </a:r>
                      <a:r>
                        <a:rPr lang="en-US" dirty="0"/>
                        <a:t>hiasmatic </a:t>
                      </a:r>
                      <a:r>
                        <a:rPr lang="en-US" b="1" dirty="0"/>
                        <a:t>n</a:t>
                      </a:r>
                      <a:r>
                        <a:rPr lang="en-US" dirty="0"/>
                        <a:t>ucleus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Circadian rhythm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</a:t>
                      </a:r>
                      <a:r>
                        <a:rPr lang="en-US" dirty="0"/>
                        <a:t>un-</a:t>
                      </a:r>
                      <a:r>
                        <a:rPr lang="en-US" b="1" dirty="0"/>
                        <a:t>C</a:t>
                      </a:r>
                      <a:r>
                        <a:rPr lang="en-US" dirty="0"/>
                        <a:t>ensing </a:t>
                      </a:r>
                      <a:r>
                        <a:rPr lang="en-US" b="1" dirty="0"/>
                        <a:t>N</a:t>
                      </a:r>
                      <a:r>
                        <a:rPr lang="en-US" dirty="0"/>
                        <a:t>ucleus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31995"/>
                  </a:ext>
                </a:extLst>
              </a:tr>
              <a:tr h="626199">
                <a:tc>
                  <a:txBody>
                    <a:bodyPr/>
                    <a:lstStyle/>
                    <a:p>
                      <a:r>
                        <a:rPr lang="en-US" b="1" dirty="0"/>
                        <a:t>V</a:t>
                      </a:r>
                      <a:r>
                        <a:rPr lang="en-US" b="0" dirty="0"/>
                        <a:t>entro</a:t>
                      </a:r>
                      <a:r>
                        <a:rPr lang="en-US" b="1" dirty="0"/>
                        <a:t>m</a:t>
                      </a:r>
                      <a:r>
                        <a:rPr lang="en-US" b="0" dirty="0"/>
                        <a:t>edial</a:t>
                      </a:r>
                      <a:r>
                        <a:rPr lang="en-US" dirty="0"/>
                        <a:t> nucleus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Satiety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Hyperphagia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V</a:t>
                      </a:r>
                      <a:r>
                        <a:rPr lang="en-US" dirty="0" err="1"/>
                        <a:t>entro</a:t>
                      </a:r>
                      <a:r>
                        <a:rPr lang="en-US" b="1" dirty="0" err="1"/>
                        <a:t>M</a:t>
                      </a:r>
                      <a:r>
                        <a:rPr lang="en-US" dirty="0" err="1"/>
                        <a:t>edial</a:t>
                      </a:r>
                      <a:r>
                        <a:rPr lang="en-US" dirty="0"/>
                        <a:t> makes you Very Massive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938084"/>
                  </a:ext>
                </a:extLst>
              </a:tr>
              <a:tr h="593611">
                <a:tc>
                  <a:txBody>
                    <a:bodyPr/>
                    <a:lstStyle/>
                    <a:p>
                      <a:r>
                        <a:rPr lang="en-US" dirty="0"/>
                        <a:t>Dorsal </a:t>
                      </a:r>
                      <a:r>
                        <a:rPr lang="en-US" b="1" dirty="0"/>
                        <a:t>M</a:t>
                      </a:r>
                      <a:r>
                        <a:rPr lang="en-US" dirty="0"/>
                        <a:t>edial Nucleus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GI</a:t>
                      </a:r>
                      <a:r>
                        <a:rPr lang="en-US" dirty="0"/>
                        <a:t> motility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DM is close to </a:t>
                      </a:r>
                      <a:r>
                        <a:rPr lang="en-US" b="1" dirty="0"/>
                        <a:t>BM</a:t>
                      </a:r>
                      <a:r>
                        <a:rPr lang="en-US" dirty="0"/>
                        <a:t>– get a bowel movement from GI moving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461049"/>
                  </a:ext>
                </a:extLst>
              </a:tr>
              <a:tr h="459227">
                <a:tc>
                  <a:txBody>
                    <a:bodyPr/>
                    <a:lstStyle/>
                    <a:p>
                      <a:r>
                        <a:rPr lang="en-US" b="1" dirty="0"/>
                        <a:t>Peri</a:t>
                      </a:r>
                      <a:r>
                        <a:rPr lang="en-US" dirty="0"/>
                        <a:t>ventricular Nucleus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Fear and Escape behavior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Peri</a:t>
                      </a:r>
                      <a:r>
                        <a:rPr lang="en-US" dirty="0"/>
                        <a:t> is Scary so I must </a:t>
                      </a:r>
                      <a:r>
                        <a:rPr lang="en-US" b="1" dirty="0"/>
                        <a:t>escape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705093"/>
                  </a:ext>
                </a:extLst>
              </a:tr>
              <a:tr h="459227">
                <a:tc>
                  <a:txBody>
                    <a:bodyPr/>
                    <a:lstStyle/>
                    <a:p>
                      <a:r>
                        <a:rPr lang="en-US" b="1" dirty="0"/>
                        <a:t>Arc</a:t>
                      </a:r>
                      <a:r>
                        <a:rPr lang="en-US" dirty="0"/>
                        <a:t>uate Nucleus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Repro and </a:t>
                      </a:r>
                      <a:r>
                        <a:rPr lang="en-US" b="1" dirty="0"/>
                        <a:t>Dop</a:t>
                      </a:r>
                      <a:r>
                        <a:rPr lang="en-US" dirty="0"/>
                        <a:t>amine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Playing in the </a:t>
                      </a:r>
                      <a:r>
                        <a:rPr lang="en-US" b="1" dirty="0"/>
                        <a:t>Arc</a:t>
                      </a:r>
                      <a:r>
                        <a:rPr lang="en-US" dirty="0"/>
                        <a:t>ade is </a:t>
                      </a:r>
                      <a:r>
                        <a:rPr lang="en-US" b="1" dirty="0"/>
                        <a:t>Dop</a:t>
                      </a:r>
                      <a:r>
                        <a:rPr lang="en-US" dirty="0"/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590780"/>
                  </a:ext>
                </a:extLst>
              </a:tr>
              <a:tr h="593611">
                <a:tc>
                  <a:txBody>
                    <a:bodyPr/>
                    <a:lstStyle/>
                    <a:p>
                      <a:r>
                        <a:rPr lang="en-US" dirty="0"/>
                        <a:t>Mammillary Nuclei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Limbic mechanisms in memory function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Mammillary--Memory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529121"/>
                  </a:ext>
                </a:extLst>
              </a:tr>
              <a:tr h="593611">
                <a:tc>
                  <a:txBody>
                    <a:bodyPr/>
                    <a:lstStyle/>
                    <a:p>
                      <a:r>
                        <a:rPr lang="en-US" b="1" dirty="0"/>
                        <a:t>Po</a:t>
                      </a:r>
                      <a:r>
                        <a:rPr lang="en-US" dirty="0"/>
                        <a:t>s</a:t>
                      </a:r>
                      <a:r>
                        <a:rPr lang="en-US" b="1" dirty="0"/>
                        <a:t>t</a:t>
                      </a:r>
                      <a:r>
                        <a:rPr lang="en-US" dirty="0"/>
                        <a:t>erior Nucleus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Heat</a:t>
                      </a:r>
                      <a:r>
                        <a:rPr lang="en-US" dirty="0"/>
                        <a:t>ing, SNS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Hot Pot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95815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1510F93-ABA1-5540-82E0-6C527A6E5D0E}"/>
              </a:ext>
            </a:extLst>
          </p:cNvPr>
          <p:cNvSpPr txBox="1"/>
          <p:nvPr/>
        </p:nvSpPr>
        <p:spPr>
          <a:xfrm rot="16200000">
            <a:off x="-371103" y="705181"/>
            <a:ext cx="107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Preoptic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125AD-C4A8-F442-A8AF-3574663AEE74}"/>
              </a:ext>
            </a:extLst>
          </p:cNvPr>
          <p:cNvSpPr txBox="1"/>
          <p:nvPr/>
        </p:nvSpPr>
        <p:spPr>
          <a:xfrm rot="16200000">
            <a:off x="-371104" y="2070916"/>
            <a:ext cx="107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Anterior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38EA2-F804-E647-A5B3-673814EDC8E3}"/>
              </a:ext>
            </a:extLst>
          </p:cNvPr>
          <p:cNvSpPr txBox="1"/>
          <p:nvPr/>
        </p:nvSpPr>
        <p:spPr>
          <a:xfrm rot="16200000">
            <a:off x="-371104" y="3961104"/>
            <a:ext cx="107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Middle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ED851-9D9E-1D48-83EC-7840FCC14AC6}"/>
              </a:ext>
            </a:extLst>
          </p:cNvPr>
          <p:cNvSpPr txBox="1"/>
          <p:nvPr/>
        </p:nvSpPr>
        <p:spPr>
          <a:xfrm rot="16200000">
            <a:off x="-371105" y="5846855"/>
            <a:ext cx="107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3794514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Limbic Function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4072126" y="4792344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Alzheimer’s Disease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8120340" y="513043"/>
            <a:ext cx="40716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Functions to </a:t>
            </a:r>
            <a:r>
              <a:rPr lang="en-US" sz="1200" dirty="0">
                <a:solidFill>
                  <a:srgbClr val="FF0000"/>
                </a:solidFill>
              </a:rPr>
              <a:t>consolidate memory and learning by transferring short term memory to long term memory.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The hippocampus emits signals that rapidly reverberate through the circuit, and are then stored permanently in areas of the cerebral cortex for long-term memory.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137302" y="3699844"/>
            <a:ext cx="3672898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Progressive dementia in individuals &lt;65yo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Patients are forgetful and develop progressive abnormalities of memory and cognition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Low Ach innervation of cerebral cortex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Degeneration of the </a:t>
            </a:r>
            <a:r>
              <a:rPr lang="en-US" altLang="en-US" sz="1200" b="1" dirty="0">
                <a:solidFill>
                  <a:srgbClr val="FF0000"/>
                </a:solidFill>
              </a:rPr>
              <a:t>basal nucleus of </a:t>
            </a:r>
            <a:r>
              <a:rPr lang="en-US" altLang="en-US" sz="1200" b="1" dirty="0" err="1">
                <a:solidFill>
                  <a:srgbClr val="FF0000"/>
                </a:solidFill>
              </a:rPr>
              <a:t>Meynert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dirty="0">
                <a:solidFill>
                  <a:srgbClr val="FF0000"/>
                </a:solidFill>
              </a:rPr>
              <a:t>in substantia innominate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Degeneration of neurons of neurons in </a:t>
            </a:r>
            <a:r>
              <a:rPr lang="en-US" altLang="en-US" sz="1200" b="1" dirty="0">
                <a:solidFill>
                  <a:srgbClr val="FF0000"/>
                </a:solidFill>
              </a:rPr>
              <a:t>entorhinal cortex </a:t>
            </a:r>
            <a:r>
              <a:rPr lang="en-US" altLang="en-US" sz="1200" dirty="0">
                <a:solidFill>
                  <a:srgbClr val="FF0000"/>
                </a:solidFill>
              </a:rPr>
              <a:t>and the </a:t>
            </a:r>
            <a:r>
              <a:rPr lang="en-US" altLang="en-US" sz="1200" b="1" dirty="0">
                <a:solidFill>
                  <a:srgbClr val="FF0000"/>
                </a:solidFill>
              </a:rPr>
              <a:t>subiculum of the hippocampus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FF0000"/>
                </a:solidFill>
              </a:rPr>
              <a:t>Entorhinal cortex is the gateway to the hippocampus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142894" y="95972"/>
            <a:ext cx="392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Papez</a:t>
            </a:r>
            <a:r>
              <a:rPr lang="en-US" sz="2400" dirty="0">
                <a:solidFill>
                  <a:srgbClr val="C00000"/>
                </a:solidFill>
              </a:rPr>
              <a:t> circuit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Limbic Lobe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428AE-14C4-5545-8C2B-DF2F3374348F}"/>
              </a:ext>
            </a:extLst>
          </p:cNvPr>
          <p:cNvSpPr txBox="1"/>
          <p:nvPr/>
        </p:nvSpPr>
        <p:spPr>
          <a:xfrm>
            <a:off x="3989414" y="500551"/>
            <a:ext cx="3836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Cinglulate</a:t>
            </a:r>
            <a:r>
              <a:rPr lang="en-US" sz="1200" dirty="0"/>
              <a:t> gyrus (</a:t>
            </a:r>
            <a:r>
              <a:rPr lang="en-US" sz="1200" dirty="0" err="1"/>
              <a:t>CINGy</a:t>
            </a:r>
            <a:r>
              <a:rPr lang="en-US" sz="1200" dirty="0"/>
              <a:t>), Septal area (paraterminal gyrus and subcallosal area), </a:t>
            </a:r>
            <a:r>
              <a:rPr lang="en-US" sz="1200" dirty="0" err="1"/>
              <a:t>Parahippocampal</a:t>
            </a:r>
            <a:r>
              <a:rPr lang="en-US" sz="1200" dirty="0"/>
              <a:t> gyrus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Fornix is suspended in the septum </a:t>
            </a:r>
            <a:r>
              <a:rPr lang="en-US" sz="1200" dirty="0" err="1">
                <a:solidFill>
                  <a:srgbClr val="FF0000"/>
                </a:solidFill>
              </a:rPr>
              <a:t>pelucidum</a:t>
            </a:r>
            <a:r>
              <a:rPr lang="en-US" sz="1200" dirty="0">
                <a:solidFill>
                  <a:srgbClr val="FF0000"/>
                </a:solidFill>
              </a:rPr>
              <a:t> and ends anteromedially as the mamillary body and splits, going posterolateral as the hippocampus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8274552" y="1736890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>
            <a:extLst>
              <a:ext uri="{FF2B5EF4-FFF2-40B4-BE49-F238E27FC236}">
                <a16:creationId xmlns:a16="http://schemas.microsoft.com/office/drawing/2014/main" id="{6BE772CB-8464-BB48-AF30-7AE25A942E26}"/>
              </a:ext>
            </a:extLst>
          </p:cNvPr>
          <p:cNvSpPr/>
          <p:nvPr/>
        </p:nvSpPr>
        <p:spPr>
          <a:xfrm>
            <a:off x="109056" y="4182768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14768-3794-A140-A519-235253A24BAA}"/>
              </a:ext>
            </a:extLst>
          </p:cNvPr>
          <p:cNvSpPr txBox="1"/>
          <p:nvPr/>
        </p:nvSpPr>
        <p:spPr>
          <a:xfrm>
            <a:off x="17287" y="419582"/>
            <a:ext cx="38211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Five F’s: </a:t>
            </a:r>
            <a:r>
              <a:rPr lang="en-US" altLang="en-US" sz="1200" dirty="0">
                <a:solidFill>
                  <a:srgbClr val="FF0000"/>
                </a:solidFill>
              </a:rPr>
              <a:t>Feeding, Fleeing, Fighting, Fleeing, Sex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Limbic lobe + functionally related CNS structures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3FB7E-C88D-2A4D-B3E2-88601BEF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952" y="1596888"/>
            <a:ext cx="2730568" cy="15359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D8878C-A64B-E548-A429-30F1D73878B0}"/>
              </a:ext>
            </a:extLst>
          </p:cNvPr>
          <p:cNvSpPr txBox="1"/>
          <p:nvPr/>
        </p:nvSpPr>
        <p:spPr>
          <a:xfrm>
            <a:off x="6602899" y="1378507"/>
            <a:ext cx="1294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Hippocampus</a:t>
            </a:r>
            <a:r>
              <a:rPr lang="en-US" sz="1200" dirty="0">
                <a:solidFill>
                  <a:srgbClr val="FF0000"/>
                </a:solidFill>
              </a:rPr>
              <a:t> makes up the floor of the temporal lobe and the lateral ventricle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Most susceptible to hypoxia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022CF-BAB1-8B47-922B-A75D4E507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66" y="1535131"/>
            <a:ext cx="3151135" cy="14838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9186D8-A041-2B44-855F-C714EA4563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486"/>
          <a:stretch/>
        </p:blipFill>
        <p:spPr>
          <a:xfrm>
            <a:off x="1401045" y="5317095"/>
            <a:ext cx="1825274" cy="1502019"/>
          </a:xfrm>
          <a:prstGeom prst="rect">
            <a:avLst/>
          </a:prstGeom>
        </p:spPr>
      </p:pic>
      <p:sp>
        <p:nvSpPr>
          <p:cNvPr id="28" name="Circle: Hollow 4">
            <a:extLst>
              <a:ext uri="{FF2B5EF4-FFF2-40B4-BE49-F238E27FC236}">
                <a16:creationId xmlns:a16="http://schemas.microsoft.com/office/drawing/2014/main" id="{FB618E2A-3CBB-414E-A77A-2F3DC9FF4A2C}"/>
              </a:ext>
            </a:extLst>
          </p:cNvPr>
          <p:cNvSpPr/>
          <p:nvPr/>
        </p:nvSpPr>
        <p:spPr>
          <a:xfrm>
            <a:off x="1310705" y="6132918"/>
            <a:ext cx="458326" cy="393867"/>
          </a:xfrm>
          <a:prstGeom prst="donut">
            <a:avLst>
              <a:gd name="adj" fmla="val 22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93EE9C-163D-754A-ABFC-453E1CB0AB73}"/>
              </a:ext>
            </a:extLst>
          </p:cNvPr>
          <p:cNvSpPr txBox="1"/>
          <p:nvPr/>
        </p:nvSpPr>
        <p:spPr>
          <a:xfrm>
            <a:off x="401467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Wernicke’s Encephalopathy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879BB-C494-3247-9F4A-F455948E3179}"/>
              </a:ext>
            </a:extLst>
          </p:cNvPr>
          <p:cNvSpPr txBox="1"/>
          <p:nvPr/>
        </p:nvSpPr>
        <p:spPr>
          <a:xfrm>
            <a:off x="4099889" y="3683918"/>
            <a:ext cx="38491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Caused by thiamine (B1) deficiency – frequently exacerbated by alcohol abuse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Wernicke's encephalopathy is characterized by triad of signs: </a:t>
            </a:r>
            <a:r>
              <a:rPr lang="en-US" altLang="en-US" sz="1200" dirty="0">
                <a:solidFill>
                  <a:srgbClr val="FF0000"/>
                </a:solidFill>
              </a:rPr>
              <a:t>ataxia, ophthalmoplegia, confusion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Wernicke’s encephalopathy can be treated by thiamine supplementation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If not treated</a:t>
            </a:r>
            <a:r>
              <a:rPr lang="en-US" altLang="en-US" sz="1200" dirty="0">
                <a:sym typeface="Wingdings" pitchFamily="2" charset="2"/>
              </a:rPr>
              <a:t> </a:t>
            </a:r>
            <a:r>
              <a:rPr lang="en-US" altLang="en-US" sz="1200" b="1" dirty="0">
                <a:solidFill>
                  <a:srgbClr val="FF0000"/>
                </a:solidFill>
                <a:sym typeface="Wingdings" pitchFamily="2" charset="2"/>
              </a:rPr>
              <a:t>Korsakoff syndrome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ym typeface="Wingdings" pitchFamily="2" charset="2"/>
              </a:rPr>
              <a:t>Characterized by damage to the components of </a:t>
            </a:r>
            <a:r>
              <a:rPr lang="en-US" altLang="en-US" sz="1200" dirty="0" err="1">
                <a:solidFill>
                  <a:srgbClr val="FF0000"/>
                </a:solidFill>
                <a:sym typeface="Wingdings" pitchFamily="2" charset="2"/>
              </a:rPr>
              <a:t>Papez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 circuit, including the </a:t>
            </a:r>
            <a:r>
              <a:rPr lang="en-US" altLang="en-US" sz="1200" b="1" dirty="0">
                <a:solidFill>
                  <a:srgbClr val="FF0000"/>
                </a:solidFill>
                <a:sym typeface="Wingdings" pitchFamily="2" charset="2"/>
              </a:rPr>
              <a:t>mamillary bodies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, anterior thalamic nucleus, dorsomedial thalamic nucleus, and cingulate gyrus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 err="1">
                <a:sym typeface="Wingdings" pitchFamily="2" charset="2"/>
              </a:rPr>
              <a:t>Sxs</a:t>
            </a:r>
            <a:r>
              <a:rPr lang="en-US" altLang="en-US" sz="1200" dirty="0">
                <a:sym typeface="Wingdings" pitchFamily="2" charset="2"/>
              </a:rPr>
              <a:t>: 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anterograde amnesia, retrograde amnesia, confabulation, apathy </a:t>
            </a:r>
            <a:endParaRPr lang="en-US" altLang="en-U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pic>
        <p:nvPicPr>
          <p:cNvPr id="33" name="Content Placeholder 9">
            <a:extLst>
              <a:ext uri="{FF2B5EF4-FFF2-40B4-BE49-F238E27FC236}">
                <a16:creationId xmlns:a16="http://schemas.microsoft.com/office/drawing/2014/main" id="{B1201B11-01B0-F44A-A18D-2F4CFE8DE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407" y="5893075"/>
            <a:ext cx="1263049" cy="89184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42BDAEA-CC1F-C64C-9227-2008DF25A394}"/>
              </a:ext>
            </a:extLst>
          </p:cNvPr>
          <p:cNvSpPr txBox="1"/>
          <p:nvPr/>
        </p:nvSpPr>
        <p:spPr>
          <a:xfrm>
            <a:off x="9653450" y="3304703"/>
            <a:ext cx="2304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OCD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38001C-CEF1-C645-BCED-A9422AE41F3F}"/>
              </a:ext>
            </a:extLst>
          </p:cNvPr>
          <p:cNvSpPr txBox="1"/>
          <p:nvPr/>
        </p:nvSpPr>
        <p:spPr>
          <a:xfrm>
            <a:off x="8238727" y="3668351"/>
            <a:ext cx="367289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Pattern of unreasonable thoughts and fears (obsessions) that lead you to do repetitive behaviors (compulsions)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Examples</a:t>
            </a:r>
            <a:r>
              <a:rPr lang="en-US" altLang="en-US" sz="1200" dirty="0">
                <a:solidFill>
                  <a:srgbClr val="FF0000"/>
                </a:solidFill>
              </a:rPr>
              <a:t>: fear of being contaminated by touching objects other have touched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Cingulate gyrus has been implicated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C1483C-0902-854C-89A4-5DCF7DB00B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300"/>
          <a:stretch/>
        </p:blipFill>
        <p:spPr>
          <a:xfrm rot="5400000">
            <a:off x="9198031" y="4580324"/>
            <a:ext cx="1616099" cy="24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67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Dopaminergic Pathways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Mesolimbic pathway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8120340" y="513043"/>
            <a:ext cx="4071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Associated in: </a:t>
            </a:r>
            <a:r>
              <a:rPr lang="en-US" altLang="en-US" sz="1200" dirty="0">
                <a:solidFill>
                  <a:srgbClr val="FF0000"/>
                </a:solidFill>
              </a:rPr>
              <a:t>reward center, sexual pleasure, addiction, motivation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Excess dopamine to </a:t>
            </a:r>
            <a:r>
              <a:rPr lang="en-US" altLang="en-US" sz="1200" dirty="0" err="1">
                <a:solidFill>
                  <a:srgbClr val="FF0000"/>
                </a:solidFill>
              </a:rPr>
              <a:t>NuACC</a:t>
            </a:r>
            <a:r>
              <a:rPr lang="en-US" altLang="en-US" sz="1200" dirty="0">
                <a:solidFill>
                  <a:srgbClr val="FF0000"/>
                </a:solidFill>
              </a:rPr>
              <a:t> is responsible for drug-related reinforcement behaviors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Excess DA also associated with schizophrenia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137302" y="3699844"/>
            <a:ext cx="36728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Drives motivation for: </a:t>
            </a:r>
            <a:r>
              <a:rPr lang="en-US" altLang="en-US" sz="1200" b="1" dirty="0">
                <a:solidFill>
                  <a:srgbClr val="FF0000"/>
                </a:solidFill>
              </a:rPr>
              <a:t>thirst, hunger, sex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Lesion: no longer seek reward 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142894" y="95972"/>
            <a:ext cx="392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Nucleus </a:t>
            </a:r>
            <a:r>
              <a:rPr lang="en-US" sz="2400" dirty="0" err="1">
                <a:solidFill>
                  <a:srgbClr val="C00000"/>
                </a:solidFill>
              </a:rPr>
              <a:t>accumbens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VTA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428AE-14C4-5545-8C2B-DF2F3374348F}"/>
              </a:ext>
            </a:extLst>
          </p:cNvPr>
          <p:cNvSpPr txBox="1"/>
          <p:nvPr/>
        </p:nvSpPr>
        <p:spPr>
          <a:xfrm>
            <a:off x="3989414" y="500551"/>
            <a:ext cx="3836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Between red nucleus and CNIII</a:t>
            </a:r>
            <a:endParaRPr lang="en-US" sz="120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60" name="5-Point Star 59">
            <a:extLst>
              <a:ext uri="{FF2B5EF4-FFF2-40B4-BE49-F238E27FC236}">
                <a16:creationId xmlns:a16="http://schemas.microsoft.com/office/drawing/2014/main" id="{6BE772CB-8464-BB48-AF30-7AE25A942E26}"/>
              </a:ext>
            </a:extLst>
          </p:cNvPr>
          <p:cNvSpPr/>
          <p:nvPr/>
        </p:nvSpPr>
        <p:spPr>
          <a:xfrm>
            <a:off x="8142966" y="3386335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14768-3794-A140-A519-235253A24BAA}"/>
              </a:ext>
            </a:extLst>
          </p:cNvPr>
          <p:cNvSpPr txBox="1"/>
          <p:nvPr/>
        </p:nvSpPr>
        <p:spPr>
          <a:xfrm>
            <a:off x="17287" y="419582"/>
            <a:ext cx="382114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Major pathways: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Mesolimbic: </a:t>
            </a:r>
            <a:r>
              <a:rPr lang="en-US" altLang="en-US" sz="1200" dirty="0">
                <a:solidFill>
                  <a:srgbClr val="FF0000"/>
                </a:solidFill>
              </a:rPr>
              <a:t>reward pathway VTA 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 nucleus </a:t>
            </a:r>
            <a:r>
              <a:rPr lang="en-US" altLang="en-US" sz="1200" dirty="0" err="1">
                <a:solidFill>
                  <a:srgbClr val="FF0000"/>
                </a:solidFill>
                <a:sym typeface="Wingdings" pitchFamily="2" charset="2"/>
              </a:rPr>
              <a:t>accumbus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 err="1">
                <a:sym typeface="Wingdings" pitchFamily="2" charset="2"/>
              </a:rPr>
              <a:t>Mesocortical</a:t>
            </a:r>
            <a:r>
              <a:rPr lang="en-US" altLang="en-US" sz="1200" dirty="0">
                <a:sym typeface="Wingdings" pitchFamily="2" charset="2"/>
              </a:rPr>
              <a:t>: 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VTA  pre-frontal cortex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ym typeface="Wingdings" pitchFamily="2" charset="2"/>
              </a:rPr>
              <a:t>Nigrostriatal: </a:t>
            </a:r>
            <a:r>
              <a:rPr lang="en-US" altLang="en-US" sz="1200" dirty="0" err="1">
                <a:solidFill>
                  <a:srgbClr val="FF0000"/>
                </a:solidFill>
                <a:sym typeface="Wingdings" pitchFamily="2" charset="2"/>
              </a:rPr>
              <a:t>SNc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 --. Caudate/putamen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ym typeface="Wingdings" pitchFamily="2" charset="2"/>
              </a:rPr>
              <a:t>Tuberoinfundibular: 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Hypothalamus  pituitary gland </a:t>
            </a:r>
          </a:p>
          <a:p>
            <a:pPr lvl="2"/>
            <a:endParaRPr lang="en-US" altLang="en-US" sz="120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93EE9C-163D-754A-ABFC-453E1CB0AB73}"/>
              </a:ext>
            </a:extLst>
          </p:cNvPr>
          <p:cNvSpPr txBox="1"/>
          <p:nvPr/>
        </p:nvSpPr>
        <p:spPr>
          <a:xfrm>
            <a:off x="401467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Amygdala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879BB-C494-3247-9F4A-F455948E3179}"/>
              </a:ext>
            </a:extLst>
          </p:cNvPr>
          <p:cNvSpPr txBox="1"/>
          <p:nvPr/>
        </p:nvSpPr>
        <p:spPr>
          <a:xfrm>
            <a:off x="4004131" y="3699844"/>
            <a:ext cx="3849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Associate experiences with consequences and program appropriate experiences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Associated with fear-inducing/threatening stimuli, and initiating a “fight or flight response</a:t>
            </a:r>
            <a:endParaRPr lang="en-US" altLang="en-U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2BDAEA-CC1F-C64C-9227-2008DF25A394}"/>
              </a:ext>
            </a:extLst>
          </p:cNvPr>
          <p:cNvSpPr txBox="1"/>
          <p:nvPr/>
        </p:nvSpPr>
        <p:spPr>
          <a:xfrm>
            <a:off x="8421330" y="3304703"/>
            <a:ext cx="353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Klüver-Bucy</a:t>
            </a:r>
            <a:r>
              <a:rPr lang="en-US" sz="2400" dirty="0">
                <a:solidFill>
                  <a:srgbClr val="C00000"/>
                </a:solidFill>
              </a:rPr>
              <a:t> Syndrome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38001C-CEF1-C645-BCED-A9422AE41F3F}"/>
              </a:ext>
            </a:extLst>
          </p:cNvPr>
          <p:cNvSpPr txBox="1"/>
          <p:nvPr/>
        </p:nvSpPr>
        <p:spPr>
          <a:xfrm>
            <a:off x="8238727" y="3829665"/>
            <a:ext cx="3672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Bilateral destruction of the amygdala </a:t>
            </a:r>
          </a:p>
          <a:p>
            <a:pPr marL="1714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 err="1">
                <a:ea typeface="ＭＳ Ｐゴシック" panose="020B0600070205080204" pitchFamily="34" charset="-128"/>
              </a:rPr>
              <a:t>Sxs</a:t>
            </a:r>
            <a:r>
              <a:rPr lang="en-US" altLang="en-US" sz="1200" dirty="0">
                <a:ea typeface="ＭＳ Ｐゴシック" panose="020B0600070205080204" pitchFamily="34" charset="-128"/>
              </a:rPr>
              <a:t>: 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Absence of fear response, Hypersexuality, Overly attentive to all sensory stimuli (put things in mouth), Docile</a:t>
            </a:r>
          </a:p>
          <a:p>
            <a:pPr marL="1714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9AAC35D-FC5B-BD47-A9F9-FFDD8B42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14" y="1749469"/>
            <a:ext cx="2268555" cy="1272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4A9FFD6-7306-3543-9631-803486D62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246" y="862120"/>
            <a:ext cx="3293957" cy="21462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E7C99A6-F765-1144-A0B0-79ABB7F8E2BD}"/>
                  </a:ext>
                </a:extLst>
              </p14:cNvPr>
              <p14:cNvContentPartPr/>
              <p14:nvPr/>
            </p14:nvContentPartPr>
            <p14:xfrm>
              <a:off x="5716029" y="2737440"/>
              <a:ext cx="630720" cy="295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E7C99A6-F765-1144-A0B0-79ABB7F8E2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7389" y="2728800"/>
                <a:ext cx="648360" cy="31284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24D027D6-3E37-5E42-A535-D5E4CBD61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1776" y="1514915"/>
            <a:ext cx="2391458" cy="16094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16748D-9A9F-A543-81DD-E1C46692C236}"/>
                  </a:ext>
                </a:extLst>
              </p14:cNvPr>
              <p14:cNvContentPartPr/>
              <p14:nvPr/>
            </p14:nvContentPartPr>
            <p14:xfrm>
              <a:off x="10842989" y="2692010"/>
              <a:ext cx="367200" cy="13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16748D-9A9F-A543-81DD-E1C46692C2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834349" y="2683370"/>
                <a:ext cx="384840" cy="1544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70F3785-995D-E24D-AF9F-9D25E3F1F9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7803" y="4539380"/>
            <a:ext cx="3803702" cy="1818069"/>
          </a:xfrm>
          <a:prstGeom prst="rect">
            <a:avLst/>
          </a:prstGeom>
        </p:spPr>
      </p:pic>
      <p:pic>
        <p:nvPicPr>
          <p:cNvPr id="39" name="Content Placeholder 9">
            <a:extLst>
              <a:ext uri="{FF2B5EF4-FFF2-40B4-BE49-F238E27FC236}">
                <a16:creationId xmlns:a16="http://schemas.microsoft.com/office/drawing/2014/main" id="{80E24812-94E8-5A44-ACCD-2F6D6BFBCF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0641" y="4409715"/>
            <a:ext cx="2253643" cy="1510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670E8D-7A04-B249-B8A3-01F113997B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6456" y="5331016"/>
            <a:ext cx="3060168" cy="15101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33B8AA-C80B-EA4A-A077-72C613311E9F}"/>
              </a:ext>
            </a:extLst>
          </p:cNvPr>
          <p:cNvSpPr txBox="1"/>
          <p:nvPr/>
        </p:nvSpPr>
        <p:spPr>
          <a:xfrm>
            <a:off x="8376340" y="4892044"/>
            <a:ext cx="1364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Kinda</a:t>
            </a:r>
            <a:r>
              <a:rPr lang="en-US" sz="1200" dirty="0"/>
              <a:t> like how Gary </a:t>
            </a:r>
            <a:r>
              <a:rPr lang="en-US" sz="1200" dirty="0" err="1"/>
              <a:t>Busey</a:t>
            </a:r>
            <a:r>
              <a:rPr lang="en-US" sz="1200" dirty="0"/>
              <a:t> acts</a:t>
            </a:r>
          </a:p>
        </p:txBody>
      </p:sp>
    </p:spTree>
    <p:extLst>
      <p:ext uri="{BB962C8B-B14F-4D97-AF65-F5344CB8AC3E}">
        <p14:creationId xmlns:p14="http://schemas.microsoft.com/office/powerpoint/2010/main" val="3866694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Monoamine Theory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Mesolimbic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137302" y="3699844"/>
            <a:ext cx="367289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Drugs that </a:t>
            </a:r>
            <a:r>
              <a:rPr lang="en-US" altLang="en-US" sz="1200" dirty="0">
                <a:solidFill>
                  <a:srgbClr val="FF0000"/>
                </a:solidFill>
              </a:rPr>
              <a:t>increase dopamine can cause psychosis </a:t>
            </a:r>
            <a:r>
              <a:rPr lang="en-US" altLang="en-US" sz="1200" dirty="0"/>
              <a:t>i.e. Amphetamine, cocaine.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Drugs that </a:t>
            </a:r>
            <a:r>
              <a:rPr lang="en-US" altLang="en-US" sz="1200" dirty="0">
                <a:solidFill>
                  <a:srgbClr val="FF0000"/>
                </a:solidFill>
              </a:rPr>
              <a:t>decrease dopamine will decrease  psychotic symptoms</a:t>
            </a:r>
            <a:r>
              <a:rPr lang="en-US" altLang="en-US" sz="1200" dirty="0"/>
              <a:t>.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Antipsychotic drugs </a:t>
            </a:r>
            <a:r>
              <a:rPr lang="en-US" altLang="en-US" sz="1200" dirty="0">
                <a:solidFill>
                  <a:srgbClr val="FF0000"/>
                </a:solidFill>
              </a:rPr>
              <a:t>block dopamine receptors.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These drugs work on this pathway (</a:t>
            </a:r>
            <a:r>
              <a:rPr lang="en-US" altLang="en-US" sz="1200" dirty="0">
                <a:solidFill>
                  <a:srgbClr val="FF0000"/>
                </a:solidFill>
              </a:rPr>
              <a:t>Mesolimbic</a:t>
            </a:r>
            <a:r>
              <a:rPr lang="en-US" altLang="en-US" sz="1200" dirty="0"/>
              <a:t>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MAO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428AE-14C4-5545-8C2B-DF2F3374348F}"/>
              </a:ext>
            </a:extLst>
          </p:cNvPr>
          <p:cNvSpPr txBox="1"/>
          <p:nvPr/>
        </p:nvSpPr>
        <p:spPr>
          <a:xfrm>
            <a:off x="3989414" y="500551"/>
            <a:ext cx="3836876" cy="220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NE and 5HT normally destroyed by the enzyme MAO. 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MAO inhibitors block this enzyme, inhibiting the destruction of NE and 5HT allowing the transmitters to remain active longer.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100" dirty="0"/>
              <a:t>Ex. </a:t>
            </a:r>
            <a:r>
              <a:rPr lang="en-US" altLang="en-US" sz="1100" dirty="0">
                <a:solidFill>
                  <a:srgbClr val="FF0000"/>
                </a:solidFill>
              </a:rPr>
              <a:t>Reserpine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100" dirty="0"/>
              <a:t>First used as antihypertensive. It was also  noted that it led to depression.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100" dirty="0"/>
              <a:t>Ex. </a:t>
            </a:r>
            <a:r>
              <a:rPr lang="en-US" altLang="en-US" sz="1100" dirty="0">
                <a:solidFill>
                  <a:srgbClr val="FF0000"/>
                </a:solidFill>
              </a:rPr>
              <a:t>Iproniazid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100" dirty="0"/>
              <a:t>First  given to patients with TB. Noticed that it calmed them down. Not used due to hepatitis.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100" dirty="0"/>
              <a:t>Ex. </a:t>
            </a:r>
            <a:r>
              <a:rPr lang="en-US" altLang="en-US" sz="1100" dirty="0">
                <a:solidFill>
                  <a:srgbClr val="FF0000"/>
                </a:solidFill>
              </a:rPr>
              <a:t>Imipramine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100" dirty="0"/>
              <a:t>antihistamine but was unsuccessful.  Its energizing effect tried on depressed patients</a:t>
            </a: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8238727" y="-364389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14768-3794-A140-A519-235253A24BAA}"/>
              </a:ext>
            </a:extLst>
          </p:cNvPr>
          <p:cNvSpPr txBox="1"/>
          <p:nvPr/>
        </p:nvSpPr>
        <p:spPr>
          <a:xfrm>
            <a:off x="17287" y="419582"/>
            <a:ext cx="382114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Depression is the </a:t>
            </a:r>
            <a:r>
              <a:rPr lang="en-US" altLang="en-US" sz="1200" dirty="0">
                <a:solidFill>
                  <a:srgbClr val="FF0000"/>
                </a:solidFill>
              </a:rPr>
              <a:t>result of too little </a:t>
            </a:r>
            <a:br>
              <a:rPr lang="en-US" altLang="en-US" sz="1200" dirty="0">
                <a:solidFill>
                  <a:srgbClr val="FF0000"/>
                </a:solidFill>
              </a:rPr>
            </a:br>
            <a:r>
              <a:rPr lang="en-US" altLang="en-US" sz="1200" dirty="0">
                <a:solidFill>
                  <a:srgbClr val="FF0000"/>
                </a:solidFill>
              </a:rPr>
              <a:t>monoamines (5HT, NE)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latin typeface="Calibri" panose="020F0502020204030204" pitchFamily="34" charset="0"/>
              </a:rPr>
              <a:t>NE: The most prominent cluster of NA-neurons is the </a:t>
            </a: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locus </a:t>
            </a:r>
            <a:r>
              <a:rPr lang="en-US" altLang="en-US" sz="12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ceruleus</a:t>
            </a: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(LC)</a:t>
            </a:r>
            <a:endParaRPr lang="en-US" altLang="en-US" sz="1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Calibri" panose="020F0502020204030204" pitchFamily="34" charset="0"/>
              </a:rPr>
              <a:t>The axons running in the discrete medial forebrain bundle (MFB)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Mnemonic: 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‘Bear! Ah (NE release)-–You “</a:t>
            </a:r>
            <a:r>
              <a:rPr lang="en-US" altLang="en-US" sz="12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ceruleus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”?’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Serotonin =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Doral Raphe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NE =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Locus </a:t>
            </a: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ceruleus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93EE9C-163D-754A-ABFC-453E1CB0AB73}"/>
              </a:ext>
            </a:extLst>
          </p:cNvPr>
          <p:cNvSpPr txBox="1"/>
          <p:nvPr/>
        </p:nvSpPr>
        <p:spPr>
          <a:xfrm>
            <a:off x="401467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Typical Antipsychotics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879BB-C494-3247-9F4A-F455948E3179}"/>
              </a:ext>
            </a:extLst>
          </p:cNvPr>
          <p:cNvSpPr txBox="1"/>
          <p:nvPr/>
        </p:nvSpPr>
        <p:spPr>
          <a:xfrm>
            <a:off x="4099889" y="3683918"/>
            <a:ext cx="3849131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Efficacy: block DA activity in </a:t>
            </a:r>
            <a:r>
              <a:rPr lang="en-US" altLang="en-US" sz="1200" dirty="0">
                <a:solidFill>
                  <a:srgbClr val="00B0F0"/>
                </a:solidFill>
              </a:rPr>
              <a:t>mesolimbic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SE: block DA in </a:t>
            </a:r>
            <a:r>
              <a:rPr lang="en-US" altLang="en-US" sz="1200" dirty="0">
                <a:solidFill>
                  <a:srgbClr val="00B0F0"/>
                </a:solidFill>
              </a:rPr>
              <a:t>nigrostriatal  </a:t>
            </a:r>
            <a:r>
              <a:rPr lang="en-US" altLang="en-US" sz="1200" dirty="0"/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Therapeutic effect of blocking hyperactive DA neurons in mesolimbic pathway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However blocking the other three pathways (nigrostriatal) is harmful.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2BDAEA-CC1F-C64C-9227-2008DF25A394}"/>
              </a:ext>
            </a:extLst>
          </p:cNvPr>
          <p:cNvSpPr txBox="1"/>
          <p:nvPr/>
        </p:nvSpPr>
        <p:spPr>
          <a:xfrm>
            <a:off x="8334488" y="3242309"/>
            <a:ext cx="3236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Atypical Antipsychotics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38001C-CEF1-C645-BCED-A9422AE41F3F}"/>
              </a:ext>
            </a:extLst>
          </p:cNvPr>
          <p:cNvSpPr txBox="1"/>
          <p:nvPr/>
        </p:nvSpPr>
        <p:spPr>
          <a:xfrm>
            <a:off x="8238727" y="3668351"/>
            <a:ext cx="367289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Serotonin-Dopamine Antagonists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Low extrapyramidal symptoms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Block D2 and Serotonin 2A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When serotonin is released it binds to the </a:t>
            </a:r>
            <a:r>
              <a:rPr lang="en-US" altLang="en-US" sz="1200" dirty="0">
                <a:solidFill>
                  <a:srgbClr val="FF0000"/>
                </a:solidFill>
              </a:rPr>
              <a:t>2A receptor </a:t>
            </a:r>
            <a:r>
              <a:rPr lang="en-US" altLang="en-US" sz="1200" dirty="0"/>
              <a:t>and inhibits dopamine release</a:t>
            </a:r>
            <a:r>
              <a:rPr lang="en-US" altLang="en-US" sz="1200" dirty="0">
                <a:solidFill>
                  <a:srgbClr val="FF0000"/>
                </a:solidFill>
              </a:rPr>
              <a:t>. 5HT-2A receptors </a:t>
            </a:r>
            <a:r>
              <a:rPr lang="en-US" altLang="en-US" sz="1200" dirty="0"/>
              <a:t>act as a brake on dopamine release.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Block DA in the bad pathways (mesolimbic ) but increase it in the good pathways (nigrostriatal) – </a:t>
            </a:r>
            <a:r>
              <a:rPr lang="en-US" altLang="en-US" sz="1200" dirty="0"/>
              <a:t>overcome dilemma 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pic>
        <p:nvPicPr>
          <p:cNvPr id="30" name="Picture 2" descr="http://www.crossroadsinitiative.com/pics/ntcircle%20(2).jpg">
            <a:extLst>
              <a:ext uri="{FF2B5EF4-FFF2-40B4-BE49-F238E27FC236}">
                <a16:creationId xmlns:a16="http://schemas.microsoft.com/office/drawing/2014/main" id="{F48545C9-A294-2548-9648-B00A44153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558" y="82358"/>
            <a:ext cx="3016545" cy="294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1FD1AD-0715-2D43-9270-2593C5D75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31" b="23868"/>
          <a:stretch/>
        </p:blipFill>
        <p:spPr>
          <a:xfrm>
            <a:off x="192806" y="4858173"/>
            <a:ext cx="3467065" cy="1782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DC376F-92FE-E846-B019-05785F3A1D19}"/>
              </a:ext>
            </a:extLst>
          </p:cNvPr>
          <p:cNvSpPr txBox="1"/>
          <p:nvPr/>
        </p:nvSpPr>
        <p:spPr>
          <a:xfrm rot="1207962">
            <a:off x="1383056" y="5558887"/>
            <a:ext cx="1840705" cy="380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Dopamine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2D4718-485F-4648-95C7-3E9976E1A2A1}"/>
              </a:ext>
            </a:extLst>
          </p:cNvPr>
          <p:cNvSpPr txBox="1"/>
          <p:nvPr/>
        </p:nvSpPr>
        <p:spPr>
          <a:xfrm>
            <a:off x="2500761" y="6357449"/>
            <a:ext cx="146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Parkinson’s</a:t>
            </a:r>
          </a:p>
          <a:p>
            <a:r>
              <a:rPr lang="en-US" sz="1200" dirty="0">
                <a:solidFill>
                  <a:srgbClr val="00B0F0"/>
                </a:solidFill>
              </a:rPr>
              <a:t>Schizophrenia meds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7AAE3E-B0FF-8B49-B58B-11DE7E202B42}"/>
              </a:ext>
            </a:extLst>
          </p:cNvPr>
          <p:cNvSpPr txBox="1"/>
          <p:nvPr/>
        </p:nvSpPr>
        <p:spPr>
          <a:xfrm>
            <a:off x="102512" y="5486519"/>
            <a:ext cx="124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Schizophrenia</a:t>
            </a:r>
          </a:p>
          <a:p>
            <a:r>
              <a:rPr lang="en-US" sz="1200" dirty="0">
                <a:solidFill>
                  <a:srgbClr val="00B0F0"/>
                </a:solidFill>
              </a:rPr>
              <a:t>Parkinson meds</a:t>
            </a:r>
          </a:p>
        </p:txBody>
      </p:sp>
      <p:sp>
        <p:nvSpPr>
          <p:cNvPr id="60" name="5-Point Star 59">
            <a:extLst>
              <a:ext uri="{FF2B5EF4-FFF2-40B4-BE49-F238E27FC236}">
                <a16:creationId xmlns:a16="http://schemas.microsoft.com/office/drawing/2014/main" id="{6BE772CB-8464-BB48-AF30-7AE25A942E26}"/>
              </a:ext>
            </a:extLst>
          </p:cNvPr>
          <p:cNvSpPr/>
          <p:nvPr/>
        </p:nvSpPr>
        <p:spPr>
          <a:xfrm>
            <a:off x="1969409" y="5135858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71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5967046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Long-Tern Potentiation (LTP)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115586" y="6195163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NMDA Receptor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6224955" y="3294042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Cerebral Layers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6108224" y="3690835"/>
            <a:ext cx="591658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Layer 5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Output layer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Things that leave the cortex leave here (CST)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Layer 4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The input layer (thalamocortical input)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Blocking NO blocks cell death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EDRF releases NO</a:t>
            </a: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044101-EB2D-444C-ABF2-4E17E6A4B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9" y="453969"/>
            <a:ext cx="5838453" cy="225390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Long lasting changes in the efficacy of the synapse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Turn up volume on neural firing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1200" dirty="0"/>
              <a:t>Associative: weak input can be strengthened if paired with a strong input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Why mnemonics help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1200" dirty="0"/>
              <a:t>Input specificity: inputs that are not active at the same time doe not share in strengthening (use it or lose it)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6424241" y="41379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Non-NMDA Receptor (AMPA)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8A3F2D-B61A-294A-97ED-49696A72D284}"/>
              </a:ext>
            </a:extLst>
          </p:cNvPr>
          <p:cNvSpPr txBox="1">
            <a:spLocks/>
          </p:cNvSpPr>
          <p:nvPr/>
        </p:nvSpPr>
        <p:spPr>
          <a:xfrm>
            <a:off x="6300273" y="500552"/>
            <a:ext cx="5741986" cy="220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If we only fire neuron “bell” then </a:t>
            </a:r>
            <a:r>
              <a:rPr lang="en-US" altLang="en-US" sz="1200" dirty="0">
                <a:solidFill>
                  <a:srgbClr val="FF0000"/>
                </a:solidFill>
              </a:rPr>
              <a:t>small amount of glutamate</a:t>
            </a:r>
            <a:r>
              <a:rPr lang="en-US" altLang="en-US" sz="1200" dirty="0"/>
              <a:t> is released  and only small amount of </a:t>
            </a:r>
            <a:r>
              <a:rPr lang="en-US" altLang="en-US" sz="1200" dirty="0">
                <a:solidFill>
                  <a:srgbClr val="FF0000"/>
                </a:solidFill>
              </a:rPr>
              <a:t>non-NMDA receptors </a:t>
            </a:r>
            <a:r>
              <a:rPr lang="en-US" altLang="en-US" sz="1200" dirty="0"/>
              <a:t>are occupied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Only Na</a:t>
            </a:r>
            <a:r>
              <a:rPr lang="en-US" altLang="en-US" sz="1200" baseline="30000" dirty="0">
                <a:solidFill>
                  <a:srgbClr val="FF0000"/>
                </a:solidFill>
              </a:rPr>
              <a:t>+</a:t>
            </a:r>
            <a:r>
              <a:rPr lang="en-US" altLang="en-US" sz="1200" dirty="0">
                <a:solidFill>
                  <a:srgbClr val="FF0000"/>
                </a:solidFill>
              </a:rPr>
              <a:t> enters cell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8D3B13F-DDB5-F841-B59B-12E518897CBC}"/>
              </a:ext>
            </a:extLst>
          </p:cNvPr>
          <p:cNvSpPr txBox="1">
            <a:spLocks/>
          </p:cNvSpPr>
          <p:nvPr/>
        </p:nvSpPr>
        <p:spPr>
          <a:xfrm>
            <a:off x="115587" y="3755707"/>
            <a:ext cx="5838453" cy="2253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More firing “bell + food” allows </a:t>
            </a:r>
            <a:r>
              <a:rPr lang="en-US" altLang="en-US" sz="1200" dirty="0">
                <a:solidFill>
                  <a:srgbClr val="FF0000"/>
                </a:solidFill>
              </a:rPr>
              <a:t>Glu</a:t>
            </a:r>
            <a:r>
              <a:rPr lang="en-US" altLang="en-US" sz="1200" dirty="0"/>
              <a:t> to occupy </a:t>
            </a:r>
            <a:r>
              <a:rPr lang="en-US" altLang="en-US" sz="1200" dirty="0">
                <a:solidFill>
                  <a:srgbClr val="FF0000"/>
                </a:solidFill>
              </a:rPr>
              <a:t>all Non-NMDA receptors </a:t>
            </a:r>
            <a:r>
              <a:rPr lang="en-US" altLang="en-US" sz="1200" dirty="0">
                <a:sym typeface="Wingdings" pitchFamily="2" charset="2"/>
              </a:rPr>
              <a:t> 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voltage change  and NMDA receptor can open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Ca</a:t>
            </a:r>
            <a:r>
              <a:rPr lang="en-US" altLang="en-US" sz="1200" baseline="30000" dirty="0">
                <a:solidFill>
                  <a:srgbClr val="FF0000"/>
                </a:solidFill>
                <a:sym typeface="Wingdings" pitchFamily="2" charset="2"/>
              </a:rPr>
              <a:t>2+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 enters cells </a:t>
            </a:r>
            <a:endParaRPr lang="en-US" altLang="en-US" sz="12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2F5088-3FE2-CA4C-972B-6CC9EC991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1" y="1389271"/>
            <a:ext cx="2937632" cy="1733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B2F22F-2A1B-1C4D-AA12-CCD12912A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71" b="47222"/>
          <a:stretch/>
        </p:blipFill>
        <p:spPr>
          <a:xfrm>
            <a:off x="7395012" y="1231931"/>
            <a:ext cx="2535209" cy="1604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CCECA7-0C50-4D4D-A207-B61110B01534}"/>
              </a:ext>
            </a:extLst>
          </p:cNvPr>
          <p:cNvSpPr txBox="1"/>
          <p:nvPr/>
        </p:nvSpPr>
        <p:spPr>
          <a:xfrm>
            <a:off x="4205331" y="2269762"/>
            <a:ext cx="1427872" cy="853194"/>
          </a:xfrm>
          <a:prstGeom prst="rect">
            <a:avLst/>
          </a:prstGeom>
          <a:noFill/>
          <a:ln w="38100">
            <a:solidFill>
              <a:srgbClr val="00FA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8A1AF7-264B-8747-BABC-8CA4E9090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8" t="52330" r="49313" b="-1662"/>
          <a:stretch/>
        </p:blipFill>
        <p:spPr>
          <a:xfrm>
            <a:off x="1304352" y="4476465"/>
            <a:ext cx="2782437" cy="1645507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E982D2F-402E-B740-BAE4-050EF28EE6DD}"/>
              </a:ext>
            </a:extLst>
          </p:cNvPr>
          <p:cNvSpPr txBox="1">
            <a:spLocks/>
          </p:cNvSpPr>
          <p:nvPr/>
        </p:nvSpPr>
        <p:spPr>
          <a:xfrm>
            <a:off x="115586" y="6279476"/>
            <a:ext cx="5838453" cy="578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Why we </a:t>
            </a:r>
            <a:r>
              <a:rPr lang="en-US" altLang="en-US" sz="1200" b="1" dirty="0">
                <a:solidFill>
                  <a:srgbClr val="FF0000"/>
                </a:solidFill>
              </a:rPr>
              <a:t>use Mg</a:t>
            </a:r>
            <a:r>
              <a:rPr lang="en-US" altLang="en-US" sz="1200" b="1" baseline="30000" dirty="0">
                <a:solidFill>
                  <a:srgbClr val="FF0000"/>
                </a:solidFill>
              </a:rPr>
              <a:t>2+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dirty="0"/>
              <a:t>in acute</a:t>
            </a:r>
            <a:r>
              <a:rPr lang="en-US" altLang="en-US" sz="1200" dirty="0">
                <a:solidFill>
                  <a:srgbClr val="FF0000"/>
                </a:solidFill>
              </a:rPr>
              <a:t> stroke </a:t>
            </a:r>
            <a:r>
              <a:rPr lang="en-US" altLang="en-US" sz="1200" dirty="0">
                <a:sym typeface="Wingdings" pitchFamily="2" charset="2"/>
              </a:rPr>
              <a:t> 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Too much Glutamate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>
                <a:sym typeface="Wingdings" pitchFamily="2" charset="2"/>
              </a:rPr>
              <a:t>Causes glutamate excitotoxicity  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Too much Ca</a:t>
            </a:r>
            <a:r>
              <a:rPr lang="en-US" altLang="en-US" sz="1200" baseline="30000" dirty="0">
                <a:solidFill>
                  <a:srgbClr val="FF0000"/>
                </a:solidFill>
                <a:sym typeface="Wingdings" pitchFamily="2" charset="2"/>
              </a:rPr>
              <a:t>2+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  neurotoxicity </a:t>
            </a:r>
            <a:endParaRPr lang="en-US" altLang="en-US" sz="1200" dirty="0">
              <a:solidFill>
                <a:srgbClr val="FF0000"/>
              </a:solidFill>
            </a:endParaRPr>
          </a:p>
        </p:txBody>
      </p:sp>
      <p:pic>
        <p:nvPicPr>
          <p:cNvPr id="22" name="Picture 5" descr="glutamate">
            <a:extLst>
              <a:ext uri="{FF2B5EF4-FFF2-40B4-BE49-F238E27FC236}">
                <a16:creationId xmlns:a16="http://schemas.microsoft.com/office/drawing/2014/main" id="{6841B5AE-DA07-8F4B-BD2A-8DC225516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46" y="5578307"/>
            <a:ext cx="1474543" cy="80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5F784D-6E67-2B4F-8D22-18C150BEE666}"/>
              </a:ext>
            </a:extLst>
          </p:cNvPr>
          <p:cNvSpPr txBox="1"/>
          <p:nvPr/>
        </p:nvSpPr>
        <p:spPr>
          <a:xfrm>
            <a:off x="4320603" y="5152733"/>
            <a:ext cx="960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Cortical neurons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F5E2CA-D769-B342-8040-C38059AFE7B7}"/>
              </a:ext>
            </a:extLst>
          </p:cNvPr>
          <p:cNvSpPr txBox="1"/>
          <p:nvPr/>
        </p:nvSpPr>
        <p:spPr>
          <a:xfrm>
            <a:off x="4889842" y="5147420"/>
            <a:ext cx="960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Neuro-degeneration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B54BE9B-2EBB-8346-AB20-BAA9D77ED7D7}"/>
              </a:ext>
            </a:extLst>
          </p:cNvPr>
          <p:cNvSpPr/>
          <p:nvPr/>
        </p:nvSpPr>
        <p:spPr>
          <a:xfrm>
            <a:off x="4797045" y="5864393"/>
            <a:ext cx="436423" cy="30272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A04B8-9F2A-4B46-A548-DF2842400708}"/>
              </a:ext>
            </a:extLst>
          </p:cNvPr>
          <p:cNvSpPr txBox="1"/>
          <p:nvPr/>
        </p:nvSpPr>
        <p:spPr>
          <a:xfrm>
            <a:off x="4654446" y="5556929"/>
            <a:ext cx="81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24 </a:t>
            </a:r>
            <a:r>
              <a:rPr lang="en-US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Hr</a:t>
            </a:r>
            <a:endParaRPr lang="en-US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A0AA3-FC2E-EA47-ABD2-00E4F7BA66D3}"/>
              </a:ext>
            </a:extLst>
          </p:cNvPr>
          <p:cNvSpPr txBox="1"/>
          <p:nvPr/>
        </p:nvSpPr>
        <p:spPr>
          <a:xfrm>
            <a:off x="4768681" y="5873154"/>
            <a:ext cx="1286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Glu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E8EE507-0DCA-D54E-84ED-DDF8EB333995}"/>
                  </a:ext>
                </a:extLst>
              </p14:cNvPr>
              <p14:cNvContentPartPr/>
              <p14:nvPr/>
            </p14:nvContentPartPr>
            <p14:xfrm>
              <a:off x="5004854" y="6472843"/>
              <a:ext cx="265680" cy="130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E8EE507-0DCA-D54E-84ED-DDF8EB3339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6214" y="6463843"/>
                <a:ext cx="283320" cy="14796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5-Point Star 24">
            <a:extLst>
              <a:ext uri="{FF2B5EF4-FFF2-40B4-BE49-F238E27FC236}">
                <a16:creationId xmlns:a16="http://schemas.microsoft.com/office/drawing/2014/main" id="{A8E28BC0-7278-0740-BAE0-35BD4BFB1A57}"/>
              </a:ext>
            </a:extLst>
          </p:cNvPr>
          <p:cNvSpPr/>
          <p:nvPr/>
        </p:nvSpPr>
        <p:spPr>
          <a:xfrm>
            <a:off x="6066083" y="3406996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77B9F948-3E4F-5745-8CD5-E07561FF398A}"/>
              </a:ext>
            </a:extLst>
          </p:cNvPr>
          <p:cNvSpPr/>
          <p:nvPr/>
        </p:nvSpPr>
        <p:spPr>
          <a:xfrm>
            <a:off x="6266496" y="491611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B2BC2EC1-373B-464E-A553-B4F97764E743}"/>
              </a:ext>
            </a:extLst>
          </p:cNvPr>
          <p:cNvSpPr/>
          <p:nvPr/>
        </p:nvSpPr>
        <p:spPr>
          <a:xfrm>
            <a:off x="167191" y="3737156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06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5967046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CT Head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Angiography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6224955" y="3294042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Spine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6108224" y="3690835"/>
            <a:ext cx="59165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Most useful in acute trauma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Obtained in other settings to those individuals who cannot undergo MRI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Very limited in setting of chronic pain/radiculopathy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First line due to availability and cost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MRI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Much better evaluation of soft tissue and spinal canal contents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Best for radiculopathy and nerve impingement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Superior in evaluation of non-traumatic abnormalities such as infection of metastatic disease </a:t>
            </a: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044101-EB2D-444C-ABF2-4E17E6A4B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9" y="453969"/>
            <a:ext cx="5838453" cy="225390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MC ordered exam to assess head pathology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1</a:t>
            </a:r>
            <a:r>
              <a:rPr lang="en-US" altLang="en-US" sz="1200" baseline="30000" dirty="0"/>
              <a:t>st</a:t>
            </a:r>
            <a:r>
              <a:rPr lang="en-US" altLang="en-US" sz="1200" dirty="0"/>
              <a:t> line workup for clinical scenarios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Advantages: </a:t>
            </a:r>
            <a:r>
              <a:rPr lang="en-US" altLang="en-US" sz="1200" dirty="0">
                <a:solidFill>
                  <a:srgbClr val="FF0000"/>
                </a:solidFill>
              </a:rPr>
              <a:t>Quick, Available, Cheap (-</a:t>
            </a:r>
            <a:r>
              <a:rPr lang="en-US" altLang="en-US" sz="1200" dirty="0" err="1">
                <a:solidFill>
                  <a:srgbClr val="FF0000"/>
                </a:solidFill>
              </a:rPr>
              <a:t>er</a:t>
            </a:r>
            <a:r>
              <a:rPr lang="en-US" altLang="en-US" sz="1200" dirty="0">
                <a:solidFill>
                  <a:srgbClr val="FF0000"/>
                </a:solidFill>
              </a:rPr>
              <a:t> than MRI), superior special resolution, great for fractures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Disadvantages: </a:t>
            </a:r>
            <a:r>
              <a:rPr lang="en-US" altLang="en-US" sz="1200" dirty="0">
                <a:solidFill>
                  <a:srgbClr val="FF0000"/>
                </a:solidFill>
              </a:rPr>
              <a:t>ionizing radiation, poor evaluation of the posterior fossa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Used to </a:t>
            </a:r>
            <a:r>
              <a:rPr lang="en-US" altLang="en-US" sz="1200" b="1" dirty="0"/>
              <a:t>evaluate intercranial hemorrhage </a:t>
            </a:r>
            <a:r>
              <a:rPr lang="en-US" altLang="en-US" sz="1200" dirty="0">
                <a:sym typeface="Wingdings" pitchFamily="2" charset="2"/>
              </a:rPr>
              <a:t> should be </a:t>
            </a:r>
            <a:r>
              <a:rPr lang="en-US" altLang="en-US" sz="1200" b="1" dirty="0">
                <a:solidFill>
                  <a:srgbClr val="FF0000"/>
                </a:solidFill>
                <a:sym typeface="Wingdings" pitchFamily="2" charset="2"/>
              </a:rPr>
              <a:t>obtained immediat</a:t>
            </a:r>
            <a:r>
              <a:rPr lang="en-US" altLang="en-US" sz="1200" dirty="0">
                <a:sym typeface="Wingdings" pitchFamily="2" charset="2"/>
              </a:rPr>
              <a:t>ely upon presentation to the hospital (w/I 45 minutes)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ym typeface="Wingdings" pitchFamily="2" charset="2"/>
              </a:rPr>
              <a:t>If negative  </a:t>
            </a:r>
            <a:r>
              <a:rPr lang="en-US" altLang="en-US" sz="1200" dirty="0">
                <a:solidFill>
                  <a:srgbClr val="FF0000"/>
                </a:solidFill>
                <a:sym typeface="Wingdings" pitchFamily="2" charset="2"/>
              </a:rPr>
              <a:t>can administer TPA for those you suspect have ischemic stroke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altLang="en-US" sz="12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Epidural- </a:t>
            </a:r>
            <a:r>
              <a:rPr lang="en-US" altLang="en-US" sz="1200" dirty="0">
                <a:solidFill>
                  <a:srgbClr val="FF0000"/>
                </a:solidFill>
              </a:rPr>
              <a:t>Biconvex shape, do not cross sutures or </a:t>
            </a:r>
            <a:r>
              <a:rPr lang="en-US" altLang="en-US" sz="1200" dirty="0" err="1">
                <a:solidFill>
                  <a:srgbClr val="FF0000"/>
                </a:solidFill>
              </a:rPr>
              <a:t>dural</a:t>
            </a:r>
            <a:r>
              <a:rPr lang="en-US" altLang="en-US" sz="1200" dirty="0">
                <a:solidFill>
                  <a:srgbClr val="FF0000"/>
                </a:solidFill>
              </a:rPr>
              <a:t> reflections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Subdural- </a:t>
            </a:r>
            <a:r>
              <a:rPr lang="en-US" altLang="en-US" sz="1200" dirty="0">
                <a:solidFill>
                  <a:srgbClr val="FF0000"/>
                </a:solidFill>
              </a:rPr>
              <a:t>Crescent shaped, may cross sutures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Subarachnoid- </a:t>
            </a:r>
            <a:r>
              <a:rPr lang="en-US" altLang="en-US" sz="1200" dirty="0">
                <a:solidFill>
                  <a:srgbClr val="FF0000"/>
                </a:solidFill>
              </a:rPr>
              <a:t>Typically layer within cortical sulci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Intraparenchymal- </a:t>
            </a:r>
            <a:r>
              <a:rPr lang="en-US" altLang="en-US" sz="1200" dirty="0">
                <a:solidFill>
                  <a:srgbClr val="FF0000"/>
                </a:solidFill>
              </a:rPr>
              <a:t>between the parenchyma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6424241" y="41379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MRI Head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8A3F2D-B61A-294A-97ED-49696A72D284}"/>
              </a:ext>
            </a:extLst>
          </p:cNvPr>
          <p:cNvSpPr txBox="1">
            <a:spLocks/>
          </p:cNvSpPr>
          <p:nvPr/>
        </p:nvSpPr>
        <p:spPr>
          <a:xfrm>
            <a:off x="6300273" y="500552"/>
            <a:ext cx="5741986" cy="220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Uses very strong magnetic field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Advantages: </a:t>
            </a:r>
            <a:r>
              <a:rPr lang="en-US" altLang="en-US" sz="1200" dirty="0">
                <a:solidFill>
                  <a:srgbClr val="FF0000"/>
                </a:solidFill>
              </a:rPr>
              <a:t>no ionizing radiation, greater soft tissue contrast, superior evaluation for acute ischemic stroke, white matter disease, tumors, and many other disease processes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Disadvantages: </a:t>
            </a:r>
            <a:r>
              <a:rPr lang="en-US" altLang="en-US" sz="1200" dirty="0">
                <a:solidFill>
                  <a:srgbClr val="FF0000"/>
                </a:solidFill>
              </a:rPr>
              <a:t>much longer acquisition time (about 45 minutes) and subsequent difficulties imaging patients with altered mental status or severe claustrophobia , unable to image patients with metal in them, decreased special resolution, expensive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T2 </a:t>
            </a:r>
            <a:r>
              <a:rPr lang="en-US" altLang="en-US" sz="1200" dirty="0">
                <a:solidFill>
                  <a:srgbClr val="FF0000"/>
                </a:solidFill>
              </a:rPr>
              <a:t>CSF is bright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MRI is </a:t>
            </a:r>
            <a:r>
              <a:rPr lang="en-US" altLang="en-US" sz="1200" dirty="0">
                <a:solidFill>
                  <a:srgbClr val="FF0000"/>
                </a:solidFill>
              </a:rPr>
              <a:t>more sensitive and specific in the setting of acute ischemic stroke </a:t>
            </a:r>
            <a:r>
              <a:rPr lang="en-US" altLang="en-US" sz="1200" dirty="0"/>
              <a:t>– diffusion weighted imaging is best sequence to evaluate 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8D3B13F-DDB5-F841-B59B-12E518897CBC}"/>
              </a:ext>
            </a:extLst>
          </p:cNvPr>
          <p:cNvSpPr txBox="1">
            <a:spLocks/>
          </p:cNvSpPr>
          <p:nvPr/>
        </p:nvSpPr>
        <p:spPr>
          <a:xfrm>
            <a:off x="115587" y="3755707"/>
            <a:ext cx="5838453" cy="2253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Used for vascular evaluation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CTA uses radiation and IV contrast-– superior spatial resolution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MRA – with or without contrast – inferior spatial resolution and susceptible to flow artifacts </a:t>
            </a:r>
          </a:p>
        </p:txBody>
      </p:sp>
    </p:spTree>
    <p:extLst>
      <p:ext uri="{BB962C8B-B14F-4D97-AF65-F5344CB8AC3E}">
        <p14:creationId xmlns:p14="http://schemas.microsoft.com/office/powerpoint/2010/main" val="156600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2943910" y="3156520"/>
            <a:ext cx="0" cy="370148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CN II: Optic Nerve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8160923" y="517229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6054279" y="3223286"/>
            <a:ext cx="250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Neglect Syndrome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8120339" y="513043"/>
            <a:ext cx="39957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Circles show what you can see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Example of pituitary adenoma– bitemporal hemianopsia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262227" y="97446"/>
            <a:ext cx="3702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Goldman perimetry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62767" y="-26126"/>
            <a:ext cx="0" cy="319570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88A673D-59AC-0E46-A32D-D662377AA8BA}"/>
              </a:ext>
            </a:extLst>
          </p:cNvPr>
          <p:cNvSpPr txBox="1"/>
          <p:nvPr/>
        </p:nvSpPr>
        <p:spPr>
          <a:xfrm>
            <a:off x="-46567" y="6550293"/>
            <a:ext cx="29904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Can’t execute command to move left arm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428AE-14C4-5545-8C2B-DF2F3374348F}"/>
              </a:ext>
            </a:extLst>
          </p:cNvPr>
          <p:cNvSpPr txBox="1"/>
          <p:nvPr/>
        </p:nvSpPr>
        <p:spPr>
          <a:xfrm>
            <a:off x="3024834" y="38885"/>
            <a:ext cx="468079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/>
              <a:t>Right anopia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0000"/>
                </a:solidFill>
              </a:rPr>
              <a:t>Ophthalmic A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100" dirty="0"/>
              <a:t>Bitemporal hemianopsia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sz="1100" dirty="0"/>
              <a:t>Pituitary tumor (pie in the sky to bitemporal)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sz="1100" dirty="0"/>
              <a:t>Craniopharyngioma (pie on the floor to bitemporal)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100" dirty="0"/>
              <a:t>Left  homonymous hemianopsia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sz="1100" dirty="0"/>
              <a:t>Optic nerve problem (one side is </a:t>
            </a:r>
            <a:r>
              <a:rPr lang="en-US" altLang="en-US" sz="1100" dirty="0">
                <a:solidFill>
                  <a:srgbClr val="FF0000"/>
                </a:solidFill>
              </a:rPr>
              <a:t>MCA</a:t>
            </a:r>
            <a:r>
              <a:rPr lang="en-US" altLang="en-US" sz="1100" dirty="0"/>
              <a:t> rupture)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100" dirty="0"/>
              <a:t>Left upper quadrantanopia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rgbClr val="00B0F0"/>
                </a:solidFill>
              </a:rPr>
              <a:t>“Pie in the sky” – Meyer Lemon pies are the best– in Meyer’s loop and upper quadrantanopia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sz="1100" dirty="0"/>
              <a:t>Meyer Loop—</a:t>
            </a:r>
            <a:r>
              <a:rPr lang="en-US" altLang="en-US" sz="1100" u="sng" dirty="0"/>
              <a:t>L</a:t>
            </a:r>
            <a:r>
              <a:rPr lang="en-US" altLang="en-US" sz="1100" dirty="0"/>
              <a:t>ower retina; </a:t>
            </a:r>
            <a:r>
              <a:rPr lang="en-US" altLang="en-US" sz="1100" u="sng" dirty="0"/>
              <a:t>L</a:t>
            </a:r>
            <a:r>
              <a:rPr lang="en-US" altLang="en-US" sz="1100" dirty="0"/>
              <a:t>oops around inferior horn of </a:t>
            </a:r>
            <a:r>
              <a:rPr lang="en-US" altLang="en-US" sz="1100" u="sng" dirty="0"/>
              <a:t>L</a:t>
            </a:r>
            <a:r>
              <a:rPr lang="en-US" altLang="en-US" sz="1100" dirty="0"/>
              <a:t>ateral ventricle; </a:t>
            </a:r>
            <a:r>
              <a:rPr lang="en-US" altLang="en-US" sz="1100" dirty="0">
                <a:solidFill>
                  <a:srgbClr val="00B050"/>
                </a:solidFill>
              </a:rPr>
              <a:t>temporal lobe</a:t>
            </a:r>
            <a:endParaRPr lang="en-US" altLang="en-US" sz="1100" dirty="0"/>
          </a:p>
          <a:p>
            <a:pPr marL="228600" indent="-228600">
              <a:buFont typeface="+mj-lt"/>
              <a:buAutoNum type="arabicPeriod"/>
            </a:pPr>
            <a:r>
              <a:rPr lang="en-US" altLang="en-US" sz="1100" dirty="0"/>
              <a:t>Left lower quadrantanopia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rgbClr val="00B0F0"/>
                </a:solidFill>
              </a:rPr>
              <a:t>“Pie on the floor”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sz="1100" dirty="0"/>
              <a:t>Dorsal optic radiation – superior retina- shortest path via internal capsule; </a:t>
            </a:r>
            <a:r>
              <a:rPr lang="en-US" altLang="en-US" sz="1100" dirty="0">
                <a:solidFill>
                  <a:srgbClr val="00B050"/>
                </a:solidFill>
              </a:rPr>
              <a:t>parietal lobe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100" dirty="0"/>
              <a:t>Left hemianopia with macular sparing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100" dirty="0"/>
              <a:t>Central scotoma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900" dirty="0">
              <a:solidFill>
                <a:srgbClr val="FF0000"/>
              </a:solidFill>
            </a:endParaRP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-468788" y="1784393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>
            <a:extLst>
              <a:ext uri="{FF2B5EF4-FFF2-40B4-BE49-F238E27FC236}">
                <a16:creationId xmlns:a16="http://schemas.microsoft.com/office/drawing/2014/main" id="{6BE772CB-8464-BB48-AF30-7AE25A942E26}"/>
              </a:ext>
            </a:extLst>
          </p:cNvPr>
          <p:cNvSpPr/>
          <p:nvPr/>
        </p:nvSpPr>
        <p:spPr>
          <a:xfrm>
            <a:off x="-172362" y="1332612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7E11B-6574-7C43-938F-909EAA09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4"/>
          <a:stretch/>
        </p:blipFill>
        <p:spPr>
          <a:xfrm>
            <a:off x="-3498" y="513043"/>
            <a:ext cx="2988026" cy="254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AD35D-5E71-874E-8F3F-9E4319E3D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302" y="909030"/>
            <a:ext cx="3683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37D2D-B6BF-A84B-9019-EED30A000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41" y="3195709"/>
            <a:ext cx="2921000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4F1D0A-AC56-6F46-BC0A-3CFF0C1CA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062" y="3212988"/>
            <a:ext cx="2882900" cy="33020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D40F4F-9B41-964E-A230-F8B35A74443D}"/>
              </a:ext>
            </a:extLst>
          </p:cNvPr>
          <p:cNvCxnSpPr>
            <a:cxnSpLocks/>
          </p:cNvCxnSpPr>
          <p:nvPr/>
        </p:nvCxnSpPr>
        <p:spPr>
          <a:xfrm>
            <a:off x="5877438" y="3156520"/>
            <a:ext cx="0" cy="370148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DBF61D9-D7BE-964C-AA33-7FCB3393AD41}"/>
              </a:ext>
            </a:extLst>
          </p:cNvPr>
          <p:cNvSpPr txBox="1"/>
          <p:nvPr/>
        </p:nvSpPr>
        <p:spPr>
          <a:xfrm>
            <a:off x="2943911" y="6560582"/>
            <a:ext cx="2751496" cy="258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Can’t read, but can write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95617C-7D2E-2B49-AF8E-42542CEA1508}"/>
              </a:ext>
            </a:extLst>
          </p:cNvPr>
          <p:cNvSpPr txBox="1"/>
          <p:nvPr/>
        </p:nvSpPr>
        <p:spPr>
          <a:xfrm>
            <a:off x="5892115" y="3804535"/>
            <a:ext cx="275695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Patient fails to acknowledge one side of the world -- lesions on the right so patient ignore the left side – hemineglect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0E9DAA-C16B-FA44-8048-7F200ED146D4}"/>
              </a:ext>
            </a:extLst>
          </p:cNvPr>
          <p:cNvSpPr txBox="1"/>
          <p:nvPr/>
        </p:nvSpPr>
        <p:spPr>
          <a:xfrm>
            <a:off x="9769347" y="3249584"/>
            <a:ext cx="199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Prosody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154237-C8CA-D547-A9C0-DF33269D3541}"/>
              </a:ext>
            </a:extLst>
          </p:cNvPr>
          <p:cNvSpPr txBox="1"/>
          <p:nvPr/>
        </p:nvSpPr>
        <p:spPr>
          <a:xfrm>
            <a:off x="8914331" y="3800648"/>
            <a:ext cx="32017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Intonation, tone, stress, rhythm of language– “emotional tone” right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3E39B6-7085-C749-BBA8-1F01141CC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299" y="4889311"/>
            <a:ext cx="2596585" cy="138484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7CEE2E-CD94-644C-8414-1E146E83344D}"/>
              </a:ext>
            </a:extLst>
          </p:cNvPr>
          <p:cNvCxnSpPr>
            <a:cxnSpLocks/>
          </p:cNvCxnSpPr>
          <p:nvPr/>
        </p:nvCxnSpPr>
        <p:spPr>
          <a:xfrm>
            <a:off x="8737490" y="3156520"/>
            <a:ext cx="0" cy="370148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42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Pupillary light reflex 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858311" y="-316787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Argyll-Robertson’s Pupil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4071660" y="3235076"/>
            <a:ext cx="327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Marcus-Gunn Pupil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8120340" y="513043"/>
            <a:ext cx="407166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PNS fibers </a:t>
            </a:r>
            <a:r>
              <a:rPr lang="en-US" sz="1200" dirty="0">
                <a:solidFill>
                  <a:srgbClr val="FF0000"/>
                </a:solidFill>
              </a:rPr>
              <a:t>control pupil constriction run on outside of the nerve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If </a:t>
            </a:r>
            <a:r>
              <a:rPr lang="en-US" altLang="en-US" sz="1200" b="1" dirty="0">
                <a:solidFill>
                  <a:srgbClr val="FF0000"/>
                </a:solidFill>
              </a:rPr>
              <a:t>pupil is affected, the nerve is being compressed by an aneurysm or tumor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Ex. </a:t>
            </a:r>
            <a:r>
              <a:rPr lang="en-US" altLang="en-US" sz="1200" dirty="0" err="1"/>
              <a:t>Uncal</a:t>
            </a:r>
            <a:r>
              <a:rPr lang="en-US" altLang="en-US" sz="1200" dirty="0"/>
              <a:t> herniation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Vascular lesions </a:t>
            </a:r>
            <a:r>
              <a:rPr lang="en-US" altLang="en-US" sz="1200" dirty="0">
                <a:solidFill>
                  <a:srgbClr val="FF0000"/>
                </a:solidFill>
              </a:rPr>
              <a:t>occur deep in nerve and don’t affect pupil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Ex. HTN or DM vascular disease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99276" y="3778888"/>
            <a:ext cx="367289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Prostitute’s pupil– indicates 3º syphilis 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Don’t call patient a prostitute if they have this: could be MS, DM neuropathy, alcoholic midbrain degeneration, stroke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Accommodates but does not react to light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Lesion at posterior commissure  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262227" y="97446"/>
            <a:ext cx="3702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Third Nerve Compression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Accommodation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8A673D-59AC-0E46-A32D-D662377AA8BA}"/>
              </a:ext>
            </a:extLst>
          </p:cNvPr>
          <p:cNvSpPr txBox="1"/>
          <p:nvPr/>
        </p:nvSpPr>
        <p:spPr>
          <a:xfrm>
            <a:off x="3934262" y="3632947"/>
            <a:ext cx="367289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Known as RAPD (relative afferent pupillary defect)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Swing light in good eye– both pupils constrict to light, swing light in affected eye and both pupils dilate – problem with CN II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Defect om optic nerve (CN II) or retina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428AE-14C4-5545-8C2B-DF2F3374348F}"/>
              </a:ext>
            </a:extLst>
          </p:cNvPr>
          <p:cNvSpPr txBox="1"/>
          <p:nvPr/>
        </p:nvSpPr>
        <p:spPr>
          <a:xfrm>
            <a:off x="3989414" y="500551"/>
            <a:ext cx="3836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Reflex produces clear, accurate, binocular vision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Ciliary muscle contracts to allow the lens to fatten up and increase refractive power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The eye must converge to report a single image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The pupil aperture must be small as possible to produce the sharpest image  </a:t>
            </a: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7581266" y="-316788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>
            <a:extLst>
              <a:ext uri="{FF2B5EF4-FFF2-40B4-BE49-F238E27FC236}">
                <a16:creationId xmlns:a16="http://schemas.microsoft.com/office/drawing/2014/main" id="{6BE772CB-8464-BB48-AF30-7AE25A942E26}"/>
              </a:ext>
            </a:extLst>
          </p:cNvPr>
          <p:cNvSpPr/>
          <p:nvPr/>
        </p:nvSpPr>
        <p:spPr>
          <a:xfrm>
            <a:off x="8102129" y="509994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14768-3794-A140-A519-235253A24BAA}"/>
              </a:ext>
            </a:extLst>
          </p:cNvPr>
          <p:cNvSpPr txBox="1"/>
          <p:nvPr/>
        </p:nvSpPr>
        <p:spPr>
          <a:xfrm>
            <a:off x="17287" y="419582"/>
            <a:ext cx="382114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Anisocoria = Different pupil size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Pupillary light reflex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Light travels down optic nerve, chiasm, optic tract before it gets to the cortex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Some information foes to the </a:t>
            </a:r>
            <a:r>
              <a:rPr lang="en-US" altLang="en-US" sz="1200" i="1" dirty="0"/>
              <a:t>pretectal nucleus </a:t>
            </a:r>
            <a:r>
              <a:rPr lang="en-US" altLang="en-US" sz="1200" dirty="0">
                <a:sym typeface="Wingdings" pitchFamily="2" charset="2"/>
              </a:rPr>
              <a:t>posterior commissure   Edinger-Westphal nuclei (EW)  ciliary ganglion and CNIII to eye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ym typeface="Wingdings" pitchFamily="2" charset="2"/>
              </a:rPr>
              <a:t>Constriction in ipsilateral eye = direct pupillary light reflex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ym typeface="Wingdings" pitchFamily="2" charset="2"/>
              </a:rPr>
              <a:t>Constriction in opposite eye = indirect or consensual light reflex  </a:t>
            </a: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DFEC7-951E-864F-A309-4B56CA0768F3}"/>
              </a:ext>
            </a:extLst>
          </p:cNvPr>
          <p:cNvSpPr txBox="1"/>
          <p:nvPr/>
        </p:nvSpPr>
        <p:spPr>
          <a:xfrm>
            <a:off x="8239484" y="3680868"/>
            <a:ext cx="367289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Lesion to occipital cortex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Light reflexes intact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Eye movement intact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Can be unilateral or bilateral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Temporary to permanent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Blood loss: blockage in posterior cerebral artery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Preeclampsia, HTN, surgery, CO poisoning, E of cyclosporine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D36AF9-C338-5646-955E-D182D5770202}"/>
              </a:ext>
            </a:extLst>
          </p:cNvPr>
          <p:cNvSpPr txBox="1"/>
          <p:nvPr/>
        </p:nvSpPr>
        <p:spPr>
          <a:xfrm>
            <a:off x="8287045" y="3181356"/>
            <a:ext cx="327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Cortical Blindness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02B13-6FE9-7648-B105-40EB2D752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752" y="1829064"/>
            <a:ext cx="1735809" cy="12769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0C3BBC9-8FFD-E844-B19A-0E0E3B943EAB}"/>
                  </a:ext>
                </a:extLst>
              </p14:cNvPr>
              <p14:cNvContentPartPr/>
              <p14:nvPr/>
            </p14:nvContentPartPr>
            <p14:xfrm>
              <a:off x="9090532" y="2147532"/>
              <a:ext cx="1463760" cy="906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0C3BBC9-8FFD-E844-B19A-0E0E3B943E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2532" y="2111532"/>
                <a:ext cx="1499400" cy="9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62A03CC-2172-894C-BECB-352EA0B82DA9}"/>
                  </a:ext>
                </a:extLst>
              </p14:cNvPr>
              <p14:cNvContentPartPr/>
              <p14:nvPr/>
            </p14:nvContentPartPr>
            <p14:xfrm>
              <a:off x="9086212" y="2076252"/>
              <a:ext cx="548640" cy="49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62A03CC-2172-894C-BECB-352EA0B82D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68212" y="2040612"/>
                <a:ext cx="58428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2F17FE-C48E-3745-9932-6F46D4CCED2A}"/>
                  </a:ext>
                </a:extLst>
              </p14:cNvPr>
              <p14:cNvContentPartPr/>
              <p14:nvPr/>
            </p14:nvContentPartPr>
            <p14:xfrm>
              <a:off x="10153972" y="2138892"/>
              <a:ext cx="472680" cy="935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2F17FE-C48E-3745-9932-6F46D4CCED2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36332" y="2103252"/>
                <a:ext cx="508320" cy="10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D254AA-B481-9346-99A9-EDB8AE6AEFEE}"/>
                  </a:ext>
                </a:extLst>
              </p14:cNvPr>
              <p14:cNvContentPartPr/>
              <p14:nvPr/>
            </p14:nvContentPartPr>
            <p14:xfrm>
              <a:off x="9090532" y="2503572"/>
              <a:ext cx="200880" cy="2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D254AA-B481-9346-99A9-EDB8AE6AEF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72532" y="2467932"/>
                <a:ext cx="23652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E649464-589B-6C4D-ACBA-8AAD23BD168C}"/>
                  </a:ext>
                </a:extLst>
              </p14:cNvPr>
              <p14:cNvContentPartPr/>
              <p14:nvPr/>
            </p14:nvContentPartPr>
            <p14:xfrm>
              <a:off x="9688492" y="2451372"/>
              <a:ext cx="545760" cy="269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E649464-589B-6C4D-ACBA-8AAD23BD168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670492" y="2415372"/>
                <a:ext cx="5814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520143C-881F-CB4B-8065-09F866A14562}"/>
                  </a:ext>
                </a:extLst>
              </p14:cNvPr>
              <p14:cNvContentPartPr/>
              <p14:nvPr/>
            </p14:nvContentPartPr>
            <p14:xfrm>
              <a:off x="9780652" y="2773212"/>
              <a:ext cx="411480" cy="303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520143C-881F-CB4B-8065-09F866A145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63012" y="2737572"/>
                <a:ext cx="44712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7FA01AB-A07F-A046-A32D-163EDC1F02DD}"/>
                  </a:ext>
                </a:extLst>
              </p14:cNvPr>
              <p14:cNvContentPartPr/>
              <p14:nvPr/>
            </p14:nvContentPartPr>
            <p14:xfrm>
              <a:off x="8410933" y="652119"/>
              <a:ext cx="590040" cy="10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7FA01AB-A07F-A046-A32D-163EDC1F02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92933" y="616119"/>
                <a:ext cx="62568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5422A7E-E1A1-9044-8DFE-47A2EE12B124}"/>
                  </a:ext>
                </a:extLst>
              </p14:cNvPr>
              <p14:cNvContentPartPr/>
              <p14:nvPr/>
            </p14:nvContentPartPr>
            <p14:xfrm>
              <a:off x="8420653" y="1562199"/>
              <a:ext cx="93060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5422A7E-E1A1-9044-8DFE-47A2EE12B12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403013" y="1526199"/>
                <a:ext cx="966240" cy="738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40D036D5-57CC-804E-BD87-47867247E1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23791" y="4770397"/>
            <a:ext cx="1891542" cy="19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4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Adie’s Pupil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858311" y="-316787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 EPC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8120340" y="513043"/>
            <a:ext cx="40716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Damages posterior limb– internal capsule plus retro-lenticular portion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Contralateral Hemiplegia = posterior limb IC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Contralateral hemisensory deficit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Contra homonymous Hemianopia (or </a:t>
            </a:r>
            <a:r>
              <a:rPr lang="en-US" altLang="en-US" sz="1200" dirty="0" err="1"/>
              <a:t>quadrantopia</a:t>
            </a:r>
            <a:r>
              <a:rPr lang="en-US" altLang="en-US" sz="1200" dirty="0"/>
              <a:t>)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Retro-lenticular limb IC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Occurs in the triangular zone of Wernicke 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Where the optic radiations from a triangular area as they </a:t>
            </a:r>
            <a:r>
              <a:rPr lang="en-US" altLang="en-US" sz="1200" dirty="0" err="1"/>
              <a:t>endter</a:t>
            </a:r>
            <a:r>
              <a:rPr lang="en-US" altLang="en-US" sz="1200" dirty="0"/>
              <a:t> the 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99276" y="3778888"/>
            <a:ext cx="36728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PERLA = pupils equal round and reactive to light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142894" y="95972"/>
            <a:ext cx="392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Anterior Choroidal Syndrome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Uncal</a:t>
            </a:r>
            <a:r>
              <a:rPr lang="en-US" sz="2400" dirty="0">
                <a:solidFill>
                  <a:srgbClr val="C00000"/>
                </a:solidFill>
              </a:rPr>
              <a:t> Herniation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428AE-14C4-5545-8C2B-DF2F3374348F}"/>
              </a:ext>
            </a:extLst>
          </p:cNvPr>
          <p:cNvSpPr txBox="1"/>
          <p:nvPr/>
        </p:nvSpPr>
        <p:spPr>
          <a:xfrm>
            <a:off x="3989414" y="500551"/>
            <a:ext cx="38368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Ipsilateral CNS deficit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Ipsilateral UMN signs (MC) could be contralateral UMN signs – depends on which side of brainstem is compressed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Contralateral homonymous hemianopia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3885748" y="282309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>
            <a:extLst>
              <a:ext uri="{FF2B5EF4-FFF2-40B4-BE49-F238E27FC236}">
                <a16:creationId xmlns:a16="http://schemas.microsoft.com/office/drawing/2014/main" id="{6BE772CB-8464-BB48-AF30-7AE25A942E26}"/>
              </a:ext>
            </a:extLst>
          </p:cNvPr>
          <p:cNvSpPr/>
          <p:nvPr/>
        </p:nvSpPr>
        <p:spPr>
          <a:xfrm>
            <a:off x="30270" y="91049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14768-3794-A140-A519-235253A24BAA}"/>
              </a:ext>
            </a:extLst>
          </p:cNvPr>
          <p:cNvSpPr txBox="1"/>
          <p:nvPr/>
        </p:nvSpPr>
        <p:spPr>
          <a:xfrm>
            <a:off x="17287" y="419582"/>
            <a:ext cx="382114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Tonic dilated pupil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Damage to ciliary ganglion or CN postganglionic fibers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PNS denervation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At first, pupil is larger “big, slow pupil” but over time becomes smaller “little old ‘</a:t>
            </a:r>
            <a:r>
              <a:rPr lang="en-US" altLang="en-US" sz="1200" dirty="0" err="1"/>
              <a:t>Adies</a:t>
            </a:r>
            <a:r>
              <a:rPr lang="en-US" altLang="en-US" sz="1200" dirty="0"/>
              <a:t>’ pupil”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Opposite of Horner’s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Usually result of bacterial or viral infection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Dx: pilocarpine– will constrict Adie’s pupil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Holmes-Adie: affects the eye and ANS with loss of sweating, diminished DTRs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52D1F-902C-A14B-86C7-EC1AA1171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6" y="1035166"/>
            <a:ext cx="3629306" cy="527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4BC5B9-75AB-BE4C-8C5E-7815AFCFD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112" y="1612808"/>
            <a:ext cx="1358900" cy="1485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8EFEE14-3134-C049-9F99-9858A6D93A8C}"/>
                  </a:ext>
                </a:extLst>
              </p14:cNvPr>
              <p14:cNvContentPartPr/>
              <p14:nvPr/>
            </p14:nvContentPartPr>
            <p14:xfrm>
              <a:off x="5791989" y="2439000"/>
              <a:ext cx="351720" cy="396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8EFEE14-3134-C049-9F99-9858A6D93A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2989" y="2430000"/>
                <a:ext cx="369360" cy="41436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8EF1124A-4645-194E-A869-DD8F54C9F57E}"/>
              </a:ext>
            </a:extLst>
          </p:cNvPr>
          <p:cNvSpPr txBox="1"/>
          <p:nvPr/>
        </p:nvSpPr>
        <p:spPr>
          <a:xfrm>
            <a:off x="7977264" y="-41549"/>
            <a:ext cx="103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LY</a:t>
            </a:r>
          </a:p>
        </p:txBody>
      </p:sp>
    </p:spTree>
    <p:extLst>
      <p:ext uri="{BB962C8B-B14F-4D97-AF65-F5344CB8AC3E}">
        <p14:creationId xmlns:p14="http://schemas.microsoft.com/office/powerpoint/2010/main" val="1710384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>
            <a:cxnSpLocks/>
          </p:cNvCxnSpPr>
          <p:nvPr/>
        </p:nvCxnSpPr>
        <p:spPr>
          <a:xfrm>
            <a:off x="0" y="3156520"/>
            <a:ext cx="7977266" cy="301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Definitions: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Light-Dark Adaptation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4071660" y="3235076"/>
            <a:ext cx="327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Vision impairment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8120340" y="513043"/>
            <a:ext cx="383687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Vitamin A deficiency: permanent vision loss due to retinal deficiency.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Retinitis pigmentosa-: </a:t>
            </a:r>
            <a:r>
              <a:rPr lang="en-US" sz="1200" dirty="0">
                <a:solidFill>
                  <a:srgbClr val="FF0000"/>
                </a:solidFill>
              </a:rPr>
              <a:t>inherited and progressive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Degeneration of retinal cells.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Defective opsins may affect rod and/or cone function with loss of night, peripheral, central or color vision, with acuity.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Macular degeneration: </a:t>
            </a:r>
            <a:r>
              <a:rPr lang="en-US" sz="1200" dirty="0">
                <a:solidFill>
                  <a:srgbClr val="FF0000"/>
                </a:solidFill>
              </a:rPr>
              <a:t>leading cause of blindness in the elderly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Vision loss --central visual field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severe effects on visual acuity; difficulty reading, and blurry vision that restricts fine work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Retinal detachment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Loss of vision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Neural element and the retinal pigment epithelium are separated.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Areas that have been detached are permanently blind; they do not regenerate.</a:t>
            </a:r>
            <a:r>
              <a:rPr lang="en-US" sz="1200" dirty="0"/>
              <a:t>– unless fixed surgically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/>
              <a:t>Diabetic retinopathy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Retinal damage --microaneurysms (bulged vessel walls) and hemorrhages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damage retinal cells and cause blindness of the affected regions.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Glaucoma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damages the retina and optic nerve.  The damage is irreversible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Associated with increased IOP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d/t increased or decreased outflow of </a:t>
            </a:r>
            <a:r>
              <a:rPr lang="en-US" altLang="en-US" sz="1200" dirty="0" err="1">
                <a:solidFill>
                  <a:srgbClr val="FF0000"/>
                </a:solidFill>
              </a:rPr>
              <a:t>aquous</a:t>
            </a:r>
            <a:r>
              <a:rPr lang="en-US" altLang="en-US" sz="1200" dirty="0">
                <a:solidFill>
                  <a:srgbClr val="FF0000"/>
                </a:solidFill>
              </a:rPr>
              <a:t> humor produced in ciliary body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99276" y="3778888"/>
            <a:ext cx="367289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Bright light reduces sensitivity</a:t>
            </a:r>
            <a:r>
              <a:rPr lang="en-US" altLang="en-US" sz="1200" dirty="0">
                <a:ea typeface="ＭＳ Ｐゴシック" panose="020B0600070205080204" pitchFamily="34" charset="-128"/>
              </a:rPr>
              <a:t>–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photochemicals</a:t>
            </a:r>
            <a:r>
              <a:rPr lang="en-US" altLang="en-US" sz="1200" dirty="0">
                <a:ea typeface="ＭＳ Ｐゴシック" panose="020B0600070205080204" pitchFamily="34" charset="-128"/>
              </a:rPr>
              <a:t> must be regenerated before they can respond again to light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Amount decreases -- 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causes the photoreceptor to have reduced sensitivity to light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Pupil constricts so less light reaches retina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Miosis-– contraction of pupillary sphincter due to 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M3</a:t>
            </a:r>
            <a:r>
              <a:rPr lang="en-US" altLang="en-US" sz="1200" dirty="0">
                <a:ea typeface="ＭＳ Ｐゴシック" panose="020B0600070205080204" pitchFamily="34" charset="-128"/>
              </a:rPr>
              <a:t> receptors (IP3/DAG) and sympathetic relation of sphincter and contraction of dilator muscle (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a1</a:t>
            </a:r>
            <a:r>
              <a:rPr lang="en-US" altLang="en-US" sz="1200" dirty="0">
                <a:ea typeface="ＭＳ Ｐゴシック" panose="020B0600070205080204" pitchFamily="34" charset="-128"/>
              </a:rPr>
              <a:t>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Neural adaption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: high levels of rhodopsin and dilated pupils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262227" y="97446"/>
            <a:ext cx="3702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Retinal dysfunctions: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Light 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 Retina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8A673D-59AC-0E46-A32D-D662377AA8BA}"/>
              </a:ext>
            </a:extLst>
          </p:cNvPr>
          <p:cNvSpPr txBox="1"/>
          <p:nvPr/>
        </p:nvSpPr>
        <p:spPr>
          <a:xfrm>
            <a:off x="3934262" y="3632947"/>
            <a:ext cx="36728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Color blindness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Reduced ability to perceive color differences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MC– </a:t>
            </a:r>
            <a:r>
              <a:rPr lang="en-US" altLang="en-US" sz="1200" dirty="0">
                <a:solidFill>
                  <a:srgbClr val="FF0000"/>
                </a:solidFill>
              </a:rPr>
              <a:t>X-linked recessive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Complete (monochromacy) rare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Acquired-- </a:t>
            </a:r>
            <a:r>
              <a:rPr lang="en-US" altLang="en-US" sz="1200" dirty="0">
                <a:solidFill>
                  <a:srgbClr val="FF0000"/>
                </a:solidFill>
              </a:rPr>
              <a:t>reduces central visual acuity– cones damaged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Blurred vision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Refractive error– corrected with lens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Opacity </a:t>
            </a:r>
            <a:r>
              <a:rPr lang="en-US" altLang="en-US" sz="1200" u="sng" dirty="0">
                <a:solidFill>
                  <a:srgbClr val="FF0000"/>
                </a:solidFill>
              </a:rPr>
              <a:t>cannot </a:t>
            </a:r>
            <a:r>
              <a:rPr lang="en-US" altLang="en-US" sz="1200" dirty="0">
                <a:solidFill>
                  <a:srgbClr val="FF0000"/>
                </a:solidFill>
              </a:rPr>
              <a:t>be corrected </a:t>
            </a:r>
            <a:r>
              <a:rPr lang="en-US" altLang="en-US" sz="1200" dirty="0"/>
              <a:t>with lens </a:t>
            </a:r>
          </a:p>
          <a:p>
            <a:pPr marL="1085850" lvl="2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Cataracts MC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428AE-14C4-5545-8C2B-DF2F3374348F}"/>
              </a:ext>
            </a:extLst>
          </p:cNvPr>
          <p:cNvSpPr txBox="1"/>
          <p:nvPr/>
        </p:nvSpPr>
        <p:spPr>
          <a:xfrm>
            <a:off x="3989414" y="500551"/>
            <a:ext cx="383687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Light </a:t>
            </a:r>
            <a:r>
              <a:rPr lang="en-US" sz="1050" dirty="0">
                <a:sym typeface="Wingdings" pitchFamily="2" charset="2"/>
              </a:rPr>
              <a:t> optic nerve  ganglion cell   bipolar cells (and amacrine cells)  outer plexiform layer where horizontal cells synapse and bipolar cells synapse on photoreceptors  pigment cell layer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rgbClr val="FF0000"/>
                </a:solidFill>
              </a:rPr>
              <a:t>Rhodopsin </a:t>
            </a:r>
            <a:r>
              <a:rPr lang="en-US" altLang="en-US" sz="1050" dirty="0">
                <a:sym typeface="Wingdings" pitchFamily="2" charset="2"/>
              </a:rPr>
              <a:t></a:t>
            </a:r>
            <a:r>
              <a:rPr lang="en-US" altLang="en-US" sz="105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en-US" sz="1050" dirty="0" err="1">
                <a:solidFill>
                  <a:srgbClr val="FF0000"/>
                </a:solidFill>
                <a:sym typeface="Wingdings" pitchFamily="2" charset="2"/>
              </a:rPr>
              <a:t>transducin</a:t>
            </a:r>
            <a:r>
              <a:rPr lang="en-US" altLang="en-US" sz="105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en-US" sz="1050" dirty="0">
                <a:sym typeface="Wingdings" pitchFamily="2" charset="2"/>
              </a:rPr>
              <a:t>activated </a:t>
            </a:r>
            <a:r>
              <a:rPr lang="en-US" altLang="en-US" sz="1050" b="1" dirty="0">
                <a:sym typeface="Wingdings" pitchFamily="2" charset="2"/>
              </a:rPr>
              <a:t> PDE </a:t>
            </a:r>
            <a:r>
              <a:rPr lang="en-US" altLang="en-US" sz="1050" dirty="0">
                <a:sym typeface="Wingdings" pitchFamily="2" charset="2"/>
              </a:rPr>
              <a:t>activated  decreased</a:t>
            </a:r>
            <a:r>
              <a:rPr lang="en-US" altLang="en-US" sz="1050" b="1" dirty="0">
                <a:sym typeface="Wingdings" pitchFamily="2" charset="2"/>
              </a:rPr>
              <a:t> cGMP </a:t>
            </a:r>
            <a:r>
              <a:rPr lang="en-US" altLang="en-US" sz="1050" dirty="0">
                <a:sym typeface="Wingdings" pitchFamily="2" charset="2"/>
              </a:rPr>
              <a:t> hyperpolarize  decrease </a:t>
            </a:r>
            <a:r>
              <a:rPr lang="en-US" altLang="en-US" sz="1050" b="1" dirty="0">
                <a:sym typeface="Wingdings" pitchFamily="2" charset="2"/>
              </a:rPr>
              <a:t>Glu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050" b="1" dirty="0">
                <a:sym typeface="Wingdings" pitchFamily="2" charset="2"/>
              </a:rPr>
              <a:t>Inhibitory</a:t>
            </a:r>
            <a:r>
              <a:rPr lang="en-US" altLang="en-US" sz="1050" dirty="0">
                <a:sym typeface="Wingdings" pitchFamily="2" charset="2"/>
              </a:rPr>
              <a:t> Glu via MGLUR6 receptors turn ON </a:t>
            </a:r>
            <a:r>
              <a:rPr lang="en-US" altLang="en-US" sz="1050" dirty="0">
                <a:solidFill>
                  <a:srgbClr val="FF0000"/>
                </a:solidFill>
                <a:sym typeface="Wingdings" pitchFamily="2" charset="2"/>
              </a:rPr>
              <a:t>bipolar cells and ganglion cells</a:t>
            </a:r>
            <a:r>
              <a:rPr lang="en-US" altLang="en-US" sz="1050" dirty="0">
                <a:sym typeface="Wingdings" pitchFamily="2" charset="2"/>
              </a:rPr>
              <a:t> </a:t>
            </a:r>
            <a:r>
              <a:rPr lang="en-US" altLang="en-US" sz="1050" dirty="0">
                <a:solidFill>
                  <a:srgbClr val="FF0000"/>
                </a:solidFill>
                <a:sym typeface="Wingdings" pitchFamily="2" charset="2"/>
              </a:rPr>
              <a:t> lateral inhibition</a:t>
            </a:r>
            <a:r>
              <a:rPr lang="en-US" altLang="en-US" sz="1050" dirty="0">
                <a:sym typeface="Wingdings" pitchFamily="2" charset="2"/>
              </a:rPr>
              <a:t>– edge contrast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050" b="1" dirty="0">
                <a:sym typeface="Wingdings" pitchFamily="2" charset="2"/>
              </a:rPr>
              <a:t>Excitatory</a:t>
            </a:r>
            <a:r>
              <a:rPr lang="en-US" altLang="en-US" sz="1050" dirty="0">
                <a:sym typeface="Wingdings" pitchFamily="2" charset="2"/>
              </a:rPr>
              <a:t>  turn </a:t>
            </a:r>
            <a:r>
              <a:rPr lang="en-US" altLang="en-US" sz="1050" dirty="0">
                <a:solidFill>
                  <a:srgbClr val="FF0000"/>
                </a:solidFill>
                <a:sym typeface="Wingdings" pitchFamily="2" charset="2"/>
              </a:rPr>
              <a:t>OFF bipolar cells </a:t>
            </a:r>
            <a:endParaRPr lang="en-US" altLang="en-US" sz="105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8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75F1C9-CB11-0941-ACB5-E8E41A2685D6}"/>
              </a:ext>
            </a:extLst>
          </p:cNvPr>
          <p:cNvSpPr txBox="1"/>
          <p:nvPr/>
        </p:nvSpPr>
        <p:spPr>
          <a:xfrm>
            <a:off x="43426" y="724472"/>
            <a:ext cx="36298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/>
              <a:t>Presbyopia</a:t>
            </a:r>
            <a:r>
              <a:rPr lang="en-US" sz="1100" dirty="0"/>
              <a:t>:  loss of accommodation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/>
              <a:t>Cataracts</a:t>
            </a:r>
            <a:r>
              <a:rPr lang="en-US" sz="1100" dirty="0"/>
              <a:t>:  cloudy or opaque area in the lens.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/>
              <a:t>Refractive errors</a:t>
            </a:r>
            <a:r>
              <a:rPr lang="en-US" sz="1100" dirty="0"/>
              <a:t> can be corrected by lenses, </a:t>
            </a:r>
            <a:r>
              <a:rPr lang="en-US" sz="1100" b="1" dirty="0"/>
              <a:t>opacity</a:t>
            </a:r>
            <a:r>
              <a:rPr lang="en-US" sz="1100" dirty="0"/>
              <a:t> or other problems with the media that cause </a:t>
            </a:r>
            <a:r>
              <a:rPr lang="en-US" sz="1100" b="1" dirty="0"/>
              <a:t>diffusion</a:t>
            </a:r>
            <a:r>
              <a:rPr lang="en-US" sz="1100" dirty="0"/>
              <a:t> (scattering of light) cannot be corrected by lenses.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/>
              <a:t>Visual Acuity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FF0000"/>
                </a:solidFill>
              </a:rPr>
              <a:t>is the ability to see fine details.  It is determined by the optical quality of the refractive media and by the size of the </a:t>
            </a:r>
            <a:r>
              <a:rPr lang="en-US" sz="1100" b="1" dirty="0">
                <a:solidFill>
                  <a:srgbClr val="FF0000"/>
                </a:solidFill>
              </a:rPr>
              <a:t>visual field</a:t>
            </a:r>
            <a:r>
              <a:rPr lang="en-US" sz="1100" dirty="0">
                <a:solidFill>
                  <a:srgbClr val="FF0000"/>
                </a:solidFill>
              </a:rPr>
              <a:t> of the photoreceptors and ganglion cells to which they connect.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/>
              <a:t>Scotoma</a:t>
            </a:r>
            <a:r>
              <a:rPr lang="en-US" sz="1100" dirty="0"/>
              <a:t>:  </a:t>
            </a:r>
            <a:r>
              <a:rPr lang="en-US" sz="1100" dirty="0">
                <a:solidFill>
                  <a:srgbClr val="FF0000"/>
                </a:solidFill>
              </a:rPr>
              <a:t>a discrete loss of vision or visual acuity in a portion of the visual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/>
              <a:t>Glaucoma</a:t>
            </a:r>
            <a:r>
              <a:rPr lang="en-US" sz="1100" dirty="0"/>
              <a:t>:  high IOP compresses axons leaving the retina and may eventually cause death of the neurons.  In that case the vision loss is permanent, i.e., it can’t be restored.</a:t>
            </a: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3965134" y="1153533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2F4A76-35ED-D34E-9DF8-11DDD7B54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23" y="2203607"/>
            <a:ext cx="1306355" cy="9426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EF1B0D5-D998-D64A-8F67-9136A4175746}"/>
              </a:ext>
            </a:extLst>
          </p:cNvPr>
          <p:cNvSpPr txBox="1"/>
          <p:nvPr/>
        </p:nvSpPr>
        <p:spPr>
          <a:xfrm>
            <a:off x="6316981" y="2173562"/>
            <a:ext cx="104868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The blind spot</a:t>
            </a:r>
            <a:r>
              <a:rPr lang="en-US" sz="1100" dirty="0"/>
              <a:t> –ganglion cells gather to form the optic nerve.  </a:t>
            </a:r>
          </a:p>
        </p:txBody>
      </p:sp>
    </p:spTree>
    <p:extLst>
      <p:ext uri="{BB962C8B-B14F-4D97-AF65-F5344CB8AC3E}">
        <p14:creationId xmlns:p14="http://schemas.microsoft.com/office/powerpoint/2010/main" val="53700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5967046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Refractive Error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6071174" y="603150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Pupils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6224955" y="3294042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Ophthalmoscopy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6125670" y="3911224"/>
            <a:ext cx="3836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Fundus Exam:</a:t>
            </a: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113801" y="3669548"/>
            <a:ext cx="5808423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i="1" dirty="0" err="1">
                <a:solidFill>
                  <a:srgbClr val="FF0000"/>
                </a:solidFill>
                <a:latin typeface="Arial" panose="020B0604020202020204" pitchFamily="34" charset="0"/>
              </a:rPr>
              <a:t>Isocoria</a:t>
            </a:r>
            <a:r>
              <a:rPr lang="en-US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</a:rPr>
              <a:t>– equality of size of both pupils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i="1" dirty="0">
                <a:solidFill>
                  <a:srgbClr val="FF0000"/>
                </a:solidFill>
                <a:latin typeface="Arial" panose="020B0604020202020204" pitchFamily="34" charset="0"/>
              </a:rPr>
              <a:t>Anisocoria</a:t>
            </a:r>
            <a:r>
              <a:rPr lang="en-US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</a:rPr>
              <a:t>– difference in size between pupils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i="1" dirty="0">
                <a:solidFill>
                  <a:srgbClr val="FF0000"/>
                </a:solidFill>
                <a:latin typeface="Arial" panose="020B0604020202020204" pitchFamily="34" charset="0"/>
              </a:rPr>
              <a:t>Miosis</a:t>
            </a:r>
            <a:r>
              <a:rPr lang="en-US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</a:rPr>
              <a:t>– small or constricted pupil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i="1" dirty="0">
                <a:solidFill>
                  <a:srgbClr val="FF0000"/>
                </a:solidFill>
                <a:latin typeface="Arial" panose="020B0604020202020204" pitchFamily="34" charset="0"/>
              </a:rPr>
              <a:t>Mydriasis</a:t>
            </a:r>
            <a:r>
              <a:rPr lang="en-US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</a:rPr>
              <a:t>– large or dilated pupil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044101-EB2D-444C-ABF2-4E17E6A4B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9" y="453969"/>
            <a:ext cx="5838453" cy="22539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i="1" dirty="0">
                <a:solidFill>
                  <a:srgbClr val="FF0000"/>
                </a:solidFill>
              </a:rPr>
              <a:t>Emmetropia</a:t>
            </a:r>
            <a:r>
              <a:rPr lang="en-US" altLang="en-US" sz="1200" dirty="0"/>
              <a:t> – focal point is on the retina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i="1" dirty="0">
                <a:solidFill>
                  <a:srgbClr val="FF0000"/>
                </a:solidFill>
              </a:rPr>
              <a:t>Myopia</a:t>
            </a:r>
            <a:r>
              <a:rPr lang="en-US" altLang="en-US" sz="1200" dirty="0"/>
              <a:t> – nearsightedness – focal point in front of the retina, concave (minus) lenses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i="1" dirty="0">
                <a:solidFill>
                  <a:srgbClr val="FF0000"/>
                </a:solidFill>
              </a:rPr>
              <a:t>Hyperopia</a:t>
            </a:r>
            <a:r>
              <a:rPr lang="en-US" altLang="en-US" sz="1200" dirty="0"/>
              <a:t> – farsightedness – focal point behind the retina, convex (plus) lenses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i="1" dirty="0">
                <a:solidFill>
                  <a:srgbClr val="FF0000"/>
                </a:solidFill>
              </a:rPr>
              <a:t>Astigmatism</a:t>
            </a:r>
            <a:r>
              <a:rPr lang="en-US" altLang="en-US" sz="1200" dirty="0"/>
              <a:t> – corneal refracting surface not spherical, cylindrical lenses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i="1" dirty="0">
                <a:solidFill>
                  <a:srgbClr val="FF0000"/>
                </a:solidFill>
              </a:rPr>
              <a:t>Presbyopia</a:t>
            </a:r>
            <a:r>
              <a:rPr lang="en-US" altLang="en-US" sz="1200" dirty="0"/>
              <a:t> – loss of accommodation, bifocal/reading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i="1" dirty="0">
                <a:solidFill>
                  <a:srgbClr val="FF0000"/>
                </a:solidFill>
              </a:rPr>
              <a:t>Amblyopia</a:t>
            </a:r>
            <a:r>
              <a:rPr lang="en-US" altLang="en-US" sz="1200" dirty="0"/>
              <a:t> – lazy eye, occlusion, refractive or strabismic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i="1" dirty="0">
                <a:solidFill>
                  <a:srgbClr val="FF0000"/>
                </a:solidFill>
              </a:rPr>
              <a:t>Nystagmus</a:t>
            </a:r>
            <a:r>
              <a:rPr lang="en-US" altLang="en-US" sz="1200" i="1" dirty="0"/>
              <a:t> </a:t>
            </a:r>
            <a:r>
              <a:rPr lang="en-US" altLang="en-US" sz="1200" dirty="0"/>
              <a:t>– short excursion, back and forth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200" dirty="0"/>
              <a:t>     movement, may be fine or course, slow or rapid,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200" dirty="0"/>
              <a:t>     rotational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 </a:t>
            </a:r>
          </a:p>
        </p:txBody>
      </p:sp>
      <p:pic>
        <p:nvPicPr>
          <p:cNvPr id="16" name="Picture 2" descr="Image result for myopia and hyperopia">
            <a:hlinkClick r:id="rId3"/>
            <a:extLst>
              <a:ext uri="{FF2B5EF4-FFF2-40B4-BE49-F238E27FC236}">
                <a16:creationId xmlns:a16="http://schemas.microsoft.com/office/drawing/2014/main" id="{B2A67CB7-3AD0-274D-B146-FDD634974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36" y="1206747"/>
            <a:ext cx="1878478" cy="187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6424241" y="41379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Strabismus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8A3F2D-B61A-294A-97ED-49696A72D284}"/>
              </a:ext>
            </a:extLst>
          </p:cNvPr>
          <p:cNvSpPr txBox="1">
            <a:spLocks/>
          </p:cNvSpPr>
          <p:nvPr/>
        </p:nvSpPr>
        <p:spPr>
          <a:xfrm>
            <a:off x="6300273" y="559111"/>
            <a:ext cx="5741986" cy="2734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Heterophoria </a:t>
            </a:r>
            <a:r>
              <a:rPr lang="en-US" altLang="en-US" sz="1200" dirty="0"/>
              <a:t>– misalignment in which fusion keeps the deviation latent (</a:t>
            </a:r>
            <a:r>
              <a:rPr lang="en-US" altLang="en-US" sz="1200" dirty="0">
                <a:solidFill>
                  <a:srgbClr val="FF0000"/>
                </a:solidFill>
              </a:rPr>
              <a:t>hidden</a:t>
            </a:r>
            <a:r>
              <a:rPr lang="en-US" altLang="en-US" sz="1200" dirty="0"/>
              <a:t>)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Heterotropia </a:t>
            </a:r>
            <a:r>
              <a:rPr lang="en-US" altLang="en-US" sz="1200" dirty="0"/>
              <a:t>– manifest misalignment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altLang="en-US" sz="1200" dirty="0"/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dirty="0"/>
              <a:t>    </a:t>
            </a:r>
            <a:r>
              <a:rPr lang="en-US" altLang="en-US" sz="1200" dirty="0" err="1"/>
              <a:t>Eso</a:t>
            </a:r>
            <a:r>
              <a:rPr lang="en-US" altLang="en-US" sz="1200" dirty="0"/>
              <a:t>- convergent (</a:t>
            </a:r>
            <a:r>
              <a:rPr lang="en-US" altLang="en-US" sz="1200" dirty="0">
                <a:solidFill>
                  <a:srgbClr val="FF0000"/>
                </a:solidFill>
              </a:rPr>
              <a:t>inward</a:t>
            </a:r>
            <a:r>
              <a:rPr lang="en-US" altLang="en-US" sz="1200" dirty="0"/>
              <a:t>) deviation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dirty="0"/>
              <a:t>    Exo- divergent (</a:t>
            </a:r>
            <a:r>
              <a:rPr lang="en-US" altLang="en-US" sz="1200" dirty="0">
                <a:solidFill>
                  <a:srgbClr val="FF0000"/>
                </a:solidFill>
              </a:rPr>
              <a:t>outward</a:t>
            </a:r>
            <a:r>
              <a:rPr lang="en-US" altLang="en-US" sz="1200" dirty="0"/>
              <a:t>) deviation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dirty="0"/>
              <a:t>    Hyper- superior vertical (</a:t>
            </a:r>
            <a:r>
              <a:rPr lang="en-US" altLang="en-US" sz="1200" dirty="0">
                <a:solidFill>
                  <a:srgbClr val="FF0000"/>
                </a:solidFill>
              </a:rPr>
              <a:t>upward</a:t>
            </a:r>
            <a:r>
              <a:rPr lang="en-US" altLang="en-US" sz="1200" dirty="0"/>
              <a:t>) deviation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dirty="0"/>
              <a:t>    Hypo- inferior vertical (</a:t>
            </a:r>
            <a:r>
              <a:rPr lang="en-US" altLang="en-US" sz="1200" dirty="0">
                <a:solidFill>
                  <a:srgbClr val="FF0000"/>
                </a:solidFill>
              </a:rPr>
              <a:t>downward</a:t>
            </a:r>
            <a:r>
              <a:rPr lang="en-US" altLang="en-US" sz="1200" dirty="0"/>
              <a:t>) deviation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dirty="0"/>
              <a:t>    </a:t>
            </a:r>
            <a:r>
              <a:rPr lang="en-US" altLang="en-US" sz="1200" dirty="0" err="1"/>
              <a:t>Incyclo</a:t>
            </a:r>
            <a:r>
              <a:rPr lang="en-US" altLang="en-US" sz="1200" dirty="0"/>
              <a:t>- torsional (superior pole tilted medially)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    </a:t>
            </a:r>
            <a:r>
              <a:rPr lang="en-US" altLang="en-US" sz="1200" dirty="0" err="1"/>
              <a:t>Excyclo</a:t>
            </a:r>
            <a:r>
              <a:rPr lang="en-US" altLang="en-US" sz="1200" dirty="0"/>
              <a:t>- torsional (superior pole tilted temporally)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4F504-9A33-8144-A268-E3CF77BF3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951" y="4399110"/>
            <a:ext cx="3228206" cy="2426384"/>
          </a:xfrm>
          <a:prstGeom prst="rect">
            <a:avLst/>
          </a:prstGeom>
        </p:spPr>
      </p:pic>
      <p:pic>
        <p:nvPicPr>
          <p:cNvPr id="20" name="Picture 2" descr="Image result for fundus of eye">
            <a:hlinkClick r:id="rId6"/>
            <a:extLst>
              <a:ext uri="{FF2B5EF4-FFF2-40B4-BE49-F238E27FC236}">
                <a16:creationId xmlns:a16="http://schemas.microsoft.com/office/drawing/2014/main" id="{18D8FA03-74D2-604D-9F44-AE4FA658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146" y="3280766"/>
            <a:ext cx="3486113" cy="186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Image result for optic cup to disc ratio">
            <a:hlinkClick r:id="rId8"/>
            <a:extLst>
              <a:ext uri="{FF2B5EF4-FFF2-40B4-BE49-F238E27FC236}">
                <a16:creationId xmlns:a16="http://schemas.microsoft.com/office/drawing/2014/main" id="{277DF2CA-396B-3443-A34E-DF36555D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923" y="4226049"/>
            <a:ext cx="2702875" cy="186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Image result for optic cup to disc ratio">
            <a:hlinkClick r:id="rId10"/>
            <a:extLst>
              <a:ext uri="{FF2B5EF4-FFF2-40B4-BE49-F238E27FC236}">
                <a16:creationId xmlns:a16="http://schemas.microsoft.com/office/drawing/2014/main" id="{B6B64647-52F6-4A47-B56F-1D128464E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573" y="5158057"/>
            <a:ext cx="2232910" cy="164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32828" y="3751269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Additional Studies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8289561" y="785021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Hyphema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4071660" y="3235076"/>
            <a:ext cx="327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Wounds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8102069" y="1033416"/>
            <a:ext cx="38368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Patching Disadvantages: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Rendered monocular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Cannot be used in 1 eyed patients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Cannot be used in </a:t>
            </a:r>
            <a:r>
              <a:rPr lang="en-US" altLang="en-US" sz="1200" b="1" dirty="0">
                <a:solidFill>
                  <a:srgbClr val="FF0000"/>
                </a:solidFill>
              </a:rPr>
              <a:t>contact lens abrasions</a:t>
            </a:r>
            <a:r>
              <a:rPr lang="en-US" altLang="en-US" sz="1200" dirty="0">
                <a:solidFill>
                  <a:srgbClr val="FF0000"/>
                </a:solidFill>
              </a:rPr>
              <a:t>– pseudo infection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82772" y="3778888"/>
            <a:ext cx="3672898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Can develop secondary glaucoma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1/4</a:t>
            </a:r>
            <a:r>
              <a:rPr lang="en-US" altLang="en-US" sz="1200" baseline="30000" dirty="0"/>
              <a:t>th</a:t>
            </a:r>
            <a:r>
              <a:rPr lang="en-US" altLang="en-US" sz="1200" dirty="0"/>
              <a:t> rebleed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30% have rise in IOP during acute phase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75% angle recession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Can have corneal blood staining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044101-EB2D-444C-ABF2-4E17E6A4B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90" y="453969"/>
            <a:ext cx="3505374" cy="22539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Scleral  depression– avoid if hyphemia, open globe, orbital fracture, lid laceration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Ultrasound– intraocular foreign bodies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X-rays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CT scan– readily available, no contrast needed, safe with metal, great for bony fractures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If you notice something is </a:t>
            </a:r>
            <a:r>
              <a:rPr lang="en-US" altLang="en-US" sz="1200" b="1" dirty="0">
                <a:solidFill>
                  <a:srgbClr val="FF0000"/>
                </a:solidFill>
              </a:rPr>
              <a:t>moving</a:t>
            </a:r>
            <a:r>
              <a:rPr lang="en-US" altLang="en-US" sz="1200" dirty="0">
                <a:solidFill>
                  <a:srgbClr val="FF0000"/>
                </a:solidFill>
              </a:rPr>
              <a:t>, it is in the</a:t>
            </a:r>
            <a:r>
              <a:rPr lang="en-US" altLang="en-US" sz="1200" b="1" dirty="0">
                <a:solidFill>
                  <a:srgbClr val="FF0000"/>
                </a:solidFill>
              </a:rPr>
              <a:t> vitreous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262227" y="97446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Corneal Abrasions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8A3F2D-B61A-294A-97ED-49696A72D284}"/>
              </a:ext>
            </a:extLst>
          </p:cNvPr>
          <p:cNvSpPr txBox="1">
            <a:spLocks/>
          </p:cNvSpPr>
          <p:nvPr/>
        </p:nvSpPr>
        <p:spPr>
          <a:xfrm>
            <a:off x="8289561" y="559111"/>
            <a:ext cx="3752697" cy="2734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Small abrasions: no </a:t>
            </a:r>
            <a:r>
              <a:rPr lang="en-US" altLang="en-US" sz="1200" dirty="0">
                <a:solidFill>
                  <a:srgbClr val="FF0000"/>
                </a:solidFill>
              </a:rPr>
              <a:t>patching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Moderate abrasions: </a:t>
            </a:r>
            <a:r>
              <a:rPr lang="en-US" altLang="en-US" sz="1200" b="1" dirty="0">
                <a:solidFill>
                  <a:srgbClr val="FF0000"/>
                </a:solidFill>
              </a:rPr>
              <a:t>bandage soft contact lens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en-US" sz="1200" dirty="0"/>
              <a:t>Large abrasions: </a:t>
            </a:r>
            <a:r>
              <a:rPr lang="en-US" altLang="en-US" sz="1200" b="1" dirty="0">
                <a:solidFill>
                  <a:srgbClr val="FF0000"/>
                </a:solidFill>
              </a:rPr>
              <a:t>pressure patch</a:t>
            </a: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8143723" y="5140543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Foreign Body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0CF098E-8A71-5546-9EFF-924BC3CE6F05}"/>
              </a:ext>
            </a:extLst>
          </p:cNvPr>
          <p:cNvSpPr txBox="1">
            <a:spLocks/>
          </p:cNvSpPr>
          <p:nvPr/>
        </p:nvSpPr>
        <p:spPr>
          <a:xfrm>
            <a:off x="3892242" y="532525"/>
            <a:ext cx="3907880" cy="2253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Iritis: </a:t>
            </a:r>
            <a:r>
              <a:rPr lang="en-US" altLang="en-US" sz="1200" dirty="0">
                <a:solidFill>
                  <a:srgbClr val="FF0000"/>
                </a:solidFill>
              </a:rPr>
              <a:t>inflammation in the anterior aspect of the eye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en-US" sz="1200" dirty="0"/>
          </a:p>
        </p:txBody>
      </p:sp>
      <p:pic>
        <p:nvPicPr>
          <p:cNvPr id="30" name="Picture 6" descr="CP1167371-11">
            <a:extLst>
              <a:ext uri="{FF2B5EF4-FFF2-40B4-BE49-F238E27FC236}">
                <a16:creationId xmlns:a16="http://schemas.microsoft.com/office/drawing/2014/main" id="{56177AAD-29A4-5942-9CEF-B7AAB89FD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4"/>
          <a:stretch>
            <a:fillRect/>
          </a:stretch>
        </p:blipFill>
        <p:spPr bwMode="auto">
          <a:xfrm>
            <a:off x="4572677" y="1030943"/>
            <a:ext cx="2396068" cy="1940531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</p:pic>
      <p:pic>
        <p:nvPicPr>
          <p:cNvPr id="31" name="Picture 7" descr="CP1167371-15c">
            <a:extLst>
              <a:ext uri="{FF2B5EF4-FFF2-40B4-BE49-F238E27FC236}">
                <a16:creationId xmlns:a16="http://schemas.microsoft.com/office/drawing/2014/main" id="{0F34654E-256F-5B48-BD88-08D7DBFB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439" y="1826414"/>
            <a:ext cx="881006" cy="1287006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</p:pic>
      <p:pic>
        <p:nvPicPr>
          <p:cNvPr id="32" name="Picture 7" descr="CP1167371-14c">
            <a:extLst>
              <a:ext uri="{FF2B5EF4-FFF2-40B4-BE49-F238E27FC236}">
                <a16:creationId xmlns:a16="http://schemas.microsoft.com/office/drawing/2014/main" id="{BFF5B042-799F-D147-A913-A585A76C7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995" y="2067212"/>
            <a:ext cx="1450914" cy="956364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</p:pic>
      <p:pic>
        <p:nvPicPr>
          <p:cNvPr id="33" name="Picture 9" descr="CP1167371-20">
            <a:extLst>
              <a:ext uri="{FF2B5EF4-FFF2-40B4-BE49-F238E27FC236}">
                <a16:creationId xmlns:a16="http://schemas.microsoft.com/office/drawing/2014/main" id="{82EE870B-F430-FF46-876B-D7E97F149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2" y="4932510"/>
            <a:ext cx="2800316" cy="175996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8A673D-59AC-0E46-A32D-D662377AA8BA}"/>
              </a:ext>
            </a:extLst>
          </p:cNvPr>
          <p:cNvSpPr txBox="1"/>
          <p:nvPr/>
        </p:nvSpPr>
        <p:spPr>
          <a:xfrm>
            <a:off x="3934262" y="3632947"/>
            <a:ext cx="367289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200" u="sng" dirty="0"/>
              <a:t>Orbital blowout: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 err="1"/>
              <a:t>Sxs</a:t>
            </a:r>
            <a:r>
              <a:rPr lang="en-US" altLang="en-US" sz="1200" dirty="0"/>
              <a:t>: </a:t>
            </a:r>
            <a:r>
              <a:rPr lang="en-US" altLang="en-US" sz="1200" dirty="0">
                <a:solidFill>
                  <a:srgbClr val="FF0000"/>
                </a:solidFill>
              </a:rPr>
              <a:t>diplopia, orbital emphysema (crepitus with nose blowing), enophthalmos, proptosis</a:t>
            </a:r>
            <a:r>
              <a:rPr lang="en-US" altLang="en-US" sz="1200" dirty="0"/>
              <a:t>, subconjunctival/lid hematoma</a:t>
            </a:r>
            <a:r>
              <a:rPr lang="en-US" altLang="en-US" sz="1200" dirty="0">
                <a:solidFill>
                  <a:srgbClr val="FF0000"/>
                </a:solidFill>
              </a:rPr>
              <a:t>, infraorbital nerve dysesthesia or anesthesia,</a:t>
            </a:r>
            <a:r>
              <a:rPr lang="en-US" altLang="en-US" sz="1200" dirty="0"/>
              <a:t> NV in trapdoor fracture</a:t>
            </a:r>
            <a:endParaRPr lang="en-US" altLang="en-US" sz="1200" dirty="0">
              <a:ea typeface="ＭＳ Ｐゴシック" panose="020B0600070205080204" pitchFamily="34" charset="-128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1200" u="sng" dirty="0">
                <a:ea typeface="ＭＳ Ｐゴシック" panose="020B0600070205080204" pitchFamily="34" charset="-128"/>
              </a:rPr>
              <a:t>Penetrating/Perforating Trauma: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Penetrating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– entrance wound only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Perforating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– entrance and exit wounds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Laceration– </a:t>
            </a:r>
            <a:r>
              <a:rPr lang="en-US" altLang="en-US" sz="1200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full thickness 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wound—sharp object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Rupture—full-thickness wound—blunt object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Lamellar—partial-thickness wound </a:t>
            </a:r>
            <a:endParaRPr lang="en-US" altLang="en-US" sz="1200" dirty="0"/>
          </a:p>
        </p:txBody>
      </p:sp>
      <p:pic>
        <p:nvPicPr>
          <p:cNvPr id="35" name="Picture 9" descr="CP1167371-37a">
            <a:extLst>
              <a:ext uri="{FF2B5EF4-FFF2-40B4-BE49-F238E27FC236}">
                <a16:creationId xmlns:a16="http://schemas.microsoft.com/office/drawing/2014/main" id="{DD2B48BA-FBD6-D341-9BAD-8E2F21BA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r="4323"/>
          <a:stretch>
            <a:fillRect/>
          </a:stretch>
        </p:blipFill>
        <p:spPr bwMode="auto">
          <a:xfrm>
            <a:off x="4759345" y="5753930"/>
            <a:ext cx="1148509" cy="979974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D24402-67AD-4941-AD96-661E24E30558}"/>
                  </a:ext>
                </a:extLst>
              </p14:cNvPr>
              <p14:cNvContentPartPr/>
              <p14:nvPr/>
            </p14:nvContentPartPr>
            <p14:xfrm>
              <a:off x="6007066" y="5252589"/>
              <a:ext cx="1247040" cy="713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D24402-67AD-4941-AD96-661E24E305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98426" y="5243589"/>
                <a:ext cx="1264680" cy="7308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01A2441-9796-DC49-B1F7-D8CAD2F0B10A}"/>
              </a:ext>
            </a:extLst>
          </p:cNvPr>
          <p:cNvSpPr txBox="1"/>
          <p:nvPr/>
        </p:nvSpPr>
        <p:spPr>
          <a:xfrm>
            <a:off x="8204554" y="3281024"/>
            <a:ext cx="327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Chemical Burn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B12FAD-68E7-B042-93DA-CDDACE0B9826}"/>
              </a:ext>
            </a:extLst>
          </p:cNvPr>
          <p:cNvSpPr txBox="1"/>
          <p:nvPr/>
        </p:nvSpPr>
        <p:spPr>
          <a:xfrm>
            <a:off x="8154411" y="3738474"/>
            <a:ext cx="3672898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FF0000"/>
                </a:solidFill>
              </a:rPr>
              <a:t>DO NOT test for visual acuity!!!! </a:t>
            </a:r>
            <a:r>
              <a:rPr lang="en-US" altLang="en-US" sz="1200" dirty="0">
                <a:solidFill>
                  <a:srgbClr val="FF0000"/>
                </a:solidFill>
              </a:rPr>
              <a:t>(only test you don’t need to do first) – </a:t>
            </a:r>
            <a:r>
              <a:rPr lang="en-US" altLang="en-US" sz="1200" b="1" dirty="0">
                <a:solidFill>
                  <a:srgbClr val="FF0000"/>
                </a:solidFill>
              </a:rPr>
              <a:t>WASH EYE</a:t>
            </a:r>
            <a:endParaRPr lang="en-US" altLang="en-US" sz="1200" dirty="0">
              <a:solidFill>
                <a:srgbClr val="FF0000"/>
              </a:solidFill>
            </a:endParaRPr>
          </a:p>
          <a:p>
            <a:pPr marL="685800" lvl="1" indent="-228600">
              <a:lnSpc>
                <a:spcPct val="90000"/>
              </a:lnSpc>
              <a:buFont typeface="+mj-lt"/>
              <a:buAutoNum type="arabicParenR"/>
            </a:pPr>
            <a:r>
              <a:rPr lang="en-US" altLang="en-US" sz="1200" dirty="0">
                <a:solidFill>
                  <a:srgbClr val="FF0000"/>
                </a:solidFill>
              </a:rPr>
              <a:t>Lavage with Lactated Ringer </a:t>
            </a:r>
          </a:p>
          <a:p>
            <a:pPr marL="685800" lvl="1" indent="-228600">
              <a:lnSpc>
                <a:spcPct val="90000"/>
              </a:lnSpc>
              <a:buFont typeface="+mj-lt"/>
              <a:buAutoNum type="arabicParenR"/>
            </a:pPr>
            <a:r>
              <a:rPr lang="en-US" altLang="en-US" sz="1200" dirty="0">
                <a:solidFill>
                  <a:srgbClr val="FF0000"/>
                </a:solidFill>
              </a:rPr>
              <a:t>Sterile Saline</a:t>
            </a:r>
          </a:p>
          <a:p>
            <a:pPr marL="685800" lvl="1" indent="-228600">
              <a:lnSpc>
                <a:spcPct val="90000"/>
              </a:lnSpc>
              <a:buFont typeface="+mj-lt"/>
              <a:buAutoNum type="arabicParenR"/>
            </a:pPr>
            <a:r>
              <a:rPr lang="en-US" altLang="en-US" sz="1200" dirty="0">
                <a:solidFill>
                  <a:srgbClr val="FF0000"/>
                </a:solidFill>
              </a:rPr>
              <a:t>Tap water or milk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Morgan lens used in ER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Wait 5-10 minutes after irrigation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 check pH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Irrigate until pH is neutral 7.0-7.4 URGENT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  <a:ea typeface="ＭＳ Ｐゴシック" panose="020B0600070205080204" pitchFamily="34" charset="-128"/>
              <a:sym typeface="Wingdings" pitchFamily="2" charset="2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Acidic burn red; better prognosis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Alkalotic burn --&gt; not red</a:t>
            </a: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pic>
        <p:nvPicPr>
          <p:cNvPr id="38" name="Picture 3" descr="chemical burn.gif">
            <a:extLst>
              <a:ext uri="{FF2B5EF4-FFF2-40B4-BE49-F238E27FC236}">
                <a16:creationId xmlns:a16="http://schemas.microsoft.com/office/drawing/2014/main" id="{AA198F56-7B04-7F46-B28D-25C6BCFB5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231" y="5620985"/>
            <a:ext cx="1661356" cy="120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5-Point Star 38">
            <a:extLst>
              <a:ext uri="{FF2B5EF4-FFF2-40B4-BE49-F238E27FC236}">
                <a16:creationId xmlns:a16="http://schemas.microsoft.com/office/drawing/2014/main" id="{B936766D-6CA0-7140-BA11-9FEA32C9EA2A}"/>
              </a:ext>
            </a:extLst>
          </p:cNvPr>
          <p:cNvSpPr/>
          <p:nvPr/>
        </p:nvSpPr>
        <p:spPr>
          <a:xfrm>
            <a:off x="157294" y="1580921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54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422595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Ptosis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3892241" y="202689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92491" y="3504610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Cataracts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7042726" y="3522299"/>
            <a:ext cx="1514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Glaucoma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63305" y="3959451"/>
            <a:ext cx="367289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Cause of reversible blindness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Leading cause of low vision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Type of cataract: nuclear, cortical, posterior subscapular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Mature cataract: dense, white, </a:t>
            </a:r>
            <a:r>
              <a:rPr lang="en-US" altLang="en-US" sz="12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brunescent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reddish-brown to black 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Most– normal pupil on light testing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044101-EB2D-444C-ABF2-4E17E6A4B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90" y="453969"/>
            <a:ext cx="3505374" cy="22539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b="1" dirty="0">
                <a:solidFill>
                  <a:srgbClr val="FF0000"/>
                </a:solidFill>
              </a:rPr>
              <a:t>CN III involvement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 err="1">
                <a:solidFill>
                  <a:srgbClr val="FF0000"/>
                </a:solidFill>
              </a:rPr>
              <a:t>Levator</a:t>
            </a:r>
            <a:r>
              <a:rPr lang="en-US" altLang="en-US" sz="1200" dirty="0">
                <a:solidFill>
                  <a:srgbClr val="FF0000"/>
                </a:solidFill>
              </a:rPr>
              <a:t> muscle </a:t>
            </a:r>
            <a:r>
              <a:rPr lang="en-US" altLang="en-US" sz="1200" dirty="0"/>
              <a:t>dehiscence or disinsertion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 err="1"/>
              <a:t>Sxs</a:t>
            </a:r>
            <a:r>
              <a:rPr lang="en-US" altLang="en-US" sz="1200" dirty="0"/>
              <a:t>: </a:t>
            </a:r>
            <a:r>
              <a:rPr lang="en-US" altLang="en-US" sz="1200" dirty="0">
                <a:solidFill>
                  <a:srgbClr val="FF0000"/>
                </a:solidFill>
              </a:rPr>
              <a:t>droopy eyelids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/>
              <a:t>Cause: Horner (</a:t>
            </a:r>
            <a:r>
              <a:rPr lang="en-US" altLang="en-US" sz="1200" dirty="0" err="1"/>
              <a:t>sympathetics</a:t>
            </a:r>
            <a:r>
              <a:rPr lang="en-US" altLang="en-US" sz="1200" dirty="0"/>
              <a:t> out), CN III palsy, </a:t>
            </a:r>
            <a:r>
              <a:rPr lang="en-US" altLang="en-US" sz="1200" dirty="0">
                <a:solidFill>
                  <a:srgbClr val="FF0000"/>
                </a:solidFill>
              </a:rPr>
              <a:t>Myasthenia gravis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262227" y="97446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Lacrimal Drainage System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8A3F2D-B61A-294A-97ED-49696A72D284}"/>
              </a:ext>
            </a:extLst>
          </p:cNvPr>
          <p:cNvSpPr txBox="1">
            <a:spLocks/>
          </p:cNvSpPr>
          <p:nvPr/>
        </p:nvSpPr>
        <p:spPr>
          <a:xfrm>
            <a:off x="8289561" y="559111"/>
            <a:ext cx="3752697" cy="2734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1200" dirty="0"/>
              <a:t>Lacrimal gland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1200" dirty="0"/>
              <a:t>Drains superolateral to inferior/medial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1200" dirty="0"/>
              <a:t>Puncta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1200" dirty="0"/>
              <a:t>Canaliculi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1200" dirty="0"/>
              <a:t>Lacrimal Sac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1200" dirty="0"/>
              <a:t>Nasolacrimal Duct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</a:pPr>
            <a:endParaRPr lang="en-US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6465276" y="2920134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343940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Eye Lid infection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0CF098E-8A71-5546-9EFF-924BC3CE6F05}"/>
              </a:ext>
            </a:extLst>
          </p:cNvPr>
          <p:cNvSpPr txBox="1">
            <a:spLocks/>
          </p:cNvSpPr>
          <p:nvPr/>
        </p:nvSpPr>
        <p:spPr>
          <a:xfrm>
            <a:off x="3892242" y="532525"/>
            <a:ext cx="3907880" cy="2253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/>
              <a:t>Blepharitis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Infection of lid margin, lid glands, and cilia follicles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 err="1"/>
              <a:t>Sxs</a:t>
            </a:r>
            <a:r>
              <a:rPr lang="en-US" altLang="en-US" sz="1200" dirty="0"/>
              <a:t>: itching, redness, tearing, </a:t>
            </a:r>
            <a:r>
              <a:rPr lang="en-US" altLang="en-US" sz="1200" dirty="0">
                <a:solidFill>
                  <a:srgbClr val="FF0000"/>
                </a:solidFill>
              </a:rPr>
              <a:t>photophobia, eyelash crusting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/>
              <a:t>Hordeolum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External-infection of meibomian gland– modified sebaceous gland associated with cilia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Focal </a:t>
            </a:r>
            <a:r>
              <a:rPr lang="en-US" altLang="en-US" sz="1200" u="sng" dirty="0">
                <a:solidFill>
                  <a:srgbClr val="FF0000"/>
                </a:solidFill>
              </a:rPr>
              <a:t>pain</a:t>
            </a:r>
            <a:r>
              <a:rPr lang="en-US" altLang="en-US" sz="1200" dirty="0">
                <a:solidFill>
                  <a:srgbClr val="FF0000"/>
                </a:solidFill>
              </a:rPr>
              <a:t> of lid or lid margin– edematous </a:t>
            </a:r>
            <a:r>
              <a:rPr lang="en-US" altLang="en-US" sz="1200" u="sng" dirty="0">
                <a:solidFill>
                  <a:srgbClr val="FF0000"/>
                </a:solidFill>
              </a:rPr>
              <a:t>nodule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/>
              <a:t>Chalazion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200" dirty="0">
                <a:solidFill>
                  <a:srgbClr val="FF0000"/>
                </a:solidFill>
              </a:rPr>
              <a:t>Sterile </a:t>
            </a:r>
            <a:r>
              <a:rPr lang="en-US" altLang="en-US" sz="1200" dirty="0" err="1">
                <a:solidFill>
                  <a:srgbClr val="FF0000"/>
                </a:solidFill>
              </a:rPr>
              <a:t>lipogranulomatous</a:t>
            </a:r>
            <a:r>
              <a:rPr lang="en-US" altLang="en-US" sz="1200" dirty="0">
                <a:solidFill>
                  <a:srgbClr val="FF0000"/>
                </a:solidFill>
              </a:rPr>
              <a:t> inflammation of the meibomian gland-- </a:t>
            </a:r>
            <a:r>
              <a:rPr lang="en-US" altLang="en-US" sz="1200" u="sng" dirty="0">
                <a:solidFill>
                  <a:srgbClr val="FF0000"/>
                </a:solidFill>
              </a:rPr>
              <a:t>nontender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8A673D-59AC-0E46-A32D-D662377AA8BA}"/>
              </a:ext>
            </a:extLst>
          </p:cNvPr>
          <p:cNvSpPr txBox="1"/>
          <p:nvPr/>
        </p:nvSpPr>
        <p:spPr>
          <a:xfrm>
            <a:off x="5331162" y="4409097"/>
            <a:ext cx="264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IOP &gt; 21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No pain, asymptomatic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Increased </a:t>
            </a:r>
            <a:r>
              <a:rPr lang="en-US" altLang="en-US" sz="1200" dirty="0" err="1">
                <a:solidFill>
                  <a:srgbClr val="FF0000"/>
                </a:solidFill>
              </a:rPr>
              <a:t>Cup:Disk</a:t>
            </a:r>
            <a:r>
              <a:rPr lang="en-US" altLang="en-US" sz="1200" dirty="0">
                <a:solidFill>
                  <a:srgbClr val="FF0000"/>
                </a:solidFill>
              </a:rPr>
              <a:t> ratio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Obstruction of outflow of aqueous humor </a:t>
            </a:r>
            <a:r>
              <a:rPr lang="en-US" altLang="en-US" sz="1200" dirty="0">
                <a:sym typeface="Wingdings" pitchFamily="2" charset="2"/>
              </a:rPr>
              <a:t> increase IOP</a:t>
            </a:r>
            <a:endParaRPr lang="en-US" altLang="en-US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1A2441-9796-DC49-B1F7-D8CAD2F0B10A}"/>
              </a:ext>
            </a:extLst>
          </p:cNvPr>
          <p:cNvSpPr txBox="1"/>
          <p:nvPr/>
        </p:nvSpPr>
        <p:spPr>
          <a:xfrm>
            <a:off x="8102069" y="3926660"/>
            <a:ext cx="327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Closed Angle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B12FAD-68E7-B042-93DA-CDDACE0B9826}"/>
              </a:ext>
            </a:extLst>
          </p:cNvPr>
          <p:cNvSpPr txBox="1"/>
          <p:nvPr/>
        </p:nvSpPr>
        <p:spPr>
          <a:xfrm>
            <a:off x="8143723" y="4397271"/>
            <a:ext cx="3672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IOP 40-90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Severe eye pain</a:t>
            </a:r>
            <a:r>
              <a:rPr lang="en-US" altLang="en-US" sz="1200" dirty="0">
                <a:ea typeface="ＭＳ Ｐゴシック" panose="020B0600070205080204" pitchFamily="34" charset="-128"/>
              </a:rPr>
              <a:t>, NV, blurred vision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Fixed dilated pupil, </a:t>
            </a:r>
            <a:r>
              <a:rPr lang="en-US" altLang="en-US" sz="1200" dirty="0">
                <a:ea typeface="ＭＳ Ｐゴシック" panose="020B0600070205080204" pitchFamily="34" charset="-128"/>
              </a:rPr>
              <a:t>injected conjunctiva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Peripheral iris </a:t>
            </a: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 closely opposed to cornea  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decreased aqueous outflow</a:t>
            </a:r>
            <a:endParaRPr lang="en-US" altLang="en-US" sz="1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B936766D-6CA0-7140-BA11-9FEA32C9EA2A}"/>
              </a:ext>
            </a:extLst>
          </p:cNvPr>
          <p:cNvSpPr/>
          <p:nvPr/>
        </p:nvSpPr>
        <p:spPr>
          <a:xfrm>
            <a:off x="8173982" y="4518555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577F4A8-A66F-2847-BBF0-5CB2D274CBFE}"/>
              </a:ext>
            </a:extLst>
          </p:cNvPr>
          <p:cNvCxnSpPr>
            <a:cxnSpLocks/>
          </p:cNvCxnSpPr>
          <p:nvPr/>
        </p:nvCxnSpPr>
        <p:spPr>
          <a:xfrm>
            <a:off x="7917306" y="3966275"/>
            <a:ext cx="29701" cy="13543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6AA0574-8461-7844-8B55-BB93A5F60E02}"/>
              </a:ext>
            </a:extLst>
          </p:cNvPr>
          <p:cNvSpPr txBox="1"/>
          <p:nvPr/>
        </p:nvSpPr>
        <p:spPr>
          <a:xfrm>
            <a:off x="5338818" y="3992305"/>
            <a:ext cx="2338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Open Angle</a:t>
            </a:r>
          </a:p>
        </p:txBody>
      </p:sp>
      <p:pic>
        <p:nvPicPr>
          <p:cNvPr id="42" name="Picture 2" descr="Image result for blepharitis eyelid">
            <a:extLst>
              <a:ext uri="{FF2B5EF4-FFF2-40B4-BE49-F238E27FC236}">
                <a16:creationId xmlns:a16="http://schemas.microsoft.com/office/drawing/2014/main" id="{CD284C8C-A56E-C646-8C09-B962276CB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41" y="2666771"/>
            <a:ext cx="1024531" cy="72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 descr="Image result for hordeolum">
            <a:extLst>
              <a:ext uri="{FF2B5EF4-FFF2-40B4-BE49-F238E27FC236}">
                <a16:creationId xmlns:a16="http://schemas.microsoft.com/office/drawing/2014/main" id="{B4E2A10D-7D3A-F342-A9F1-F28065273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797" y="2670516"/>
            <a:ext cx="915619" cy="71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 descr="Image result for Leonid Skorin">
            <a:extLst>
              <a:ext uri="{FF2B5EF4-FFF2-40B4-BE49-F238E27FC236}">
                <a16:creationId xmlns:a16="http://schemas.microsoft.com/office/drawing/2014/main" id="{5EA75008-494C-5040-A5A3-A10C23D3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038" y="2576053"/>
            <a:ext cx="1013748" cy="81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770F3FD-CA4E-5440-9734-92709F00F2BF}"/>
              </a:ext>
            </a:extLst>
          </p:cNvPr>
          <p:cNvSpPr txBox="1"/>
          <p:nvPr/>
        </p:nvSpPr>
        <p:spPr>
          <a:xfrm>
            <a:off x="3911970" y="2627208"/>
            <a:ext cx="122138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200" dirty="0">
                <a:solidFill>
                  <a:srgbClr val="FFFF00"/>
                </a:solidFill>
              </a:rPr>
              <a:t>Blepharitis</a:t>
            </a:r>
            <a:endParaRPr lang="en-US" altLang="en-US" sz="120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2C7BC2-7320-094C-A505-8D46799D1B05}"/>
              </a:ext>
            </a:extLst>
          </p:cNvPr>
          <p:cNvSpPr txBox="1"/>
          <p:nvPr/>
        </p:nvSpPr>
        <p:spPr>
          <a:xfrm>
            <a:off x="5443797" y="2659999"/>
            <a:ext cx="122138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200" dirty="0">
                <a:solidFill>
                  <a:srgbClr val="FFFF00"/>
                </a:solidFill>
              </a:rPr>
              <a:t>Hordeolum</a:t>
            </a:r>
            <a:endParaRPr lang="en-US" altLang="en-US" sz="120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D6E36A-D495-034D-A0E9-F20E04CB1DFD}"/>
              </a:ext>
            </a:extLst>
          </p:cNvPr>
          <p:cNvSpPr txBox="1"/>
          <p:nvPr/>
        </p:nvSpPr>
        <p:spPr>
          <a:xfrm>
            <a:off x="6718738" y="2541189"/>
            <a:ext cx="122138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200" dirty="0">
                <a:solidFill>
                  <a:srgbClr val="7030A0"/>
                </a:solidFill>
              </a:rPr>
              <a:t>Chalazion</a:t>
            </a:r>
            <a:endParaRPr lang="en-US" altLang="en-US" sz="1200" dirty="0">
              <a:solidFill>
                <a:srgbClr val="7030A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9" name="Picture 12" descr="Image result for lacrimal drainage system">
            <a:extLst>
              <a:ext uri="{FF2B5EF4-FFF2-40B4-BE49-F238E27FC236}">
                <a16:creationId xmlns:a16="http://schemas.microsoft.com/office/drawing/2014/main" id="{7FDDA491-084B-4F40-8C4B-7334DC6C6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1"/>
          <a:stretch/>
        </p:blipFill>
        <p:spPr bwMode="auto">
          <a:xfrm>
            <a:off x="8518201" y="1542474"/>
            <a:ext cx="3298420" cy="184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 descr="Diabetes4">
            <a:extLst>
              <a:ext uri="{FF2B5EF4-FFF2-40B4-BE49-F238E27FC236}">
                <a16:creationId xmlns:a16="http://schemas.microsoft.com/office/drawing/2014/main" id="{B82B7929-E09E-C94E-B34C-6EBAC8742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" y="5397186"/>
            <a:ext cx="1438337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 descr="G:\Images for Debusk COM lectures\Glaucoma VF's.JPG">
            <a:extLst>
              <a:ext uri="{FF2B5EF4-FFF2-40B4-BE49-F238E27FC236}">
                <a16:creationId xmlns:a16="http://schemas.microsoft.com/office/drawing/2014/main" id="{5185649F-E47C-0042-8E44-7C3093FF8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4"/>
          <a:stretch/>
        </p:blipFill>
        <p:spPr>
          <a:xfrm>
            <a:off x="8001014" y="5444232"/>
            <a:ext cx="1292888" cy="136630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5CD3FC-9DE9-F245-BBA9-2440229659E3}"/>
              </a:ext>
            </a:extLst>
          </p:cNvPr>
          <p:cNvSpPr txBox="1"/>
          <p:nvPr/>
        </p:nvSpPr>
        <p:spPr>
          <a:xfrm>
            <a:off x="6284884" y="5901247"/>
            <a:ext cx="1766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Right eye</a:t>
            </a:r>
            <a:r>
              <a:rPr lang="en-US" sz="1200" dirty="0">
                <a:sym typeface="Wingdings" pitchFamily="2" charset="2"/>
              </a:rPr>
              <a:t> loss of superior vision</a:t>
            </a:r>
          </a:p>
          <a:p>
            <a:r>
              <a:rPr lang="en-US" sz="1000" dirty="0">
                <a:solidFill>
                  <a:srgbClr val="FF0000"/>
                </a:solidFill>
                <a:sym typeface="Wingdings" pitchFamily="2" charset="2"/>
              </a:rPr>
              <a:t>*Know how to read these</a:t>
            </a:r>
            <a:endParaRPr lang="en-US" sz="1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0F9E282-5A34-5546-8E57-8FA58D964261}"/>
                  </a:ext>
                </a:extLst>
              </p14:cNvPr>
              <p14:cNvContentPartPr/>
              <p14:nvPr/>
            </p14:nvContentPartPr>
            <p14:xfrm>
              <a:off x="7632466" y="5798349"/>
              <a:ext cx="491040" cy="189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0F9E282-5A34-5546-8E57-8FA58D9642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23466" y="5789349"/>
                <a:ext cx="50868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AA98887-E0C1-C34B-82E5-18AEF6A4DDA9}"/>
                  </a:ext>
                </a:extLst>
              </p14:cNvPr>
              <p14:cNvContentPartPr/>
              <p14:nvPr/>
            </p14:nvContentPartPr>
            <p14:xfrm>
              <a:off x="8038906" y="5786109"/>
              <a:ext cx="78480" cy="123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AA98887-E0C1-C34B-82E5-18AEF6A4DD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29906" y="5777469"/>
                <a:ext cx="96120" cy="1414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408D3517-8ACF-9F4B-B5B0-C18907541369}"/>
              </a:ext>
            </a:extLst>
          </p:cNvPr>
          <p:cNvSpPr/>
          <p:nvPr/>
        </p:nvSpPr>
        <p:spPr>
          <a:xfrm>
            <a:off x="3893862" y="5569671"/>
            <a:ext cx="2202474" cy="73866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050" u="sng" dirty="0"/>
              <a:t>ABC’s </a:t>
            </a:r>
            <a:r>
              <a:rPr lang="en-US" sz="1050" b="1" dirty="0">
                <a:solidFill>
                  <a:srgbClr val="FF0000"/>
                </a:solidFill>
              </a:rPr>
              <a:t>decrease aqueous production</a:t>
            </a:r>
            <a:r>
              <a:rPr lang="en-US" sz="105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 </a:t>
            </a:r>
            <a:r>
              <a:rPr lang="en-US" sz="1050" u="sng" dirty="0"/>
              <a:t>A</a:t>
            </a:r>
            <a:r>
              <a:rPr lang="en-US" sz="1050" u="sng" baseline="-25000" dirty="0"/>
              <a:t>2</a:t>
            </a:r>
            <a:r>
              <a:rPr lang="en-US" sz="1050" dirty="0"/>
              <a:t> agonists, </a:t>
            </a:r>
            <a:r>
              <a:rPr lang="en-US" sz="1050" u="sng" dirty="0"/>
              <a:t>B</a:t>
            </a:r>
            <a:r>
              <a:rPr lang="en-US" sz="1050" dirty="0"/>
              <a:t>-blockers, </a:t>
            </a:r>
            <a:r>
              <a:rPr lang="en-US" sz="1050" u="sng" dirty="0"/>
              <a:t>C</a:t>
            </a:r>
            <a:r>
              <a:rPr lang="en-US" sz="1050" dirty="0"/>
              <a:t>arbonic anhydrase inhibitors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0000"/>
                </a:solidFill>
              </a:rPr>
              <a:t>Helps with open angle glaucoma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444F5A-A9D0-A944-9B29-CEA5E8820E26}"/>
              </a:ext>
            </a:extLst>
          </p:cNvPr>
          <p:cNvSpPr txBox="1"/>
          <p:nvPr/>
        </p:nvSpPr>
        <p:spPr>
          <a:xfrm>
            <a:off x="4345798" y="5332427"/>
            <a:ext cx="1766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Pharm review: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2D94F66-1706-414D-95FC-6A839801DB66}"/>
              </a:ext>
            </a:extLst>
          </p:cNvPr>
          <p:cNvSpPr/>
          <p:nvPr/>
        </p:nvSpPr>
        <p:spPr>
          <a:xfrm>
            <a:off x="9654810" y="5556612"/>
            <a:ext cx="2202474" cy="41549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/>
              <a:t>Don’t use muscarinic antagonist and  a-blockers  </a:t>
            </a:r>
            <a:endParaRPr lang="en-US" sz="10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87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35957C-AEF5-5C4A-9480-57871E6BA3D8}"/>
              </a:ext>
            </a:extLst>
          </p:cNvPr>
          <p:cNvCxnSpPr>
            <a:cxnSpLocks/>
          </p:cNvCxnSpPr>
          <p:nvPr/>
        </p:nvCxnSpPr>
        <p:spPr>
          <a:xfrm>
            <a:off x="3838442" y="0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5E2F92-657A-D74F-9F13-9551F325BC46}"/>
              </a:ext>
            </a:extLst>
          </p:cNvPr>
          <p:cNvCxnSpPr/>
          <p:nvPr/>
        </p:nvCxnSpPr>
        <p:spPr>
          <a:xfrm>
            <a:off x="0" y="3156520"/>
            <a:ext cx="12192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C9B90D-5322-E24E-9881-8394703A10F2}"/>
              </a:ext>
            </a:extLst>
          </p:cNvPr>
          <p:cNvSpPr txBox="1"/>
          <p:nvPr/>
        </p:nvSpPr>
        <p:spPr>
          <a:xfrm>
            <a:off x="137308" y="38886"/>
            <a:ext cx="370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Posterior Vitreous Detachment 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37429461-ED78-D04A-9AAC-613FFC33E529}"/>
              </a:ext>
            </a:extLst>
          </p:cNvPr>
          <p:cNvSpPr/>
          <p:nvPr/>
        </p:nvSpPr>
        <p:spPr>
          <a:xfrm>
            <a:off x="91058" y="4113207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55E1D-BD70-454A-8739-A563BAF42903}"/>
              </a:ext>
            </a:extLst>
          </p:cNvPr>
          <p:cNvSpPr txBox="1"/>
          <p:nvPr/>
        </p:nvSpPr>
        <p:spPr>
          <a:xfrm>
            <a:off x="137308" y="3294042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Retinal A/V Occlusion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1CD5CC-7CF4-6342-A593-A99B58AF043A}"/>
              </a:ext>
            </a:extLst>
          </p:cNvPr>
          <p:cNvSpPr txBox="1"/>
          <p:nvPr/>
        </p:nvSpPr>
        <p:spPr>
          <a:xfrm>
            <a:off x="4071660" y="3235076"/>
            <a:ext cx="327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Diabetic Retinopathy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37C7D-9A7C-9643-B066-CD7338C34CCB}"/>
              </a:ext>
            </a:extLst>
          </p:cNvPr>
          <p:cNvSpPr txBox="1"/>
          <p:nvPr/>
        </p:nvSpPr>
        <p:spPr>
          <a:xfrm>
            <a:off x="8120340" y="513043"/>
            <a:ext cx="38368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Leading cause of blindness &gt;65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Usually Dry vs Wet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Dry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Deposition of </a:t>
            </a:r>
            <a:r>
              <a:rPr lang="en-US" altLang="en-US" sz="1200" dirty="0" err="1"/>
              <a:t>Drusden</a:t>
            </a:r>
            <a:r>
              <a:rPr lang="en-US" altLang="en-US" sz="1200" dirty="0"/>
              <a:t> – gradual decrease in vision– </a:t>
            </a:r>
            <a:r>
              <a:rPr lang="en-US" altLang="en-US" sz="1200" dirty="0" err="1"/>
              <a:t>tx</a:t>
            </a:r>
            <a:r>
              <a:rPr lang="en-US" altLang="en-US" sz="1200" dirty="0"/>
              <a:t> with multivitamin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Wet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Rapid loss of vision due to bleeding 2º to neovascularization– treat with anti-VEGF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6DD00-EEF7-2C4D-9DB0-AE0778A55A4A}"/>
              </a:ext>
            </a:extLst>
          </p:cNvPr>
          <p:cNvSpPr txBox="1"/>
          <p:nvPr/>
        </p:nvSpPr>
        <p:spPr>
          <a:xfrm>
            <a:off x="82772" y="3778888"/>
            <a:ext cx="36728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 err="1"/>
              <a:t>Hollenhorst</a:t>
            </a:r>
            <a:r>
              <a:rPr lang="en-US" altLang="en-US" sz="1200" dirty="0"/>
              <a:t> plaque– get carotid artery doppler US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Calcific– get EKG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Amaurosis Fugax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 sudden transient vision loss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FF0000"/>
              </a:solidFill>
              <a:ea typeface="ＭＳ Ｐゴシック" panose="020B0600070205080204" pitchFamily="34" charset="-128"/>
              <a:sym typeface="Wingdings" pitchFamily="2" charset="2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Central Retinal artery occlusion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Cherry red spot with surrounding edema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Branch artery occlusion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Embolus visible with wedge of retinal edema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Retinal Vein Occlusion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”Blood and thunder appearance” </a:t>
            </a: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D113E-8DDC-214B-8461-287C49434B7E}"/>
              </a:ext>
            </a:extLst>
          </p:cNvPr>
          <p:cNvSpPr txBox="1"/>
          <p:nvPr/>
        </p:nvSpPr>
        <p:spPr>
          <a:xfrm>
            <a:off x="8262227" y="97446"/>
            <a:ext cx="531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Macular Degeneration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2ED03-F40E-4148-BF17-6F2CC7776240}"/>
              </a:ext>
            </a:extLst>
          </p:cNvPr>
          <p:cNvCxnSpPr>
            <a:cxnSpLocks/>
          </p:cNvCxnSpPr>
          <p:nvPr/>
        </p:nvCxnSpPr>
        <p:spPr>
          <a:xfrm>
            <a:off x="7977266" y="-16811"/>
            <a:ext cx="0" cy="685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D5636-384F-8E4F-B12B-B5886D7AB6F5}"/>
              </a:ext>
            </a:extLst>
          </p:cNvPr>
          <p:cNvSpPr txBox="1"/>
          <p:nvPr/>
        </p:nvSpPr>
        <p:spPr>
          <a:xfrm>
            <a:off x="4071660" y="82358"/>
            <a:ext cx="370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Retinal Detachment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8A673D-59AC-0E46-A32D-D662377AA8BA}"/>
              </a:ext>
            </a:extLst>
          </p:cNvPr>
          <p:cNvSpPr txBox="1"/>
          <p:nvPr/>
        </p:nvSpPr>
        <p:spPr>
          <a:xfrm>
            <a:off x="3934262" y="3632947"/>
            <a:ext cx="367289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200" u="sng" dirty="0"/>
              <a:t>Non-proliferative: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Sausage-link sign (venous beading)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Cotton wool spots (headed to proliferative)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1200" u="sng" dirty="0">
                <a:ea typeface="ＭＳ Ｐゴシック" panose="020B0600070205080204" pitchFamily="34" charset="-128"/>
              </a:rPr>
              <a:t>Proliferative: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Neovascularization </a:t>
            </a:r>
            <a:endParaRPr lang="en-US" altLang="en-US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1A2441-9796-DC49-B1F7-D8CAD2F0B10A}"/>
              </a:ext>
            </a:extLst>
          </p:cNvPr>
          <p:cNvSpPr txBox="1"/>
          <p:nvPr/>
        </p:nvSpPr>
        <p:spPr>
          <a:xfrm>
            <a:off x="8204553" y="3281024"/>
            <a:ext cx="3850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Ocular Ischemic Syndrome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B12FAD-68E7-B042-93DA-CDDACE0B9826}"/>
              </a:ext>
            </a:extLst>
          </p:cNvPr>
          <p:cNvSpPr txBox="1"/>
          <p:nvPr/>
        </p:nvSpPr>
        <p:spPr>
          <a:xfrm>
            <a:off x="8004746" y="3755707"/>
            <a:ext cx="367289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FF0000"/>
                </a:solidFill>
              </a:rPr>
              <a:t>Most are internal carotid artery occlusion</a:t>
            </a:r>
          </a:p>
          <a:p>
            <a:pPr marL="62865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Risk: </a:t>
            </a:r>
            <a:r>
              <a:rPr lang="en-US" altLang="en-US" sz="1200" b="1" dirty="0">
                <a:ea typeface="ＭＳ Ｐゴシック" panose="020B0600070205080204" pitchFamily="34" charset="-128"/>
              </a:rPr>
              <a:t>smoking</a:t>
            </a:r>
            <a:r>
              <a:rPr lang="en-US" altLang="en-US" sz="1200" dirty="0">
                <a:ea typeface="ＭＳ Ｐゴシック" panose="020B0600070205080204" pitchFamily="34" charset="-128"/>
              </a:rPr>
              <a:t>, HTN, DM, CVD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ea typeface="ＭＳ Ｐゴシック" panose="020B0600070205080204" pitchFamily="34" charset="-128"/>
              </a:rPr>
              <a:t>Anterior</a:t>
            </a:r>
            <a:r>
              <a:rPr lang="en-US" altLang="en-US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: iritis neovascularization, cataract</a:t>
            </a:r>
            <a:r>
              <a:rPr lang="en-US" altLang="en-US" sz="1200" dirty="0">
                <a:ea typeface="ＭＳ Ｐゴシック" panose="020B0600070205080204" pitchFamily="34" charset="-128"/>
              </a:rPr>
              <a:t>, iritis, conjunctival injection, corneal edema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428AE-14C4-5545-8C2B-DF2F3374348F}"/>
              </a:ext>
            </a:extLst>
          </p:cNvPr>
          <p:cNvSpPr txBox="1"/>
          <p:nvPr/>
        </p:nvSpPr>
        <p:spPr>
          <a:xfrm>
            <a:off x="3989414" y="500551"/>
            <a:ext cx="38368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Sudden onset floaters, photopsia, blurred vision, visual field loss, veil or curtain over vision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Full thickness break</a:t>
            </a:r>
            <a:r>
              <a:rPr lang="en-US" altLang="en-US" sz="1200" dirty="0">
                <a:sym typeface="Wingdings" pitchFamily="2" charset="2"/>
              </a:rPr>
              <a:t> vitreous pass through break in retina </a:t>
            </a:r>
            <a:endParaRPr lang="en-US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75F1C9-CB11-0941-ACB5-E8E41A2685D6}"/>
              </a:ext>
            </a:extLst>
          </p:cNvPr>
          <p:cNvSpPr txBox="1"/>
          <p:nvPr/>
        </p:nvSpPr>
        <p:spPr>
          <a:xfrm>
            <a:off x="234784" y="487612"/>
            <a:ext cx="362982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Vitreous pulls away from retina: cause--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Floaters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Flashes (vitreoretinal traction)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Hemorrhage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Retinal Tear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Vitreoretinal traction usually in a horseshoe pattern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Macular hole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Result of foveal attachment plaques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40B995-78AD-C847-9336-52F15681C9F8}"/>
              </a:ext>
            </a:extLst>
          </p:cNvPr>
          <p:cNvSpPr/>
          <p:nvPr/>
        </p:nvSpPr>
        <p:spPr>
          <a:xfrm>
            <a:off x="4470767" y="411320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↓</a:t>
            </a:r>
            <a:endParaRPr lang="en-US" dirty="0"/>
          </a:p>
        </p:txBody>
      </p:sp>
      <p:pic>
        <p:nvPicPr>
          <p:cNvPr id="42" name="Picture 3" descr="000360809030301-R.jpg">
            <a:extLst>
              <a:ext uri="{FF2B5EF4-FFF2-40B4-BE49-F238E27FC236}">
                <a16:creationId xmlns:a16="http://schemas.microsoft.com/office/drawing/2014/main" id="{918ACEB5-97AE-2641-BA96-DE106ED2C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70" y="4656051"/>
            <a:ext cx="2715527" cy="203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G:\Images for text book\DM NVD with preretinal heme.JPG">
            <a:extLst>
              <a:ext uri="{FF2B5EF4-FFF2-40B4-BE49-F238E27FC236}">
                <a16:creationId xmlns:a16="http://schemas.microsoft.com/office/drawing/2014/main" id="{CA81B307-02D3-9440-B4B0-AA70E31F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76" y="5286546"/>
            <a:ext cx="1604023" cy="138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D61C3B6-DFF0-7046-846A-65DA59F270A5}"/>
              </a:ext>
            </a:extLst>
          </p:cNvPr>
          <p:cNvSpPr/>
          <p:nvPr/>
        </p:nvSpPr>
        <p:spPr>
          <a:xfrm>
            <a:off x="5713622" y="5796030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5156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endParaRPr lang="en-US" dirty="0"/>
          </a:p>
        </p:txBody>
      </p:sp>
      <p:pic>
        <p:nvPicPr>
          <p:cNvPr id="45" name="Picture 2" descr="C:\Users\Owner\Desktop\Krems\ETDRSStd6B.JPG">
            <a:extLst>
              <a:ext uri="{FF2B5EF4-FFF2-40B4-BE49-F238E27FC236}">
                <a16:creationId xmlns:a16="http://schemas.microsoft.com/office/drawing/2014/main" id="{127BD55E-3C69-D745-81CE-7436F45C8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89" y="5211868"/>
            <a:ext cx="1657682" cy="156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356264-F3E2-2346-8625-E47DC551C6E8}"/>
              </a:ext>
            </a:extLst>
          </p:cNvPr>
          <p:cNvCxnSpPr/>
          <p:nvPr/>
        </p:nvCxnSpPr>
        <p:spPr>
          <a:xfrm flipH="1" flipV="1">
            <a:off x="4560848" y="6100616"/>
            <a:ext cx="188485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C:\Documents and Settings\Leo &amp; Kathy\My Documents\E-mail book chapters and images\CRAO and BRAO images\BRAO.jpg">
            <a:extLst>
              <a:ext uri="{FF2B5EF4-FFF2-40B4-BE49-F238E27FC236}">
                <a16:creationId xmlns:a16="http://schemas.microsoft.com/office/drawing/2014/main" id="{B2FE92C9-D4AB-B64F-BDED-692DC3AE0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8" y="5603361"/>
            <a:ext cx="1322043" cy="10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RAO">
            <a:extLst>
              <a:ext uri="{FF2B5EF4-FFF2-40B4-BE49-F238E27FC236}">
                <a16:creationId xmlns:a16="http://schemas.microsoft.com/office/drawing/2014/main" id="{C63A080F-4537-B342-8EA7-A1AE3C56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" y="5801201"/>
            <a:ext cx="1034172" cy="94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Vein Occlusion-Figure 1.jpg">
            <a:extLst>
              <a:ext uri="{FF2B5EF4-FFF2-40B4-BE49-F238E27FC236}">
                <a16:creationId xmlns:a16="http://schemas.microsoft.com/office/drawing/2014/main" id="{98940208-5AA9-964A-86B1-05899BD52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664" y="5796030"/>
            <a:ext cx="1246374" cy="9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4D54F6-B678-5A48-912F-2655778BE820}"/>
              </a:ext>
            </a:extLst>
          </p:cNvPr>
          <p:cNvSpPr txBox="1"/>
          <p:nvPr/>
        </p:nvSpPr>
        <p:spPr>
          <a:xfrm>
            <a:off x="107717" y="6318320"/>
            <a:ext cx="1030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Central retinal</a:t>
            </a:r>
          </a:p>
          <a:p>
            <a:r>
              <a:rPr lang="en-US" sz="1000" dirty="0">
                <a:solidFill>
                  <a:srgbClr val="FF0000"/>
                </a:solidFill>
              </a:rPr>
              <a:t>artery occlusion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EBFBF4-CF7C-8840-B211-332A7D17D319}"/>
              </a:ext>
            </a:extLst>
          </p:cNvPr>
          <p:cNvSpPr txBox="1"/>
          <p:nvPr/>
        </p:nvSpPr>
        <p:spPr>
          <a:xfrm>
            <a:off x="1266873" y="6456041"/>
            <a:ext cx="1030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Branch retinal</a:t>
            </a:r>
          </a:p>
          <a:p>
            <a:r>
              <a:rPr lang="en-US" sz="1000" dirty="0">
                <a:solidFill>
                  <a:srgbClr val="FF0000"/>
                </a:solidFill>
              </a:rPr>
              <a:t>artery occlusion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CFEB3F-FB9B-0446-A46D-9F887A9F3745}"/>
              </a:ext>
            </a:extLst>
          </p:cNvPr>
          <p:cNvSpPr txBox="1"/>
          <p:nvPr/>
        </p:nvSpPr>
        <p:spPr>
          <a:xfrm>
            <a:off x="2633897" y="6518375"/>
            <a:ext cx="1030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FF00"/>
                </a:solidFill>
              </a:rPr>
              <a:t>Retinal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Vein  occlusion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6B40D2-028C-C34F-8C29-2F9FF7FDDEBA}"/>
              </a:ext>
            </a:extLst>
          </p:cNvPr>
          <p:cNvSpPr txBox="1"/>
          <p:nvPr/>
        </p:nvSpPr>
        <p:spPr>
          <a:xfrm>
            <a:off x="4455495" y="5019873"/>
            <a:ext cx="1181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Non-proliferative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14166C-C284-B147-B199-8BA0BA10EB41}"/>
              </a:ext>
            </a:extLst>
          </p:cNvPr>
          <p:cNvSpPr txBox="1"/>
          <p:nvPr/>
        </p:nvSpPr>
        <p:spPr>
          <a:xfrm>
            <a:off x="6556043" y="5040325"/>
            <a:ext cx="1181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Proliferative</a:t>
            </a:r>
          </a:p>
        </p:txBody>
      </p:sp>
      <p:pic>
        <p:nvPicPr>
          <p:cNvPr id="55" name="Picture 4" descr="CP1186146-11">
            <a:extLst>
              <a:ext uri="{FF2B5EF4-FFF2-40B4-BE49-F238E27FC236}">
                <a16:creationId xmlns:a16="http://schemas.microsoft.com/office/drawing/2014/main" id="{25217C21-10ED-2448-BD60-06EEF50BE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611" y="2103419"/>
            <a:ext cx="1420333" cy="101989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</p:pic>
      <p:pic>
        <p:nvPicPr>
          <p:cNvPr id="56" name="Picture Placeholder 6" descr="images-3.jpeg">
            <a:extLst>
              <a:ext uri="{FF2B5EF4-FFF2-40B4-BE49-F238E27FC236}">
                <a16:creationId xmlns:a16="http://schemas.microsoft.com/office/drawing/2014/main" id="{3BFC00D3-23BC-BA4F-8F78-6C7287294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r="7455"/>
          <a:stretch>
            <a:fillRect/>
          </a:stretch>
        </p:blipFill>
        <p:spPr bwMode="auto">
          <a:xfrm>
            <a:off x="5738295" y="1439439"/>
            <a:ext cx="2039196" cy="160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Placeholder 4" descr="images-1.jpeg">
            <a:extLst>
              <a:ext uri="{FF2B5EF4-FFF2-40B4-BE49-F238E27FC236}">
                <a16:creationId xmlns:a16="http://schemas.microsoft.com/office/drawing/2014/main" id="{7B256A28-2AFE-E44D-A5C4-214865B196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r="7190"/>
          <a:stretch>
            <a:fillRect/>
          </a:stretch>
        </p:blipFill>
        <p:spPr bwMode="auto">
          <a:xfrm>
            <a:off x="4174772" y="1679085"/>
            <a:ext cx="1412552" cy="111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mhb">
            <a:extLst>
              <a:ext uri="{FF2B5EF4-FFF2-40B4-BE49-F238E27FC236}">
                <a16:creationId xmlns:a16="http://schemas.microsoft.com/office/drawing/2014/main" id="{470C0D03-B193-C248-9950-10FAD2612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62" y="2159504"/>
            <a:ext cx="1256836" cy="99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5-Point Star 24">
            <a:extLst>
              <a:ext uri="{FF2B5EF4-FFF2-40B4-BE49-F238E27FC236}">
                <a16:creationId xmlns:a16="http://schemas.microsoft.com/office/drawing/2014/main" id="{5662056C-8186-AB41-94BD-D3F0DB62EE0C}"/>
              </a:ext>
            </a:extLst>
          </p:cNvPr>
          <p:cNvSpPr/>
          <p:nvPr/>
        </p:nvSpPr>
        <p:spPr>
          <a:xfrm>
            <a:off x="4134528" y="5224475"/>
            <a:ext cx="191522" cy="23575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4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6498</TotalTime>
  <Words>4092</Words>
  <Application>Microsoft Office PowerPoint</Application>
  <PresentationFormat>Widescreen</PresentationFormat>
  <Paragraphs>617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</vt:lpstr>
      <vt:lpstr>Calibri</vt:lpstr>
      <vt:lpstr>Calibri Light</vt:lpstr>
      <vt:lpstr>Office Theme</vt:lpstr>
      <vt:lpstr>Neuroanatomy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Neuroanatomy</dc:title>
  <dc:creator>Staci Hunter</dc:creator>
  <cp:lastModifiedBy>Phillips, Aaron</cp:lastModifiedBy>
  <cp:revision>73</cp:revision>
  <dcterms:created xsi:type="dcterms:W3CDTF">2020-05-15T02:15:16Z</dcterms:created>
  <dcterms:modified xsi:type="dcterms:W3CDTF">2020-10-21T17:27:06Z</dcterms:modified>
</cp:coreProperties>
</file>